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6" r:id="rId2"/>
  </p:sldMasterIdLst>
  <p:notesMasterIdLst>
    <p:notesMasterId r:id="rId3"/>
  </p:notesMasterIdLst>
  <p:sldIdLst>
    <p:sldId id="259" r:id="rId4"/>
    <p:sldId id="262" r:id="rId5"/>
    <p:sldId id="265" r:id="rId6"/>
    <p:sldId id="268" r:id="rId7"/>
    <p:sldId id="271" r:id="rId8"/>
    <p:sldId id="274" r:id="rId9"/>
    <p:sldId id="277" r:id="rId10"/>
    <p:sldId id="280" r:id="rId11"/>
    <p:sldId id="283" r:id="rId12"/>
    <p:sldId id="286" r:id="rId13"/>
    <p:sldId id="289" r:id="rId14"/>
    <p:sldId id="292" r:id="rId15"/>
    <p:sldId id="295" r:id="rId16"/>
    <p:sldId id="298" r:id="rId17"/>
    <p:sldId id="301" r:id="rId18"/>
    <p:sldId id="304" r:id="rId19"/>
    <p:sldId id="307" r:id="rId20"/>
    <p:sldId id="310" r:id="rId21"/>
    <p:sldId id="313" r:id="rId22"/>
    <p:sldId id="316" r:id="rId23"/>
    <p:sldId id="319" r:id="rId24"/>
    <p:sldId id="322" r:id="rId25"/>
    <p:sldId id="325" r:id="rId26"/>
    <p:sldId id="327" r:id="rId27"/>
  </p:sldIdLst>
  <p:sldSz cx="12192000" cy="6858000"/>
  <p:notesSz cx="6858000" cy="9144000"/>
  <p:custDataLst>
    <p:tags r:id="rId2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slide" Target="slides/slide15.xml" /><Relationship Id="rId19" Type="http://schemas.openxmlformats.org/officeDocument/2006/relationships/slide" Target="slides/slide16.xml" /><Relationship Id="rId2" Type="http://schemas.openxmlformats.org/officeDocument/2006/relationships/slideMaster" Target="slideMasters/slideMaster2.xml" /><Relationship Id="rId20" Type="http://schemas.openxmlformats.org/officeDocument/2006/relationships/slide" Target="slides/slide17.xml" /><Relationship Id="rId21" Type="http://schemas.openxmlformats.org/officeDocument/2006/relationships/slide" Target="slides/slide18.xml" /><Relationship Id="rId22" Type="http://schemas.openxmlformats.org/officeDocument/2006/relationships/slide" Target="slides/slide19.xml" /><Relationship Id="rId23" Type="http://schemas.openxmlformats.org/officeDocument/2006/relationships/slide" Target="slides/slide20.xml" /><Relationship Id="rId24" Type="http://schemas.openxmlformats.org/officeDocument/2006/relationships/slide" Target="slides/slide21.xml" /><Relationship Id="rId25" Type="http://schemas.openxmlformats.org/officeDocument/2006/relationships/slide" Target="slides/slide22.xml" /><Relationship Id="rId26" Type="http://schemas.openxmlformats.org/officeDocument/2006/relationships/slide" Target="slides/slide23.xml" /><Relationship Id="rId27" Type="http://schemas.openxmlformats.org/officeDocument/2006/relationships/slide" Target="slides/slide24.xml" /><Relationship Id="rId28" Type="http://schemas.openxmlformats.org/officeDocument/2006/relationships/tags" Target="tags/tag11.xml" /><Relationship Id="rId29" Type="http://schemas.openxmlformats.org/officeDocument/2006/relationships/presProps" Target="presProps.xml" /><Relationship Id="rId3" Type="http://schemas.openxmlformats.org/officeDocument/2006/relationships/notesMaster" Target="notesMasters/notesMaster1.xml" /><Relationship Id="rId30" Type="http://schemas.openxmlformats.org/officeDocument/2006/relationships/viewProps" Target="viewProps.xml" /><Relationship Id="rId31" Type="http://schemas.openxmlformats.org/officeDocument/2006/relationships/theme" Target="theme/theme1.xml" /><Relationship Id="rId32" Type="http://schemas.openxmlformats.org/officeDocument/2006/relationships/tableStyles" Target="tableStyles.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323888-2DFE-4783-948A-BB22DC1009A5}" type="datetimeFigureOut">
              <a:rPr lang="zh-CN" altLang="en-US" smtClean="0"/>
              <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94BC0E-799F-4A0C-95E8-D28300F2F4AF}" type="slidenum">
              <a:rPr lang="zh-CN" altLang="en-US" smtClean="0"/>
              <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txBox="1">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094BC0E-799F-4A0C-95E8-D28300F2F4AF}" type="slidenum">
              <a:rPr lang="zh-CN" altLang="en-US" smtClean="0"/>
              <a:t>1</a:t>
            </a:fld>
            <a:endParaRPr lang="zh-CN" altLang="en-US"/>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image" Target="../media/image2.png" /><Relationship Id="rId3"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3.jpe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image" Target="../media/image4.png" /><Relationship Id="rId2"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image" Target="../media/image5.png" /><Relationship Id="rId3"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0248BF4-4ED2-44AC-B00F-977E6A37D54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D5A84AF-6739-49F8-BCD5-1C5E759D6B6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1C48EAC-87ED-42A3-96AD-AC59397DB71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E3DCAEFE-0AED-475A-8092-C582AED71FF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2E0EF7E-D674-404F-9A4E-377B594F119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7C9E07C-4CFB-4E1E-AD83-A942AD378A7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148716F-881E-4007-8762-957FFDE922D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646D3C5-76BD-4A82-A179-ECC0FCB2D28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9AD75A0-9DE7-4426-8223-A681640CB4A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73905EC-CCC3-4390-BA31-42B178EA87C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3E95ACF-4B3A-433D-8CAA-67047A981AA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幻灯片">
    <p:spTree>
      <p:nvGrpSpPr>
        <p:cNvPr id="1" name=""/>
        <p:cNvGrpSpPr/>
        <p:nvPr/>
      </p:nvGrpSpPr>
      <p:grpSpPr>
        <a:xfrm>
          <a:off x="0" y="0"/>
          <a:ext cx="0" cy="0"/>
        </a:xfrm>
      </p:grpSpPr>
      <p:pic>
        <p:nvPicPr>
          <p:cNvPr id="6" name="图片 5"/>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78916" y="1259116"/>
            <a:ext cx="4286807" cy="3878539"/>
          </a:xfrm>
          <a:prstGeom prst="rect">
            <a:avLst/>
          </a:prstGeom>
        </p:spPr>
      </p:pic>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标题幻灯片">
    <p:spTree>
      <p:nvGrpSpPr>
        <p:cNvPr id="1" name=""/>
        <p:cNvGrpSpPr/>
        <p:nvPr/>
      </p:nvGrpSpPr>
      <p:grpSpPr>
        <a:xfrm>
          <a:off x="0" y="0"/>
          <a:ext cx="0" cy="0"/>
        </a:xfrm>
      </p:grpSpPr>
      <p:pic>
        <p:nvPicPr>
          <p:cNvPr id="4" name="图片 3"/>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和内容">
    <p:spTree>
      <p:nvGrpSpPr>
        <p:cNvPr id="1" name=""/>
        <p:cNvGrpSpPr/>
        <p:nvPr/>
      </p:nvGrpSpPr>
      <p:grpSpPr>
        <a:xfrm>
          <a:off x="0" y="0"/>
          <a:ext cx="0" cy="0"/>
        </a:xfrm>
      </p:grpSpPr>
      <p:pic>
        <p:nvPicPr>
          <p:cNvPr id="4" name="图片 3"/>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竖排标题与文本">
    <p:bg>
      <p:bgPr>
        <a:gradFill>
          <a:gsLst>
            <a:gs pos="0">
              <a:srgbClr val="B5D999"/>
            </a:gs>
            <a:gs pos="0">
              <a:srgbClr val="F8ECBD"/>
            </a:gs>
            <a:gs pos="0">
              <a:srgbClr val="B5D999"/>
            </a:gs>
            <a:gs pos="20000">
              <a:schemeClr val="bg1"/>
            </a:gs>
          </a:gsLst>
          <a:lin ang="5400000" scaled="1"/>
        </a:gradFill>
        <a:effectLst/>
      </p:bgPr>
    </p:bg>
    <p:spTree>
      <p:nvGrpSpPr>
        <p:cNvPr id="1" name=""/>
        <p:cNvGrpSpPr/>
        <p:nvPr/>
      </p:nvGrpSpPr>
      <p:grpSpPr>
        <a:xfrm>
          <a:off x="0" y="0"/>
          <a:ext cx="0" cy="0"/>
        </a:xfrm>
      </p:grpSpPr>
      <p:pic>
        <p:nvPicPr>
          <p:cNvPr id="4" name="图片 3"/>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738893" y="380484"/>
            <a:ext cx="658417" cy="790101"/>
          </a:xfrm>
          <a:prstGeom prst="rect">
            <a:avLst/>
          </a:prstGeom>
        </p:spPr>
      </p:pic>
      <p:sp>
        <p:nvSpPr>
          <p:cNvPr id="7" name="标题占位符 1"/>
          <p:cNvSpPr>
            <a:spLocks noGrp="1"/>
          </p:cNvSpPr>
          <p:nvPr>
            <p:ph type="title"/>
          </p:nvPr>
        </p:nvSpPr>
        <p:spPr>
          <a:xfrm>
            <a:off x="1324791" y="297295"/>
            <a:ext cx="10074729" cy="968375"/>
          </a:xfrm>
          <a:prstGeom prst="rect">
            <a:avLst/>
          </a:prstGeom>
        </p:spPr>
        <p:txBody>
          <a:bodyPr vert="horz" lIns="91440" tIns="45720" rIns="91440" bIns="45720" rtlCol="0" anchor="ctr">
            <a:normAutofit/>
          </a:bodyPr>
          <a:lstStyle>
            <a:lvl1pPr>
              <a:defRPr sz="3200">
                <a:latin typeface="黑体" panose="02010609060101010101" pitchFamily="49" charset="-122"/>
                <a:ea typeface="黑体" panose="02010609060101010101" pitchFamily="49" charset="-122"/>
              </a:defRPr>
            </a:lvl1pPr>
          </a:lstStyle>
          <a:p>
            <a:r>
              <a:rPr lang="zh-CN" altLang="en-US"/>
              <a:t>单击此处编辑母版标题样式</a:t>
            </a:r>
            <a:endParaRPr lang="zh-CN" altLang="en-US"/>
          </a:p>
        </p:txBody>
      </p:sp>
      <p:sp>
        <p:nvSpPr>
          <p:cNvPr id="8" name="文本占位符 2"/>
          <p:cNvSpPr>
            <a:spLocks noGrp="1"/>
          </p:cNvSpPr>
          <p:nvPr>
            <p:ph idx="1"/>
          </p:nvPr>
        </p:nvSpPr>
        <p:spPr>
          <a:xfrm>
            <a:off x="883920" y="1653540"/>
            <a:ext cx="10515600" cy="4614863"/>
          </a:xfrm>
          <a:prstGeom prst="rect">
            <a:avLst/>
          </a:prstGeom>
        </p:spPr>
        <p:txBody>
          <a:bodyPr vert="horz" lIns="91440" tIns="45720" rIns="91440" bIns="45720" rtlCol="0">
            <a:normAutofit/>
          </a:bodyPr>
          <a:lstStyle>
            <a:lvl1pPr>
              <a:lnSpc>
                <a:spcPct val="150000"/>
              </a:lnSpc>
              <a:defRPr/>
            </a:lvl1pPr>
            <a:lvl2pPr>
              <a:lnSpc>
                <a:spcPct val="150000"/>
              </a:lnSpc>
              <a:defRPr/>
            </a:lvl2pPr>
            <a:lvl3pPr>
              <a:lnSpc>
                <a:spcPct val="150000"/>
              </a:lnSpc>
              <a:defRPr/>
            </a:lvl3pPr>
            <a:lvl4pPr>
              <a:lnSpc>
                <a:spcPct val="150000"/>
              </a:lnSpc>
              <a:defRPr/>
            </a:lvl4pPr>
            <a:lvl5pPr>
              <a:lnSpc>
                <a:spcPct val="150000"/>
              </a:lnSpc>
              <a:defRPr/>
            </a:lvl5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竖排标题与文本">
    <p:spTree>
      <p:nvGrpSpPr>
        <p:cNvPr id="1" name=""/>
        <p:cNvGrpSpPr/>
        <p:nvPr/>
      </p:nvGrpSpPr>
      <p:grpSpPr>
        <a:xfrm>
          <a:off x="0" y="0"/>
          <a:ext cx="0" cy="0"/>
        </a:xfrm>
      </p:grpSpPr>
      <p:sp>
        <p:nvSpPr>
          <p:cNvPr id="7" name="标题占位符 1"/>
          <p:cNvSpPr>
            <a:spLocks noGrp="1"/>
          </p:cNvSpPr>
          <p:nvPr>
            <p:ph type="title"/>
          </p:nvPr>
        </p:nvSpPr>
        <p:spPr>
          <a:xfrm>
            <a:off x="883920" y="456565"/>
            <a:ext cx="10515600" cy="968375"/>
          </a:xfrm>
          <a:prstGeom prst="rect">
            <a:avLst/>
          </a:prstGeom>
        </p:spPr>
        <p:txBody>
          <a:bodyPr vert="horz" lIns="91440" tIns="45720" rIns="91440" bIns="45720" rtlCol="0" anchor="ctr">
            <a:normAutofit/>
          </a:bodyPr>
          <a:lstStyle>
            <a:lvl1pPr>
              <a:defRPr sz="4000">
                <a:latin typeface="黑体" panose="02010609060101010101" pitchFamily="49" charset="-122"/>
                <a:ea typeface="黑体" panose="02010609060101010101" pitchFamily="49" charset="-122"/>
              </a:defRPr>
            </a:lvl1pPr>
          </a:lstStyle>
          <a:p>
            <a:r>
              <a:rPr lang="zh-CN" altLang="en-US"/>
              <a:t>单击此处编辑母版标题样式</a:t>
            </a:r>
            <a:endParaRPr lang="zh-CN" altLang="en-US"/>
          </a:p>
        </p:txBody>
      </p:sp>
      <p:sp>
        <p:nvSpPr>
          <p:cNvPr id="8" name="文本占位符 2"/>
          <p:cNvSpPr>
            <a:spLocks noGrp="1"/>
          </p:cNvSpPr>
          <p:nvPr>
            <p:ph idx="1"/>
          </p:nvPr>
        </p:nvSpPr>
        <p:spPr>
          <a:xfrm>
            <a:off x="883920" y="1653540"/>
            <a:ext cx="10515600" cy="4614863"/>
          </a:xfrm>
          <a:prstGeom prst="rect">
            <a:avLst/>
          </a:prstGeom>
        </p:spPr>
        <p:txBody>
          <a:bodyPr vert="horz" lIns="91440" tIns="45720" rIns="91440" bIns="45720" rtlCol="0">
            <a:normAutofit/>
          </a:bodyPr>
          <a:lstStyle>
            <a:lvl1pPr>
              <a:lnSpc>
                <a:spcPct val="150000"/>
              </a:lnSpc>
              <a:defRPr/>
            </a:lvl1pPr>
            <a:lvl2pPr>
              <a:lnSpc>
                <a:spcPct val="150000"/>
              </a:lnSpc>
              <a:defRPr/>
            </a:lvl2pPr>
            <a:lvl3pPr>
              <a:lnSpc>
                <a:spcPct val="150000"/>
              </a:lnSpc>
              <a:defRPr/>
            </a:lvl3pPr>
            <a:lvl4pPr>
              <a:lnSpc>
                <a:spcPct val="150000"/>
              </a:lnSpc>
              <a:defRPr/>
            </a:lvl4pPr>
            <a:lvl5pPr>
              <a:lnSpc>
                <a:spcPct val="150000"/>
              </a:lnSpc>
              <a:defRPr/>
            </a:lvl5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自定义版式">
    <p:spTree>
      <p:nvGrpSpPr>
        <p:cNvPr id="1" name=""/>
        <p:cNvGrpSpPr/>
        <p:nvPr/>
      </p:nvGrpSpPr>
      <p:grpSpPr>
        <a:xfrm>
          <a:off x="0" y="0"/>
          <a:ext cx="0" cy="0"/>
        </a:xfrm>
      </p:grpSpPr>
      <p:pic>
        <p:nvPicPr>
          <p:cNvPr id="4" name="图片 3"/>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图片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5186" y="980122"/>
            <a:ext cx="7092676" cy="4897756"/>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dur="100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image" Target="file:///D:\qq&#25991;&#20214;\712321467\Image\C2C\Image2\%7b75232B38-A165-1FB7-499C-2E1C792CACB5%7d.png" TargetMode="External" /><Relationship Id="rId8" Type="http://schemas.openxmlformats.org/officeDocument/2006/relationships/image" Target="../media/image6.png" /><Relationship Id="rId9"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039301-0D66-4D7D-A361-8114F41CD970}" type="datetimeFigureOut">
              <a:rPr lang="zh-CN" altLang="en-US" smtClean="0"/>
              <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D2A125E-6B35-4EE5-AB4F-E31735DA47C8}" type="slidenum">
              <a:rPr lang="zh-CN" altLang="en-US" smtClean="0"/>
              <a:t/>
            </a:fld>
            <a:endParaRPr lang="zh-CN" altLang="en-US"/>
          </a:p>
        </p:txBody>
      </p:sp>
      <p:pic>
        <p:nvPicPr>
          <p:cNvPr id="7" name="图片 1073743875" descr="学科网 zxxk.com" title=""/>
          <p:cNvPicPr>
            <a:picLocks noChangeAspect="1"/>
          </p:cNvPicPr>
          <p:nvPr/>
        </p:nvPicPr>
        <p:blipFill>
          <a:blip r:embed="rId8" r:link="rId7"/>
          <a:stretch>
            <a:fillRect/>
          </a:stretch>
        </p:blipFill>
        <p:spPr>
          <a:xfrm>
            <a:off x="838200" y="365125"/>
            <a:ext cx="9525" cy="9525"/>
          </a:xfrm>
          <a:prstGeom prst="rect">
            <a:avLst/>
          </a:prstGeom>
          <a:noFill/>
          <a:ln>
            <a:noFill/>
            <a:miter lim="800000"/>
          </a:ln>
        </p:spPr>
      </p:pic>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Lst>
  <p:transition/>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1.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7.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8.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9.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10.png" /><Relationship Id="rId3" Type="http://schemas.openxmlformats.org/officeDocument/2006/relationships/tags" Target="../tags/tag1.xml" /><Relationship Id="rId4" Type="http://schemas.openxmlformats.org/officeDocument/2006/relationships/tags" Target="../tags/tag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11.png" /><Relationship Id="rId3" Type="http://schemas.openxmlformats.org/officeDocument/2006/relationships/tags" Target="../tags/tag3.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12.png" /><Relationship Id="rId3" Type="http://schemas.openxmlformats.org/officeDocument/2006/relationships/image" Target="../media/image1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1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15.png" /><Relationship Id="rId3" Type="http://schemas.openxmlformats.org/officeDocument/2006/relationships/image" Target="../media/image16.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17.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18.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18.png" /><Relationship Id="rId3" Type="http://schemas.openxmlformats.org/officeDocument/2006/relationships/tags" Target="../tags/tag4.xml" /><Relationship Id="rId4" Type="http://schemas.openxmlformats.org/officeDocument/2006/relationships/tags" Target="../tags/tag5.xml" /><Relationship Id="rId5" Type="http://schemas.openxmlformats.org/officeDocument/2006/relationships/image" Target="../media/image19.png" /><Relationship Id="rId6" Type="http://schemas.openxmlformats.org/officeDocument/2006/relationships/tags" Target="../tags/tag6.xml" /><Relationship Id="rId7" Type="http://schemas.openxmlformats.org/officeDocument/2006/relationships/tags" Target="../tags/tag7.xml" /><Relationship Id="rId8" Type="http://schemas.openxmlformats.org/officeDocument/2006/relationships/image" Target="../media/image20.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11.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21.png" /><Relationship Id="rId3" Type="http://schemas.openxmlformats.org/officeDocument/2006/relationships/image" Target="../media/image11.pn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22.pn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23.png" /><Relationship Id="rId3" Type="http://schemas.openxmlformats.org/officeDocument/2006/relationships/image" Target="../media/image24.png" /><Relationship Id="rId4" Type="http://schemas.openxmlformats.org/officeDocument/2006/relationships/tags" Target="../tags/tag8.xml" /><Relationship Id="rId5" Type="http://schemas.openxmlformats.org/officeDocument/2006/relationships/tags" Target="../tags/tag9.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23.png" /><Relationship Id="rId3" Type="http://schemas.openxmlformats.org/officeDocument/2006/relationships/tags" Target="../tags/tag10.xml" /><Relationship Id="rId4" Type="http://schemas.openxmlformats.org/officeDocument/2006/relationships/image" Target="../media/image25.png"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26.png"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8715500410300603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6" name="组合 5" title=""/>
          <p:cNvGrpSpPr/>
          <p:nvPr/>
        </p:nvGrpSpPr>
        <p:grpSpPr>
          <a:xfrm>
            <a:off x="444555" y="1942006"/>
            <a:ext cx="6442709" cy="2561328"/>
            <a:chOff x="506150" y="2006600"/>
            <a:chExt cx="7462927" cy="1790700"/>
          </a:xfrm>
        </p:grpSpPr>
        <p:sp>
          <p:nvSpPr>
            <p:cNvPr id="7" name="矩形: 圆顶角 6"/>
            <p:cNvSpPr/>
            <p:nvPr/>
          </p:nvSpPr>
          <p:spPr>
            <a:xfrm rot="16200000">
              <a:off x="3085175" y="-572425"/>
              <a:ext cx="1790700" cy="6948750"/>
            </a:xfrm>
            <a:prstGeom prst="round2SameRect">
              <a:avLst>
                <a:gd name="adj1" fmla="val 38652"/>
                <a:gd name="adj2" fmla="val 0"/>
              </a:avLst>
            </a:prstGeom>
            <a:gradFill flip="none" rotWithShape="1">
              <a:gsLst>
                <a:gs pos="0">
                  <a:schemeClr val="bg1"/>
                </a:gs>
                <a:gs pos="50000">
                  <a:schemeClr val="bg1">
                    <a:alpha val="94000"/>
                  </a:schemeClr>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endParaRPr lang="zh-CN" altLang="en-US"/>
            </a:p>
          </p:txBody>
        </p:sp>
        <p:sp>
          <p:nvSpPr>
            <p:cNvPr id="8" name="文本框 7"/>
            <p:cNvSpPr txBox="1"/>
            <p:nvPr/>
          </p:nvSpPr>
          <p:spPr>
            <a:xfrm>
              <a:off x="566465" y="2095834"/>
              <a:ext cx="7402612" cy="87058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4000">
                  <a:solidFill>
                    <a:srgbClr val="333333"/>
                  </a:solidFill>
                  <a:latin typeface="黑体" panose="02010609060101010101" pitchFamily="49" charset="-122"/>
                  <a:ea typeface="黑体" panose="02010609060101010101" pitchFamily="49" charset="-122"/>
                </a:rPr>
                <a:t> </a:t>
              </a:r>
              <a:r>
                <a:rPr lang="zh-CN" altLang="en-US" sz="3500" b="1">
                  <a:solidFill>
                    <a:schemeClr val="tx1">
                      <a:lumMod val="65000"/>
                      <a:lumOff val="35000"/>
                    </a:schemeClr>
                  </a:solidFill>
                  <a:latin typeface="Times New Roman" panose="02020603050405020304" pitchFamily="18" charset="0"/>
                  <a:ea typeface="黑体" panose="02010609060101010101" pitchFamily="49" charset="-122"/>
                  <a:cs typeface="Times New Roman" panose="02020603050405020304" pitchFamily="18" charset="0"/>
                </a:rPr>
                <a:t>第</a:t>
              </a:r>
              <a:r>
                <a:rPr lang="en-US" altLang="zh-CN" sz="3500" b="1">
                  <a:solidFill>
                    <a:schemeClr val="tx1">
                      <a:lumMod val="65000"/>
                      <a:lumOff val="35000"/>
                    </a:schemeClr>
                  </a:solidFill>
                  <a:latin typeface="Times New Roman" panose="02020603050405020304" pitchFamily="18" charset="0"/>
                  <a:ea typeface="黑体" panose="02010609060101010101" pitchFamily="49" charset="-122"/>
                  <a:cs typeface="Times New Roman" panose="02020603050405020304" pitchFamily="18" charset="0"/>
                </a:rPr>
                <a:t>5</a:t>
              </a:r>
              <a:r>
                <a:rPr lang="zh-CN" altLang="en-US" sz="3500" b="1">
                  <a:solidFill>
                    <a:schemeClr val="tx1">
                      <a:lumMod val="65000"/>
                      <a:lumOff val="35000"/>
                    </a:schemeClr>
                  </a:solidFill>
                  <a:latin typeface="Times New Roman" panose="02020603050405020304" pitchFamily="18" charset="0"/>
                  <a:ea typeface="黑体" panose="02010609060101010101" pitchFamily="49" charset="-122"/>
                  <a:cs typeface="Times New Roman" panose="02020603050405020304" pitchFamily="18" charset="0"/>
                </a:rPr>
                <a:t>章 化工生产中的重要非金属元素</a:t>
              </a:r>
              <a:endParaRPr lang="zh-CN" altLang="en-US" sz="3500" b="1">
                <a:solidFill>
                  <a:schemeClr val="tx1">
                    <a:lumMod val="65000"/>
                    <a:lumOff val="35000"/>
                  </a:schemeClr>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9" name="文本框 8"/>
            <p:cNvSpPr txBox="1"/>
            <p:nvPr/>
          </p:nvSpPr>
          <p:spPr>
            <a:xfrm>
              <a:off x="808122" y="3046335"/>
              <a:ext cx="6299200" cy="45105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a:solidFill>
                    <a:schemeClr val="tx1">
                      <a:lumMod val="65000"/>
                      <a:lumOff val="35000"/>
                    </a:schemeClr>
                  </a:solidFill>
                  <a:latin typeface="Times New Roman" panose="02020603050405020304" pitchFamily="18" charset="0"/>
                  <a:ea typeface="黑体" panose="02010609060101010101" pitchFamily="49" charset="-122"/>
                  <a:cs typeface="Times New Roman" panose="02020603050405020304" pitchFamily="18" charset="0"/>
                </a:rPr>
                <a:t>  </a:t>
              </a:r>
              <a:r>
                <a:rPr lang="zh-CN" altLang="en-US" sz="3200" b="1">
                  <a:solidFill>
                    <a:schemeClr val="tx1">
                      <a:lumMod val="65000"/>
                      <a:lumOff val="35000"/>
                    </a:schemeClr>
                  </a:solidFill>
                  <a:latin typeface="Times New Roman" panose="02020603050405020304" pitchFamily="18" charset="0"/>
                  <a:ea typeface="黑体" panose="02010609060101010101" pitchFamily="49" charset="-122"/>
                  <a:cs typeface="Times New Roman" panose="02020603050405020304" pitchFamily="18" charset="0"/>
                </a:rPr>
                <a:t>第三节  无机非金属材料</a:t>
              </a:r>
              <a:endParaRPr lang="zh-CN" altLang="en-US" sz="3200" b="1">
                <a:solidFill>
                  <a:schemeClr val="tx1">
                    <a:lumMod val="65000"/>
                    <a:lumOff val="35000"/>
                  </a:schemeClr>
                </a:solidFill>
                <a:latin typeface="Times New Roman" panose="02020603050405020304" pitchFamily="18" charset="0"/>
                <a:ea typeface="黑体" panose="02010609060101010101" pitchFamily="49" charset="-122"/>
                <a:cs typeface="Times New Roman" panose="02020603050405020304" pitchFamily="18"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8" dur="50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 name="标题 5" title=""/>
          <p:cNvSpPr>
            <a:spLocks noGrp="1"/>
          </p:cNvSpPr>
          <p:nvPr>
            <p:ph type="title"/>
          </p:nvPr>
        </p:nvSpPr>
        <p:spPr>
          <a:xfrm>
            <a:off x="1333668" y="319382"/>
            <a:ext cx="10074729" cy="834716"/>
          </a:xfrm>
        </p:spPr>
        <p:txBody>
          <a:bodyPr/>
          <a:lstStyle/>
          <a:p>
            <a:r>
              <a:rPr lang="zh-CN" altLang="en-US">
                <a:solidFill>
                  <a:srgbClr val="00B0F0"/>
                </a:solidFill>
              </a:rPr>
              <a:t>导入一</a:t>
            </a:r>
            <a:endParaRPr lang="zh-CN" altLang="en-US">
              <a:solidFill>
                <a:srgbClr val="00B0F0"/>
              </a:solidFill>
            </a:endParaRPr>
          </a:p>
        </p:txBody>
      </p:sp>
      <p:sp>
        <p:nvSpPr>
          <p:cNvPr id="3" name="文本框 2" title=""/>
          <p:cNvSpPr txBox="1"/>
          <p:nvPr/>
        </p:nvSpPr>
        <p:spPr>
          <a:xfrm>
            <a:off x="576580" y="1153795"/>
            <a:ext cx="10767060" cy="2275205"/>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fontAlgn="auto">
              <a:lnSpc>
                <a:spcPct val="150000"/>
              </a:lnSpc>
            </a:pPr>
            <a:r>
              <a:rPr lang="zh-CN" altLang="en-US" sz="2800">
                <a:latin typeface="Times New Roman" panose="02020603050405020304" pitchFamily="18" charset="0"/>
                <a:ea typeface="黑体" panose="02010609060101010101" pitchFamily="49" charset="-122"/>
                <a:cs typeface="Times New Roman" panose="02020603050405020304" pitchFamily="18" charset="0"/>
              </a:rPr>
              <a:t>材料是人类赖以生存和发展的物质基础,人类使用的材料除了金属材料,还有无机非金属材料等。</a:t>
            </a:r>
            <a:endParaRPr lang="zh-CN" altLang="en-US" sz="2800">
              <a:latin typeface="Times New Roman" panose="02020603050405020304" pitchFamily="18" charset="0"/>
              <a:ea typeface="黑体" panose="02010609060101010101" pitchFamily="49" charset="-122"/>
              <a:cs typeface="Times New Roman" panose="02020603050405020304" pitchFamily="18" charset="0"/>
            </a:endParaRPr>
          </a:p>
          <a:p>
            <a:pPr indent="457200" fontAlgn="auto">
              <a:lnSpc>
                <a:spcPct val="150000"/>
              </a:lnSpc>
            </a:pPr>
            <a:r>
              <a:rPr lang="zh-CN" altLang="en-US" sz="2800">
                <a:latin typeface="Times New Roman" panose="02020603050405020304" pitchFamily="18" charset="0"/>
                <a:ea typeface="黑体" panose="02010609060101010101" pitchFamily="49" charset="-122"/>
                <a:cs typeface="Times New Roman" panose="02020603050405020304" pitchFamily="18" charset="0"/>
              </a:rPr>
              <a:t>陶瓷、玻璃、水泥等传统无机非金属材料多为硅酸盐材料。</a:t>
            </a:r>
            <a:endParaRPr lang="zh-CN" altLang="en-US" sz="2800">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2" name="图片 1" title=""/>
          <p:cNvPicPr>
            <a:picLocks noChangeAspect="1"/>
          </p:cNvPicPr>
          <p:nvPr/>
        </p:nvPicPr>
        <p:blipFill>
          <a:blip r:embed="rId2"/>
          <a:stretch>
            <a:fillRect/>
          </a:stretch>
        </p:blipFill>
        <p:spPr>
          <a:xfrm>
            <a:off x="3011170" y="3272790"/>
            <a:ext cx="5483225" cy="2056765"/>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16" presetClass="entr" presetSubtype="21" dur="50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title=""/>
          <p:cNvSpPr>
            <a:spLocks noGrp="1"/>
          </p:cNvSpPr>
          <p:nvPr>
            <p:ph type="title"/>
          </p:nvPr>
        </p:nvSpPr>
        <p:spPr/>
        <p:txBody>
          <a:bodyPr/>
          <a:lstStyle/>
          <a:p>
            <a:r>
              <a:rPr lang="zh-CN" altLang="en-US">
                <a:solidFill>
                  <a:srgbClr val="00B0F0"/>
                </a:solidFill>
                <a:sym typeface="+mn-ea"/>
              </a:rPr>
              <a:t>导入二</a:t>
            </a:r>
            <a:endParaRPr lang="zh-CN" altLang="en-US"/>
          </a:p>
        </p:txBody>
      </p:sp>
      <p:sp>
        <p:nvSpPr>
          <p:cNvPr id="4" name="文本框 3" title=""/>
          <p:cNvSpPr txBox="1"/>
          <p:nvPr/>
        </p:nvSpPr>
        <p:spPr>
          <a:xfrm>
            <a:off x="789940" y="1327150"/>
            <a:ext cx="10415905" cy="3776980"/>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fontAlgn="auto">
              <a:lnSpc>
                <a:spcPct val="150000"/>
              </a:lnSpc>
              <a:buNone/>
            </a:pPr>
            <a:r>
              <a:rPr lang="zh-CN" altLang="en-US" sz="2800">
                <a:latin typeface="Times New Roman" panose="02020603050405020304" pitchFamily="18" charset="0"/>
                <a:ea typeface="黑体" panose="02010609060101010101" pitchFamily="49" charset="-122"/>
                <a:cs typeface="Times New Roman" panose="02020603050405020304" pitchFamily="18" charset="0"/>
                <a:sym typeface="+mn-ea"/>
              </a:rPr>
              <a:t>硅谷曾是美国新兴的高科技产业开发区,现在仍是美国的电子技术研究中心和计算机与半导体工业生产的重要基地。电子工业能得到蓬勃发展,硅元素在信息材料中的开发与应用起着举足轻重的作用。硅是非金属材料的主角,这一节课我们就来学习非金属材料的相关知识。</a:t>
            </a:r>
            <a:endParaRPr lang="zh-CN" altLang="en-US" sz="2800">
              <a:latin typeface="Times New Roman" panose="02020603050405020304" pitchFamily="18" charset="0"/>
              <a:ea typeface="黑体" panose="02010609060101010101" pitchFamily="49" charset="-122"/>
              <a:cs typeface="Times New Roman" panose="02020603050405020304" pitchFamily="18" charset="0"/>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6" presetClass="entr" presetSubtype="21" dur="5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文本框 3" title=""/>
          <p:cNvSpPr txBox="1"/>
          <p:nvPr/>
        </p:nvSpPr>
        <p:spPr>
          <a:xfrm>
            <a:off x="3986530" y="3075940"/>
            <a:ext cx="4064000" cy="70675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4000">
                <a:solidFill>
                  <a:srgbClr val="FFC000"/>
                </a:solidFill>
                <a:latin typeface="Times New Roman" panose="02020603050405020304" pitchFamily="18" charset="0"/>
                <a:ea typeface="黑体" panose="02010609060101010101" pitchFamily="49" charset="-122"/>
              </a:rPr>
              <a:t>思路一</a:t>
            </a:r>
            <a:endParaRPr lang="zh-CN" altLang="en-US" sz="4000">
              <a:solidFill>
                <a:srgbClr val="FFC000"/>
              </a:solidFill>
              <a:latin typeface="Times New Roman" panose="02020603050405020304" pitchFamily="18" charset="0"/>
              <a:ea typeface="黑体" panose="02010609060101010101" pitchFamily="49" charset="-122"/>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title=""/>
          <p:cNvSpPr>
            <a:spLocks noGrp="1"/>
          </p:cNvSpPr>
          <p:nvPr>
            <p:ph type="title"/>
          </p:nvPr>
        </p:nvSpPr>
        <p:spPr/>
        <p:txBody>
          <a:bodyPr/>
          <a:lstStyle/>
          <a:p>
            <a:r>
              <a:rPr lang="zh-CN" altLang="en-US">
                <a:solidFill>
                  <a:srgbClr val="00B0F0"/>
                </a:solidFill>
                <a:sym typeface="+mn-ea"/>
              </a:rPr>
              <a:t>一、硅酸盐材料</a:t>
            </a:r>
            <a:endParaRPr lang="zh-CN" altLang="en-US">
              <a:solidFill>
                <a:srgbClr val="00B0F0"/>
              </a:solidFill>
              <a:sym typeface="+mn-ea"/>
            </a:endParaRPr>
          </a:p>
        </p:txBody>
      </p:sp>
      <p:sp>
        <p:nvSpPr>
          <p:cNvPr id="5" name="内容占位符 2" title=""/>
          <p:cNvSpPr>
            <a:spLocks noGrp="1"/>
          </p:cNvSpPr>
          <p:nvPr/>
        </p:nvSpPr>
        <p:spPr>
          <a:xfrm>
            <a:off x="883920" y="927735"/>
            <a:ext cx="10515600" cy="911860"/>
          </a:xfrm>
          <a:prstGeom prst="rect">
            <a:avLst/>
          </a:prstGeom>
        </p:spPr>
        <p:txBody>
          <a:bodyPr vert="horz" lIns="91440" tIns="45720" rIns="91440" bIns="45720" rtlCol="0">
            <a:normAutofit/>
          </a:bodyPr>
          <a:lstStyle>
            <a:defPPr>
              <a:defRPr lang="zh-CN"/>
            </a:defPPr>
            <a:lvl1pPr marL="228600" indent="-228600" algn="l" defTabSz="914400" rtl="0" eaLnBrk="1" latinLnBrk="0" hangingPunct="1">
              <a:lnSpc>
                <a:spcPct val="15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5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5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5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5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457200" fontAlgn="auto">
              <a:buNone/>
            </a:pPr>
            <a:r>
              <a:rPr lang="zh-CN" altLang="en-US" sz="3200">
                <a:latin typeface="黑体" panose="02010609060101010101" pitchFamily="49" charset="-122"/>
                <a:ea typeface="黑体" panose="02010609060101010101" pitchFamily="49" charset="-122"/>
              </a:rPr>
              <a:t>无机非金属材料:</a:t>
            </a:r>
            <a:endParaRPr lang="zh-CN" altLang="en-US" sz="3200">
              <a:latin typeface="黑体" panose="02010609060101010101" pitchFamily="49" charset="-122"/>
              <a:ea typeface="黑体" panose="02010609060101010101" pitchFamily="49" charset="-122"/>
            </a:endParaRPr>
          </a:p>
        </p:txBody>
      </p:sp>
      <p:sp>
        <p:nvSpPr>
          <p:cNvPr id="4" name="文本框 3" title=""/>
          <p:cNvSpPr txBox="1"/>
          <p:nvPr/>
        </p:nvSpPr>
        <p:spPr>
          <a:xfrm>
            <a:off x="883920" y="2460625"/>
            <a:ext cx="10514965" cy="2030095"/>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fontAlgn="auto">
              <a:lnSpc>
                <a:spcPct val="150000"/>
              </a:lnSpc>
            </a:pPr>
            <a:r>
              <a:rPr lang="en-US" altLang="zh-CN" sz="2800">
                <a:latin typeface="Times New Roman" panose="02020603050405020304" pitchFamily="18" charset="0"/>
                <a:ea typeface="黑体" panose="02010609060101010101" pitchFamily="49" charset="-122"/>
                <a:cs typeface="Times New Roman" panose="02020603050405020304" pitchFamily="18" charset="0"/>
              </a:rPr>
              <a:t>2</a:t>
            </a:r>
            <a:r>
              <a:rPr lang="zh-CN" altLang="en-US" sz="2800">
                <a:latin typeface="Times New Roman" panose="02020603050405020304" pitchFamily="18" charset="0"/>
                <a:ea typeface="黑体" panose="02010609060101010101" pitchFamily="49" charset="-122"/>
                <a:cs typeface="Times New Roman" panose="02020603050405020304" pitchFamily="18" charset="0"/>
              </a:rPr>
              <a:t>.传统无机非金属材料多为硅酸盐材料，主要含有硅、氧等元素，具有耐高温、抗腐蚀、硬度高等特点，以及特殊的光学、电学等性能。</a:t>
            </a:r>
            <a:endParaRPr lang="zh-CN" altLang="en-US" sz="280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6" name="文本框 5" title=""/>
          <p:cNvSpPr txBox="1"/>
          <p:nvPr/>
        </p:nvSpPr>
        <p:spPr>
          <a:xfrm>
            <a:off x="883920" y="1723390"/>
            <a:ext cx="8354060" cy="737235"/>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fontAlgn="auto">
              <a:lnSpc>
                <a:spcPct val="150000"/>
              </a:lnSpc>
            </a:pPr>
            <a:r>
              <a:rPr lang="zh-CN" altLang="en-US" sz="2800">
                <a:latin typeface="Times New Roman" panose="02020603050405020304" pitchFamily="18" charset="0"/>
                <a:ea typeface="黑体" panose="02010609060101010101" pitchFamily="49" charset="-122"/>
                <a:cs typeface="Times New Roman" panose="02020603050405020304" pitchFamily="18" charset="0"/>
              </a:rPr>
              <a:t>1.陶瓷、玻璃、水泥为传统的无机非金属材料。</a:t>
            </a:r>
            <a:endParaRPr lang="zh-CN" altLang="en-US" sz="2800">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8" name="图片 7" title=""/>
          <p:cNvPicPr>
            <a:picLocks noChangeAspect="1"/>
          </p:cNvPicPr>
          <p:nvPr/>
        </p:nvPicPr>
        <p:blipFill>
          <a:blip r:embed="rId2"/>
          <a:stretch>
            <a:fillRect/>
          </a:stretch>
        </p:blipFill>
        <p:spPr>
          <a:xfrm>
            <a:off x="3477260" y="4388485"/>
            <a:ext cx="4953000" cy="176276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6" presetClass="entr" presetSubtype="21" dur="50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arn(inVertical)">
                                      <p:cBhvr>
                                        <p:cTn id="7" dur="500"/>
                                        <p:tgtEl>
                                          <p:spTgt spid="6">
                                            <p:txEl>
                                              <p:pRg st="0" end="0"/>
                                            </p:txEl>
                                          </p:spTgt>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16" presetClass="entr" presetSubtype="21" dur="50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16" presetClass="entr" presetSubtype="21" dur="50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title=""/>
          <p:cNvSpPr>
            <a:spLocks noGrp="1"/>
          </p:cNvSpPr>
          <p:nvPr>
            <p:ph type="title"/>
          </p:nvPr>
        </p:nvSpPr>
        <p:spPr/>
        <p:txBody>
          <a:bodyPr/>
          <a:lstStyle/>
          <a:p>
            <a:r>
              <a:rPr lang="zh-CN" altLang="en-US">
                <a:solidFill>
                  <a:srgbClr val="00B0F0"/>
                </a:solidFill>
                <a:sym typeface="+mn-ea"/>
              </a:rPr>
              <a:t>一、硅酸盐材料</a:t>
            </a:r>
            <a:endParaRPr lang="zh-CN" altLang="en-US"/>
          </a:p>
        </p:txBody>
      </p:sp>
      <p:sp>
        <p:nvSpPr>
          <p:cNvPr id="3" name="内容占位符 2" title=""/>
          <p:cNvSpPr>
            <a:spLocks noGrp="1"/>
          </p:cNvSpPr>
          <p:nvPr>
            <p:ph idx="1"/>
          </p:nvPr>
        </p:nvSpPr>
        <p:spPr>
          <a:xfrm>
            <a:off x="770255" y="1054735"/>
            <a:ext cx="10515600" cy="1456055"/>
          </a:xfrm>
        </p:spPr>
        <p:txBody>
          <a:bodyPr>
            <a:normAutofit/>
          </a:bodyPr>
          <a:lstStyle/>
          <a:p>
            <a:pPr marL="0" indent="457200" fontAlgn="auto">
              <a:buNone/>
            </a:pPr>
            <a:r>
              <a:rPr lang="zh-CN" altLang="en-US">
                <a:solidFill>
                  <a:schemeClr val="tx1"/>
                </a:solidFill>
                <a:latin typeface="Times New Roman" panose="02020603050405020304" pitchFamily="18" charset="0"/>
                <a:ea typeface="黑体" panose="02010609060101010101" pitchFamily="49" charset="-122"/>
                <a:cs typeface="Times New Roman" panose="02020603050405020304" pitchFamily="18" charset="0"/>
              </a:rPr>
              <a:t>阅读教材,查阅资料,归纳常见的硅酸盐材料产品的原料、设备、主要成分、性能和用途。</a:t>
            </a:r>
            <a:endParaRPr lang="zh-CN" altLang="en-US">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6" name="图片 5" title=""/>
          <p:cNvPicPr>
            <a:picLocks noChangeAspect="1"/>
          </p:cNvPicPr>
          <p:nvPr/>
        </p:nvPicPr>
        <p:blipFill>
          <a:blip r:embed="rId2"/>
          <a:stretch>
            <a:fillRect/>
          </a:stretch>
        </p:blipFill>
        <p:spPr>
          <a:xfrm>
            <a:off x="1539240" y="2510790"/>
            <a:ext cx="9451975" cy="3943985"/>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title=""/>
          <p:cNvSpPr>
            <a:spLocks noGrp="1"/>
          </p:cNvSpPr>
          <p:nvPr>
            <p:ph type="title"/>
          </p:nvPr>
        </p:nvSpPr>
        <p:spPr/>
        <p:txBody>
          <a:bodyPr/>
          <a:lstStyle/>
          <a:p>
            <a:r>
              <a:rPr lang="zh-CN" altLang="en-US">
                <a:solidFill>
                  <a:srgbClr val="00B0F0"/>
                </a:solidFill>
                <a:sym typeface="+mn-ea"/>
              </a:rPr>
              <a:t>一、硅酸盐材料</a:t>
            </a:r>
            <a:endParaRPr lang="zh-CN" altLang="en-US"/>
          </a:p>
        </p:txBody>
      </p:sp>
      <p:sp>
        <p:nvSpPr>
          <p:cNvPr id="3" name="内容占位符 2" title=""/>
          <p:cNvSpPr>
            <a:spLocks noGrp="1"/>
          </p:cNvSpPr>
          <p:nvPr>
            <p:ph idx="1"/>
          </p:nvPr>
        </p:nvSpPr>
        <p:spPr>
          <a:xfrm>
            <a:off x="760730" y="1111250"/>
            <a:ext cx="10515600" cy="4498340"/>
          </a:xfrm>
        </p:spPr>
        <p:txBody>
          <a:bodyPr/>
          <a:lstStyle/>
          <a:p>
            <a:pPr marL="0" indent="457200" fontAlgn="auto">
              <a:lnSpc>
                <a:spcPct val="130000"/>
              </a:lnSpc>
              <a:buNone/>
            </a:pPr>
            <a:r>
              <a:rPr lang="zh-CN" altLang="en-US">
                <a:latin typeface="Times New Roman" panose="02020603050405020304" pitchFamily="18" charset="0"/>
                <a:ea typeface="黑体" panose="02010609060101010101" pitchFamily="49" charset="-122"/>
                <a:cs typeface="Times New Roman" panose="02020603050405020304" pitchFamily="18" charset="0"/>
              </a:rPr>
              <a:t>1.普通玻璃以纯碱、石灰石和石英砂为原料,经混合、粉碎,在玻璃窑中熔融,发生复杂的物理变化和化学变化而制得。你能写出发生反应的化学方程式吗?</a:t>
            </a:r>
            <a:endParaRPr lang="zh-CN" altLang="en-US">
              <a:latin typeface="Times New Roman" panose="02020603050405020304" pitchFamily="18" charset="0"/>
              <a:ea typeface="黑体" panose="02010609060101010101" pitchFamily="49" charset="-122"/>
              <a:cs typeface="Times New Roman" panose="02020603050405020304" pitchFamily="18" charset="0"/>
            </a:endParaRPr>
          </a:p>
          <a:p>
            <a:pPr marL="0" indent="457200" fontAlgn="auto">
              <a:lnSpc>
                <a:spcPct val="130000"/>
              </a:lnSpc>
              <a:buNone/>
            </a:pPr>
            <a:endParaRPr lang="zh-CN" altLang="en-US">
              <a:latin typeface="Times New Roman" panose="02020603050405020304" pitchFamily="18" charset="0"/>
              <a:ea typeface="黑体" panose="02010609060101010101" pitchFamily="49" charset="-122"/>
              <a:cs typeface="Times New Roman" panose="02020603050405020304" pitchFamily="18" charset="0"/>
            </a:endParaRPr>
          </a:p>
          <a:p>
            <a:pPr marL="0" indent="457200" fontAlgn="auto">
              <a:lnSpc>
                <a:spcPct val="130000"/>
              </a:lnSpc>
              <a:buNone/>
            </a:pPr>
            <a:endParaRPr lang="zh-CN" altLang="en-US">
              <a:latin typeface="Times New Roman" panose="02020603050405020304" pitchFamily="18" charset="0"/>
              <a:ea typeface="黑体" panose="02010609060101010101" pitchFamily="49" charset="-122"/>
              <a:cs typeface="Times New Roman" panose="02020603050405020304" pitchFamily="18" charset="0"/>
            </a:endParaRPr>
          </a:p>
          <a:p>
            <a:pPr marL="0" indent="457200" fontAlgn="auto">
              <a:lnSpc>
                <a:spcPct val="130000"/>
              </a:lnSpc>
              <a:buNone/>
            </a:pPr>
            <a:r>
              <a:rPr lang="zh-CN" altLang="en-US">
                <a:latin typeface="Times New Roman" panose="02020603050405020304" pitchFamily="18" charset="0"/>
                <a:ea typeface="黑体" panose="02010609060101010101" pitchFamily="49" charset="-122"/>
                <a:cs typeface="Times New Roman" panose="02020603050405020304" pitchFamily="18" charset="0"/>
              </a:rPr>
              <a:t>2.为什么陶瓷、玻璃、水泥都具有硬度高、难溶于水、耐高温、耐腐蚀等特点?</a:t>
            </a:r>
            <a:endParaRPr lang="zh-CN" altLang="en-US">
              <a:latin typeface="Times New Roman" panose="02020603050405020304" pitchFamily="18" charset="0"/>
              <a:ea typeface="黑体" panose="02010609060101010101" pitchFamily="49" charset="-122"/>
              <a:cs typeface="Times New Roman" panose="02020603050405020304" pitchFamily="18" charset="0"/>
            </a:endParaRPr>
          </a:p>
        </p:txBody>
      </p:sp>
      <p:grpSp>
        <p:nvGrpSpPr>
          <p:cNvPr id="6" name="组合 5" title=""/>
          <p:cNvGrpSpPr/>
          <p:nvPr/>
        </p:nvGrpSpPr>
        <p:grpSpPr>
          <a:xfrm>
            <a:off x="2544445" y="2938780"/>
            <a:ext cx="8198485" cy="1210945"/>
            <a:chOff x="4571" y="7732"/>
            <a:chExt cx="12911" cy="1907"/>
          </a:xfrm>
        </p:grpSpPr>
        <p:sp>
          <p:nvSpPr>
            <p:cNvPr id="4" name="文本框 3"/>
            <p:cNvSpPr txBox="1"/>
            <p:nvPr/>
          </p:nvSpPr>
          <p:spPr>
            <a:xfrm>
              <a:off x="4571" y="7732"/>
              <a:ext cx="12911" cy="1907"/>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fontAlgn="auto">
                <a:lnSpc>
                  <a:spcPct val="130000"/>
                </a:lnSpc>
              </a:pPr>
              <a:r>
                <a:rPr lang="zh-CN" altLang="en-US"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Na</a:t>
              </a:r>
              <a:r>
                <a:rPr lang="zh-CN" altLang="en-US" sz="2800" baseline="-250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2</a:t>
              </a:r>
              <a:r>
                <a:rPr lang="zh-CN" altLang="en-US"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CO</a:t>
              </a:r>
              <a:r>
                <a:rPr lang="zh-CN" altLang="en-US" sz="2800" baseline="-250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3</a:t>
              </a:r>
              <a:r>
                <a:rPr lang="zh-CN" altLang="en-US"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+SiO</a:t>
              </a:r>
              <a:r>
                <a:rPr lang="zh-CN" altLang="en-US" sz="2800" baseline="-250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2</a:t>
              </a:r>
              <a:r>
                <a:rPr lang="en-US" altLang="zh-CN"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Na</a:t>
              </a:r>
              <a:r>
                <a:rPr lang="zh-CN" altLang="en-US" sz="2800" baseline="-250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2</a:t>
              </a:r>
              <a:r>
                <a:rPr lang="zh-CN" altLang="en-US"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SiO</a:t>
              </a:r>
              <a:r>
                <a:rPr lang="zh-CN" altLang="en-US" sz="2800" baseline="-250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3</a:t>
              </a:r>
              <a:r>
                <a:rPr lang="zh-CN" altLang="en-US"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+CO</a:t>
              </a:r>
              <a:r>
                <a:rPr lang="zh-CN" altLang="en-US" sz="2800" baseline="-250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2</a:t>
              </a:r>
              <a:r>
                <a:rPr lang="zh-CN" altLang="en-US"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a:t>
              </a:r>
              <a:endParaRPr lang="zh-CN" altLang="en-US"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a:p>
              <a:pPr indent="0" fontAlgn="auto">
                <a:lnSpc>
                  <a:spcPct val="130000"/>
                </a:lnSpc>
              </a:pPr>
              <a:r>
                <a:rPr lang="zh-CN" altLang="en-US"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CaCO</a:t>
              </a:r>
              <a:r>
                <a:rPr lang="zh-CN" altLang="en-US" sz="2800" baseline="-250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3</a:t>
              </a:r>
              <a:r>
                <a:rPr lang="zh-CN" altLang="en-US"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+SiO</a:t>
              </a:r>
              <a:r>
                <a:rPr lang="zh-CN" altLang="en-US" sz="2800" baseline="-250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2</a:t>
              </a:r>
              <a:r>
                <a:rPr lang="en-US" altLang="zh-CN"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CaSiO</a:t>
              </a:r>
              <a:r>
                <a:rPr lang="zh-CN" altLang="en-US" sz="2800" baseline="-250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3</a:t>
              </a:r>
              <a:r>
                <a:rPr lang="zh-CN" altLang="en-US"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+CO</a:t>
              </a:r>
              <a:r>
                <a:rPr lang="zh-CN" altLang="en-US" sz="2800" baseline="-250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2</a:t>
              </a:r>
              <a:r>
                <a:rPr lang="zh-CN" altLang="en-US"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a:t>
              </a:r>
              <a:endParaRPr lang="zh-CN" altLang="en-US"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7" name="图片 6"/>
            <p:cNvPicPr>
              <a:picLocks noChangeAspect="1"/>
            </p:cNvPicPr>
            <p:nvPr>
              <p:custDataLst>
                <p:tags r:id="rId3"/>
              </p:custDataLst>
            </p:nvPr>
          </p:nvPicPr>
          <p:blipFill>
            <a:blip r:embed="rId2"/>
            <a:stretch>
              <a:fillRect/>
            </a:stretch>
          </p:blipFill>
          <p:spPr>
            <a:xfrm>
              <a:off x="7981" y="8060"/>
              <a:ext cx="930" cy="405"/>
            </a:xfrm>
            <a:prstGeom prst="rect">
              <a:avLst/>
            </a:prstGeom>
          </p:spPr>
        </p:pic>
        <p:pic>
          <p:nvPicPr>
            <p:cNvPr id="5" name="图片 4"/>
            <p:cNvPicPr>
              <a:picLocks noChangeAspect="1"/>
            </p:cNvPicPr>
            <p:nvPr>
              <p:custDataLst>
                <p:tags r:id="rId4"/>
              </p:custDataLst>
            </p:nvPr>
          </p:nvPicPr>
          <p:blipFill>
            <a:blip r:embed="rId2"/>
            <a:stretch>
              <a:fillRect/>
            </a:stretch>
          </p:blipFill>
          <p:spPr>
            <a:xfrm>
              <a:off x="7798" y="8870"/>
              <a:ext cx="930" cy="405"/>
            </a:xfrm>
            <a:prstGeom prst="rect">
              <a:avLst/>
            </a:prstGeom>
          </p:spPr>
        </p:pic>
      </p:grpSp>
      <p:sp>
        <p:nvSpPr>
          <p:cNvPr id="8" name="文本框 7" title=""/>
          <p:cNvSpPr txBox="1"/>
          <p:nvPr/>
        </p:nvSpPr>
        <p:spPr>
          <a:xfrm>
            <a:off x="760730" y="5445125"/>
            <a:ext cx="10516235" cy="1210945"/>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fontAlgn="auto">
              <a:lnSpc>
                <a:spcPct val="130000"/>
              </a:lnSpc>
            </a:pPr>
            <a:r>
              <a:rPr lang="zh-CN" altLang="en-US"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传统的无机非金属材料多为硅酸盐材料,在硅酸盐中Si和 O构成了硅氧四面体。</a:t>
            </a:r>
            <a:endParaRPr lang="zh-CN" altLang="en-US"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dur="50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2" presetClass="entr" presetSubtype="4" dur="50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title=""/>
          <p:cNvSpPr>
            <a:spLocks noGrp="1"/>
          </p:cNvSpPr>
          <p:nvPr>
            <p:ph type="title"/>
          </p:nvPr>
        </p:nvSpPr>
        <p:spPr/>
        <p:txBody>
          <a:bodyPr/>
          <a:lstStyle/>
          <a:p>
            <a:r>
              <a:rPr lang="zh-CN" altLang="en-US">
                <a:solidFill>
                  <a:srgbClr val="00B0F0"/>
                </a:solidFill>
                <a:sym typeface="+mn-ea"/>
              </a:rPr>
              <a:t>一、硅酸盐材料</a:t>
            </a:r>
            <a:endParaRPr lang="zh-CN" altLang="en-US"/>
          </a:p>
        </p:txBody>
      </p:sp>
      <p:sp>
        <p:nvSpPr>
          <p:cNvPr id="3" name="内容占位符 2" title=""/>
          <p:cNvSpPr>
            <a:spLocks noGrp="1"/>
          </p:cNvSpPr>
          <p:nvPr>
            <p:ph idx="1"/>
          </p:nvPr>
        </p:nvSpPr>
        <p:spPr>
          <a:xfrm>
            <a:off x="770255" y="1088390"/>
            <a:ext cx="10515600" cy="815340"/>
          </a:xfrm>
        </p:spPr>
        <p:txBody>
          <a:bodyPr/>
          <a:lstStyle/>
          <a:p>
            <a:pPr marL="0" indent="0" fontAlgn="auto">
              <a:buNone/>
            </a:pPr>
            <a:r>
              <a:rPr lang="zh-CN" altLang="en-US">
                <a:solidFill>
                  <a:schemeClr val="accent2"/>
                </a:solidFill>
                <a:latin typeface="黑体" panose="02010609060101010101" pitchFamily="49" charset="-122"/>
                <a:ea typeface="黑体" panose="02010609060101010101" pitchFamily="49" charset="-122"/>
              </a:rPr>
              <a:t>小试牛刀</a:t>
            </a:r>
            <a:endParaRPr lang="zh-CN" altLang="en-US">
              <a:solidFill>
                <a:schemeClr val="accent2"/>
              </a:solidFill>
              <a:latin typeface="黑体" panose="02010609060101010101" pitchFamily="49" charset="-122"/>
              <a:ea typeface="黑体" panose="02010609060101010101" pitchFamily="49" charset="-122"/>
            </a:endParaRPr>
          </a:p>
        </p:txBody>
      </p:sp>
      <p:sp>
        <p:nvSpPr>
          <p:cNvPr id="4" name="文本框 3" title=""/>
          <p:cNvSpPr txBox="1"/>
          <p:nvPr/>
        </p:nvSpPr>
        <p:spPr>
          <a:xfrm>
            <a:off x="282575" y="1798955"/>
            <a:ext cx="11847195" cy="3207385"/>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fontAlgn="auto">
              <a:lnSpc>
                <a:spcPct val="150000"/>
              </a:lnSpc>
            </a:pPr>
            <a:r>
              <a:rPr lang="zh-CN" altLang="en-US" sz="2700">
                <a:latin typeface="Times New Roman" panose="02020603050405020304" pitchFamily="18" charset="0"/>
                <a:ea typeface="黑体" panose="02010609060101010101" pitchFamily="49" charset="-122"/>
                <a:cs typeface="Times New Roman" panose="02020603050405020304" pitchFamily="18" charset="0"/>
              </a:rPr>
              <a:t>1.判断正误。</a:t>
            </a:r>
            <a:endParaRPr lang="zh-CN" altLang="en-US" sz="2700">
              <a:latin typeface="Times New Roman" panose="02020603050405020304" pitchFamily="18" charset="0"/>
              <a:ea typeface="黑体" panose="02010609060101010101" pitchFamily="49" charset="-122"/>
              <a:cs typeface="Times New Roman" panose="02020603050405020304" pitchFamily="18" charset="0"/>
            </a:endParaRPr>
          </a:p>
          <a:p>
            <a:pPr indent="457200" fontAlgn="auto">
              <a:lnSpc>
                <a:spcPct val="150000"/>
              </a:lnSpc>
            </a:pPr>
            <a:r>
              <a:rPr sz="2700">
                <a:latin typeface="Times New Roman" panose="02020603050405020304" pitchFamily="18" charset="0"/>
                <a:ea typeface="黑体" panose="02010609060101010101" pitchFamily="49" charset="-122"/>
                <a:cs typeface="Times New Roman" panose="02020603050405020304" pitchFamily="18" charset="0"/>
              </a:rPr>
              <a:t>(1)汉代烧制出的“明如镜、声如磬”的陶瓷,其主要原料是黏土。 ( </a:t>
            </a:r>
            <a:r>
              <a:rPr lang="en-US" sz="2700">
                <a:latin typeface="Times New Roman" panose="02020603050405020304" pitchFamily="18" charset="0"/>
                <a:ea typeface="黑体" panose="02010609060101010101" pitchFamily="49" charset="-122"/>
                <a:cs typeface="Times New Roman" panose="02020603050405020304" pitchFamily="18" charset="0"/>
              </a:rPr>
              <a:t>    </a:t>
            </a:r>
            <a:r>
              <a:rPr sz="2700">
                <a:latin typeface="Times New Roman" panose="02020603050405020304" pitchFamily="18" charset="0"/>
                <a:ea typeface="黑体" panose="02010609060101010101" pitchFamily="49" charset="-122"/>
                <a:cs typeface="Times New Roman" panose="02020603050405020304" pitchFamily="18" charset="0"/>
              </a:rPr>
              <a:t>)</a:t>
            </a:r>
            <a:endParaRPr sz="2700">
              <a:latin typeface="Times New Roman" panose="02020603050405020304" pitchFamily="18" charset="0"/>
              <a:ea typeface="黑体" panose="02010609060101010101" pitchFamily="49" charset="-122"/>
              <a:cs typeface="Times New Roman" panose="02020603050405020304" pitchFamily="18" charset="0"/>
            </a:endParaRPr>
          </a:p>
          <a:p>
            <a:pPr indent="457200" fontAlgn="auto">
              <a:lnSpc>
                <a:spcPct val="150000"/>
              </a:lnSpc>
            </a:pPr>
            <a:r>
              <a:rPr sz="2700">
                <a:latin typeface="Times New Roman" panose="02020603050405020304" pitchFamily="18" charset="0"/>
                <a:ea typeface="黑体" panose="02010609060101010101" pitchFamily="49" charset="-122"/>
                <a:cs typeface="Times New Roman" panose="02020603050405020304" pitchFamily="18" charset="0"/>
              </a:rPr>
              <a:t>(2)传统无机非金属材料陶瓷、水泥、玻璃的主要成分都是硅酸盐。 ( </a:t>
            </a:r>
            <a:r>
              <a:rPr lang="en-US" sz="2700">
                <a:latin typeface="Times New Roman" panose="02020603050405020304" pitchFamily="18" charset="0"/>
                <a:ea typeface="黑体" panose="02010609060101010101" pitchFamily="49" charset="-122"/>
                <a:cs typeface="Times New Roman" panose="02020603050405020304" pitchFamily="18" charset="0"/>
              </a:rPr>
              <a:t>    </a:t>
            </a:r>
            <a:r>
              <a:rPr sz="2700">
                <a:latin typeface="Times New Roman" panose="02020603050405020304" pitchFamily="18" charset="0"/>
                <a:ea typeface="黑体" panose="02010609060101010101" pitchFamily="49" charset="-122"/>
                <a:cs typeface="Times New Roman" panose="02020603050405020304" pitchFamily="18" charset="0"/>
              </a:rPr>
              <a:t>)</a:t>
            </a:r>
            <a:endParaRPr sz="2700">
              <a:latin typeface="Times New Roman" panose="02020603050405020304" pitchFamily="18" charset="0"/>
              <a:ea typeface="黑体" panose="02010609060101010101" pitchFamily="49" charset="-122"/>
              <a:cs typeface="Times New Roman" panose="02020603050405020304" pitchFamily="18" charset="0"/>
            </a:endParaRPr>
          </a:p>
          <a:p>
            <a:pPr indent="457200" fontAlgn="auto">
              <a:lnSpc>
                <a:spcPct val="150000"/>
              </a:lnSpc>
            </a:pPr>
            <a:r>
              <a:rPr sz="2700">
                <a:latin typeface="Times New Roman" panose="02020603050405020304" pitchFamily="18" charset="0"/>
                <a:ea typeface="黑体" panose="02010609060101010101" pitchFamily="49" charset="-122"/>
                <a:cs typeface="Times New Roman" panose="02020603050405020304" pitchFamily="18" charset="0"/>
              </a:rPr>
              <a:t>(3)玻璃和水泥生产中都发生复杂的物理和化学变化。 (</a:t>
            </a:r>
            <a:r>
              <a:rPr lang="en-US" sz="2700">
                <a:latin typeface="Times New Roman" panose="02020603050405020304" pitchFamily="18" charset="0"/>
                <a:ea typeface="黑体" panose="02010609060101010101" pitchFamily="49" charset="-122"/>
                <a:cs typeface="Times New Roman" panose="02020603050405020304" pitchFamily="18" charset="0"/>
              </a:rPr>
              <a:t>    </a:t>
            </a:r>
            <a:r>
              <a:rPr sz="2700">
                <a:latin typeface="Times New Roman" panose="02020603050405020304" pitchFamily="18" charset="0"/>
                <a:ea typeface="黑体" panose="02010609060101010101" pitchFamily="49" charset="-122"/>
                <a:cs typeface="Times New Roman" panose="02020603050405020304" pitchFamily="18" charset="0"/>
              </a:rPr>
              <a:t> )</a:t>
            </a:r>
            <a:endParaRPr sz="2700">
              <a:latin typeface="Times New Roman" panose="02020603050405020304" pitchFamily="18" charset="0"/>
              <a:ea typeface="黑体" panose="02010609060101010101" pitchFamily="49" charset="-122"/>
              <a:cs typeface="Times New Roman" panose="02020603050405020304" pitchFamily="18" charset="0"/>
            </a:endParaRPr>
          </a:p>
          <a:p>
            <a:pPr indent="457200" fontAlgn="auto">
              <a:lnSpc>
                <a:spcPct val="150000"/>
              </a:lnSpc>
            </a:pPr>
            <a:r>
              <a:rPr sz="2700">
                <a:latin typeface="Times New Roman" panose="02020603050405020304" pitchFamily="18" charset="0"/>
                <a:ea typeface="黑体" panose="02010609060101010101" pitchFamily="49" charset="-122"/>
                <a:cs typeface="Times New Roman" panose="02020603050405020304" pitchFamily="18" charset="0"/>
              </a:rPr>
              <a:t>(4)陶瓷、玻璃、水泥的生产都需要在高温下进行。 ( </a:t>
            </a:r>
            <a:r>
              <a:rPr lang="en-US" sz="2700">
                <a:latin typeface="Times New Roman" panose="02020603050405020304" pitchFamily="18" charset="0"/>
                <a:ea typeface="黑体" panose="02010609060101010101" pitchFamily="49" charset="-122"/>
                <a:cs typeface="Times New Roman" panose="02020603050405020304" pitchFamily="18" charset="0"/>
              </a:rPr>
              <a:t>    </a:t>
            </a:r>
            <a:r>
              <a:rPr sz="2700">
                <a:latin typeface="Times New Roman" panose="02020603050405020304" pitchFamily="18" charset="0"/>
                <a:ea typeface="黑体" panose="02010609060101010101" pitchFamily="49" charset="-122"/>
                <a:cs typeface="Times New Roman" panose="02020603050405020304" pitchFamily="18" charset="0"/>
              </a:rPr>
              <a:t>)</a:t>
            </a:r>
            <a:endParaRPr sz="270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5" name="文本框 4" title=""/>
          <p:cNvSpPr txBox="1"/>
          <p:nvPr/>
        </p:nvSpPr>
        <p:spPr>
          <a:xfrm>
            <a:off x="10407015" y="2612390"/>
            <a:ext cx="410210" cy="4603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a:solidFill>
                  <a:srgbClr val="FF0000"/>
                </a:solidFill>
                <a:latin typeface="Times New Roman" panose="02020603050405020304" pitchFamily="18" charset="0"/>
                <a:ea typeface="黑体" panose="02010609060101010101" pitchFamily="49" charset="-122"/>
              </a:rPr>
              <a:t>√ </a:t>
            </a:r>
            <a:endParaRPr lang="en-US" altLang="zh-CN" sz="2400">
              <a:solidFill>
                <a:srgbClr val="FF0000"/>
              </a:solidFill>
              <a:latin typeface="Times New Roman" panose="02020603050405020304" pitchFamily="18" charset="0"/>
              <a:ea typeface="黑体" panose="02010609060101010101" pitchFamily="49" charset="-122"/>
            </a:endParaRPr>
          </a:p>
        </p:txBody>
      </p:sp>
      <p:sp>
        <p:nvSpPr>
          <p:cNvPr id="9" name="文本框 8" title=""/>
          <p:cNvSpPr txBox="1"/>
          <p:nvPr/>
        </p:nvSpPr>
        <p:spPr>
          <a:xfrm>
            <a:off x="10989310" y="3263265"/>
            <a:ext cx="410210" cy="4603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a:solidFill>
                  <a:srgbClr val="FF0000"/>
                </a:solidFill>
                <a:latin typeface="Times New Roman" panose="02020603050405020304" pitchFamily="18" charset="0"/>
                <a:ea typeface="黑体" panose="02010609060101010101" pitchFamily="49" charset="-122"/>
              </a:rPr>
              <a:t>√ </a:t>
            </a:r>
            <a:endParaRPr lang="en-US" altLang="zh-CN" sz="2400">
              <a:solidFill>
                <a:srgbClr val="FF0000"/>
              </a:solidFill>
              <a:latin typeface="Times New Roman" panose="02020603050405020304" pitchFamily="18" charset="0"/>
              <a:ea typeface="黑体" panose="02010609060101010101" pitchFamily="49" charset="-122"/>
            </a:endParaRPr>
          </a:p>
        </p:txBody>
      </p:sp>
      <p:sp>
        <p:nvSpPr>
          <p:cNvPr id="10" name="文本框 9" title=""/>
          <p:cNvSpPr txBox="1"/>
          <p:nvPr/>
        </p:nvSpPr>
        <p:spPr>
          <a:xfrm>
            <a:off x="8992870" y="3863975"/>
            <a:ext cx="410210" cy="4603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a:solidFill>
                  <a:srgbClr val="FF0000"/>
                </a:solidFill>
                <a:latin typeface="Times New Roman" panose="02020603050405020304" pitchFamily="18" charset="0"/>
                <a:ea typeface="黑体" panose="02010609060101010101" pitchFamily="49" charset="-122"/>
              </a:rPr>
              <a:t>√ </a:t>
            </a:r>
            <a:endParaRPr lang="en-US" altLang="zh-CN" sz="2400">
              <a:solidFill>
                <a:srgbClr val="FF0000"/>
              </a:solidFill>
              <a:latin typeface="Times New Roman" panose="02020603050405020304" pitchFamily="18" charset="0"/>
              <a:ea typeface="黑体" panose="02010609060101010101" pitchFamily="49" charset="-122"/>
            </a:endParaRPr>
          </a:p>
        </p:txBody>
      </p:sp>
      <p:sp>
        <p:nvSpPr>
          <p:cNvPr id="11" name="文本框 10" title=""/>
          <p:cNvSpPr txBox="1"/>
          <p:nvPr/>
        </p:nvSpPr>
        <p:spPr>
          <a:xfrm>
            <a:off x="8672830" y="4455160"/>
            <a:ext cx="410210" cy="4603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a:solidFill>
                  <a:srgbClr val="FF0000"/>
                </a:solidFill>
                <a:latin typeface="Times New Roman" panose="02020603050405020304" pitchFamily="18" charset="0"/>
                <a:ea typeface="黑体" panose="02010609060101010101" pitchFamily="49" charset="-122"/>
              </a:rPr>
              <a:t>√ </a:t>
            </a:r>
            <a:endParaRPr lang="en-US" altLang="zh-CN" sz="2400">
              <a:solidFill>
                <a:srgbClr val="FF0000"/>
              </a:solidFill>
              <a:latin typeface="Times New Roman" panose="02020603050405020304" pitchFamily="18" charset="0"/>
              <a:ea typeface="黑体" panose="02010609060101010101"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dur="5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2" presetClass="entr" presetSubtype="4" dur="50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p:stCondLst>
                              <p:cond delay="0"/>
                            </p:stCondLst>
                            <p:childTnLst>
                              <p:par>
                                <p:cTn id="17" presetID="2" presetClass="entr" presetSubtype="4" dur="50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p:stCondLst>
                              <p:cond delay="0"/>
                            </p:stCondLst>
                            <p:childTnLst>
                              <p:par>
                                <p:cTn id="23" presetID="2" presetClass="entr" presetSubtype="4" dur="50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0" grpId="0"/>
      <p:bldP spid="11" grpId="0"/>
    </p:bld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title=""/>
          <p:cNvSpPr>
            <a:spLocks noGrp="1"/>
          </p:cNvSpPr>
          <p:nvPr>
            <p:ph type="title"/>
          </p:nvPr>
        </p:nvSpPr>
        <p:spPr/>
        <p:txBody>
          <a:bodyPr/>
          <a:lstStyle/>
          <a:p>
            <a:r>
              <a:rPr lang="zh-CN" altLang="en-US">
                <a:solidFill>
                  <a:srgbClr val="00B0F0"/>
                </a:solidFill>
                <a:sym typeface="+mn-ea"/>
              </a:rPr>
              <a:t>一、硅酸盐材料</a:t>
            </a:r>
            <a:endParaRPr lang="zh-CN" altLang="en-US"/>
          </a:p>
        </p:txBody>
      </p:sp>
      <p:sp>
        <p:nvSpPr>
          <p:cNvPr id="5" name="文本框 4" title=""/>
          <p:cNvSpPr txBox="1"/>
          <p:nvPr/>
        </p:nvSpPr>
        <p:spPr>
          <a:xfrm>
            <a:off x="741680" y="1110615"/>
            <a:ext cx="10866120" cy="4615815"/>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fontAlgn="auto">
              <a:lnSpc>
                <a:spcPct val="150000"/>
              </a:lnSpc>
            </a:pPr>
            <a:r>
              <a:rPr lang="zh-CN" altLang="en-US" sz="2800">
                <a:latin typeface="Times New Roman" panose="02020603050405020304" pitchFamily="18" charset="0"/>
                <a:ea typeface="黑体" panose="02010609060101010101" pitchFamily="49" charset="-122"/>
                <a:cs typeface="Times New Roman" panose="02020603050405020304" pitchFamily="18" charset="0"/>
              </a:rPr>
              <a:t>2.</a:t>
            </a:r>
            <a:r>
              <a:rPr sz="2800">
                <a:latin typeface="Times New Roman" panose="02020603050405020304" pitchFamily="18" charset="0"/>
                <a:ea typeface="黑体" panose="02010609060101010101" pitchFamily="49" charset="-122"/>
                <a:cs typeface="Times New Roman" panose="02020603050405020304" pitchFamily="18" charset="0"/>
              </a:rPr>
              <a:t>硅酸钠(俗名泡花碱)是一种最简单的硅酸盐,硅酸钠易溶于水,其</a:t>
            </a:r>
            <a:endParaRPr sz="2800">
              <a:latin typeface="Times New Roman" panose="02020603050405020304" pitchFamily="18" charset="0"/>
              <a:ea typeface="黑体" panose="02010609060101010101" pitchFamily="49" charset="-122"/>
              <a:cs typeface="Times New Roman" panose="02020603050405020304" pitchFamily="18" charset="0"/>
            </a:endParaRPr>
          </a:p>
          <a:p>
            <a:pPr indent="457200" fontAlgn="auto">
              <a:lnSpc>
                <a:spcPct val="150000"/>
              </a:lnSpc>
            </a:pPr>
            <a:r>
              <a:rPr sz="2800">
                <a:latin typeface="Times New Roman" panose="02020603050405020304" pitchFamily="18" charset="0"/>
                <a:ea typeface="黑体" panose="02010609060101010101" pitchFamily="49" charset="-122"/>
                <a:cs typeface="Times New Roman" panose="02020603050405020304" pitchFamily="18" charset="0"/>
              </a:rPr>
              <a:t>水溶液俗称水玻璃,具有黏结力强、耐高温等特性,常用作黏合剂和</a:t>
            </a:r>
            <a:endParaRPr sz="2800">
              <a:latin typeface="Times New Roman" panose="02020603050405020304" pitchFamily="18" charset="0"/>
              <a:ea typeface="黑体" panose="02010609060101010101" pitchFamily="49" charset="-122"/>
              <a:cs typeface="Times New Roman" panose="02020603050405020304" pitchFamily="18" charset="0"/>
            </a:endParaRPr>
          </a:p>
          <a:p>
            <a:pPr indent="457200" fontAlgn="auto">
              <a:lnSpc>
                <a:spcPct val="150000"/>
              </a:lnSpc>
            </a:pPr>
            <a:r>
              <a:rPr sz="2800">
                <a:latin typeface="Times New Roman" panose="02020603050405020304" pitchFamily="18" charset="0"/>
                <a:ea typeface="黑体" panose="02010609060101010101" pitchFamily="49" charset="-122"/>
                <a:cs typeface="Times New Roman" panose="02020603050405020304" pitchFamily="18" charset="0"/>
              </a:rPr>
              <a:t>防火剂。</a:t>
            </a:r>
            <a:endParaRPr sz="2800">
              <a:latin typeface="Times New Roman" panose="02020603050405020304" pitchFamily="18" charset="0"/>
              <a:ea typeface="黑体" panose="02010609060101010101" pitchFamily="49" charset="-122"/>
              <a:cs typeface="Times New Roman" panose="02020603050405020304" pitchFamily="18" charset="0"/>
            </a:endParaRPr>
          </a:p>
          <a:p>
            <a:pPr indent="457200" fontAlgn="auto">
              <a:lnSpc>
                <a:spcPct val="150000"/>
              </a:lnSpc>
            </a:pPr>
            <a:r>
              <a:rPr sz="2800">
                <a:latin typeface="Times New Roman" panose="02020603050405020304" pitchFamily="18" charset="0"/>
                <a:ea typeface="黑体" panose="02010609060101010101" pitchFamily="49" charset="-122"/>
                <a:cs typeface="Times New Roman" panose="02020603050405020304" pitchFamily="18" charset="0"/>
              </a:rPr>
              <a:t>(1)硅酸钠溶液与盐酸反应生成硅酸(H</a:t>
            </a:r>
            <a:r>
              <a:rPr sz="2800" baseline="-25000">
                <a:latin typeface="Times New Roman" panose="02020603050405020304" pitchFamily="18" charset="0"/>
                <a:ea typeface="黑体" panose="02010609060101010101" pitchFamily="49" charset="-122"/>
                <a:cs typeface="Times New Roman" panose="02020603050405020304" pitchFamily="18" charset="0"/>
              </a:rPr>
              <a:t>2</a:t>
            </a:r>
            <a:r>
              <a:rPr sz="2800">
                <a:latin typeface="Times New Roman" panose="02020603050405020304" pitchFamily="18" charset="0"/>
                <a:ea typeface="黑体" panose="02010609060101010101" pitchFamily="49" charset="-122"/>
                <a:cs typeface="Times New Roman" panose="02020603050405020304" pitchFamily="18" charset="0"/>
              </a:rPr>
              <a:t>SiO</a:t>
            </a:r>
            <a:r>
              <a:rPr sz="2800" baseline="-25000">
                <a:latin typeface="Times New Roman" panose="02020603050405020304" pitchFamily="18" charset="0"/>
                <a:ea typeface="黑体" panose="02010609060101010101" pitchFamily="49" charset="-122"/>
                <a:cs typeface="Times New Roman" panose="02020603050405020304" pitchFamily="18" charset="0"/>
              </a:rPr>
              <a:t>3</a:t>
            </a:r>
            <a:r>
              <a:rPr sz="2800">
                <a:latin typeface="Times New Roman" panose="02020603050405020304" pitchFamily="18" charset="0"/>
                <a:ea typeface="黑体" panose="02010609060101010101" pitchFamily="49" charset="-122"/>
                <a:cs typeface="Times New Roman" panose="02020603050405020304" pitchFamily="18" charset="0"/>
              </a:rPr>
              <a:t>)沉淀,反应的离子方程</a:t>
            </a:r>
            <a:endParaRPr sz="2800">
              <a:latin typeface="Times New Roman" panose="02020603050405020304" pitchFamily="18" charset="0"/>
              <a:ea typeface="黑体" panose="02010609060101010101" pitchFamily="49" charset="-122"/>
              <a:cs typeface="Times New Roman" panose="02020603050405020304" pitchFamily="18" charset="0"/>
            </a:endParaRPr>
          </a:p>
          <a:p>
            <a:pPr indent="457200" fontAlgn="auto">
              <a:lnSpc>
                <a:spcPct val="150000"/>
              </a:lnSpc>
            </a:pPr>
            <a:r>
              <a:rPr sz="2800">
                <a:latin typeface="Times New Roman" panose="02020603050405020304" pitchFamily="18" charset="0"/>
                <a:ea typeface="黑体" panose="02010609060101010101" pitchFamily="49" charset="-122"/>
                <a:cs typeface="Times New Roman" panose="02020603050405020304" pitchFamily="18" charset="0"/>
              </a:rPr>
              <a:t>式为</a:t>
            </a:r>
            <a:r>
              <a:rPr lang="en-US" sz="2800">
                <a:latin typeface="Times New Roman" panose="02020603050405020304" pitchFamily="18" charset="0"/>
                <a:ea typeface="黑体" panose="02010609060101010101" pitchFamily="49" charset="-122"/>
                <a:cs typeface="Times New Roman" panose="02020603050405020304" pitchFamily="18" charset="0"/>
              </a:rPr>
              <a:t>____________________________</a:t>
            </a:r>
            <a:r>
              <a:rPr sz="2800">
                <a:latin typeface="Times New Roman" panose="02020603050405020304" pitchFamily="18" charset="0"/>
                <a:ea typeface="黑体" panose="02010609060101010101" pitchFamily="49" charset="-122"/>
                <a:cs typeface="Times New Roman" panose="02020603050405020304" pitchFamily="18" charset="0"/>
              </a:rPr>
              <a:t>。</a:t>
            </a:r>
            <a:endParaRPr sz="2800">
              <a:latin typeface="Times New Roman" panose="02020603050405020304" pitchFamily="18" charset="0"/>
              <a:ea typeface="黑体" panose="02010609060101010101" pitchFamily="49" charset="-122"/>
              <a:cs typeface="Times New Roman" panose="02020603050405020304" pitchFamily="18" charset="0"/>
            </a:endParaRPr>
          </a:p>
          <a:p>
            <a:pPr indent="457200" fontAlgn="auto">
              <a:lnSpc>
                <a:spcPct val="150000"/>
              </a:lnSpc>
            </a:pPr>
            <a:r>
              <a:rPr sz="2800">
                <a:latin typeface="Times New Roman" panose="02020603050405020304" pitchFamily="18" charset="0"/>
                <a:ea typeface="黑体" panose="02010609060101010101" pitchFamily="49" charset="-122"/>
                <a:cs typeface="Times New Roman" panose="02020603050405020304" pitchFamily="18" charset="0"/>
              </a:rPr>
              <a:t>(2)过量的二氧化碳通入硅酸钠溶液中,反应的离子方程式为</a:t>
            </a:r>
            <a:endParaRPr sz="2800">
              <a:latin typeface="Times New Roman" panose="02020603050405020304" pitchFamily="18" charset="0"/>
              <a:ea typeface="黑体" panose="02010609060101010101" pitchFamily="49" charset="-122"/>
              <a:cs typeface="Times New Roman" panose="02020603050405020304" pitchFamily="18" charset="0"/>
            </a:endParaRPr>
          </a:p>
          <a:p>
            <a:pPr indent="457200" fontAlgn="auto">
              <a:lnSpc>
                <a:spcPct val="150000"/>
              </a:lnSpc>
            </a:pPr>
            <a:r>
              <a:rPr lang="en-US" sz="2800">
                <a:latin typeface="Times New Roman" panose="02020603050405020304" pitchFamily="18" charset="0"/>
                <a:ea typeface="黑体" panose="02010609060101010101" pitchFamily="49" charset="-122"/>
                <a:cs typeface="Times New Roman" panose="02020603050405020304" pitchFamily="18" charset="0"/>
              </a:rPr>
              <a:t>___________________________________</a:t>
            </a:r>
            <a:r>
              <a:rPr sz="2800">
                <a:latin typeface="Times New Roman" panose="02020603050405020304" pitchFamily="18" charset="0"/>
                <a:ea typeface="黑体" panose="02010609060101010101" pitchFamily="49" charset="-122"/>
                <a:cs typeface="Times New Roman" panose="02020603050405020304" pitchFamily="18" charset="0"/>
              </a:rPr>
              <a:t>。</a:t>
            </a:r>
            <a:endParaRPr sz="2800">
              <a:latin typeface="Times New Roman" panose="02020603050405020304" pitchFamily="18" charset="0"/>
              <a:ea typeface="黑体" panose="02010609060101010101" pitchFamily="49" charset="-122"/>
              <a:cs typeface="Times New Roman" panose="02020603050405020304" pitchFamily="18" charset="0"/>
            </a:endParaRPr>
          </a:p>
        </p:txBody>
      </p:sp>
      <p:grpSp>
        <p:nvGrpSpPr>
          <p:cNvPr id="8" name="组合 7" title=""/>
          <p:cNvGrpSpPr/>
          <p:nvPr/>
        </p:nvGrpSpPr>
        <p:grpSpPr>
          <a:xfrm>
            <a:off x="2214245" y="3843655"/>
            <a:ext cx="6096000" cy="459740"/>
            <a:chOff x="4022" y="8906"/>
            <a:chExt cx="9600" cy="724"/>
          </a:xfrm>
        </p:grpSpPr>
        <p:sp>
          <p:nvSpPr>
            <p:cNvPr id="3" name="文本框 2"/>
            <p:cNvSpPr txBox="1"/>
            <p:nvPr/>
          </p:nvSpPr>
          <p:spPr>
            <a:xfrm>
              <a:off x="4022" y="8906"/>
              <a:ext cx="9600" cy="725"/>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SiO</a:t>
              </a:r>
              <a:r>
                <a:rPr lang="en-US" altLang="zh-CN" sz="2400" baseline="-250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3</a:t>
              </a:r>
              <a:r>
                <a:rPr lang="zh-CN" altLang="en-US" sz="2400" baseline="300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2-</a:t>
              </a:r>
              <a:r>
                <a:rPr lang="en-US" altLang="zh-CN" sz="2400" baseline="300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 </a:t>
              </a:r>
              <a:r>
                <a:rPr lang="zh-CN" altLang="en-US" sz="24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 </a:t>
              </a:r>
              <a:r>
                <a:rPr lang="zh-CN" altLang="en-US" sz="24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2H</a:t>
              </a:r>
              <a:r>
                <a:rPr lang="zh-CN" altLang="en-US" sz="2400" baseline="300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a:t>
              </a:r>
              <a:r>
                <a:rPr lang="zh-CN" altLang="en-US" sz="24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 </a:t>
              </a:r>
              <a:r>
                <a:rPr lang="zh-CN" altLang="en-US" sz="24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H</a:t>
              </a:r>
              <a:r>
                <a:rPr lang="zh-CN" altLang="en-US" sz="2400" baseline="-250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2</a:t>
              </a:r>
              <a:r>
                <a:rPr lang="zh-CN" altLang="en-US" sz="24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SiO</a:t>
              </a:r>
              <a:r>
                <a:rPr lang="zh-CN" altLang="en-US" sz="2400" baseline="-250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3</a:t>
              </a:r>
              <a:r>
                <a:rPr lang="zh-CN" altLang="en-US" sz="24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a:t>
              </a:r>
              <a:endParaRPr lang="zh-CN" altLang="en-US" sz="240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7" name="图片 6"/>
            <p:cNvPicPr>
              <a:picLocks noChangeAspect="1"/>
            </p:cNvPicPr>
            <p:nvPr/>
          </p:nvPicPr>
          <p:blipFill>
            <a:blip r:embed="rId2"/>
            <a:stretch>
              <a:fillRect/>
            </a:stretch>
          </p:blipFill>
          <p:spPr>
            <a:xfrm>
              <a:off x="6594" y="9178"/>
              <a:ext cx="975" cy="180"/>
            </a:xfrm>
            <a:prstGeom prst="rect">
              <a:avLst/>
            </a:prstGeom>
          </p:spPr>
        </p:pic>
      </p:grpSp>
      <p:grpSp>
        <p:nvGrpSpPr>
          <p:cNvPr id="11" name="组合 10" title=""/>
          <p:cNvGrpSpPr/>
          <p:nvPr/>
        </p:nvGrpSpPr>
        <p:grpSpPr>
          <a:xfrm>
            <a:off x="1506220" y="5132705"/>
            <a:ext cx="6986270" cy="459740"/>
            <a:chOff x="2739" y="8807"/>
            <a:chExt cx="11002" cy="724"/>
          </a:xfrm>
        </p:grpSpPr>
        <p:sp>
          <p:nvSpPr>
            <p:cNvPr id="9" name="文本框 8"/>
            <p:cNvSpPr txBox="1"/>
            <p:nvPr/>
          </p:nvSpPr>
          <p:spPr>
            <a:xfrm>
              <a:off x="2739" y="8807"/>
              <a:ext cx="11003" cy="725"/>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a:solidFill>
                    <a:srgbClr val="FF0000"/>
                  </a:solidFill>
                  <a:latin typeface="Times New Roman" panose="02020603050405020304" pitchFamily="18" charset="0"/>
                  <a:ea typeface="黑体" panose="02010609060101010101" pitchFamily="49" charset="-122"/>
                  <a:cs typeface="Times New Roman" panose="02020603050405020304" pitchFamily="18" charset="0"/>
                  <a:sym typeface="+mn-ea"/>
                </a:rPr>
                <a:t>SiO</a:t>
              </a:r>
              <a:r>
                <a:rPr lang="en-US" altLang="zh-CN" sz="2400" baseline="-25000">
                  <a:solidFill>
                    <a:srgbClr val="FF0000"/>
                  </a:solidFill>
                  <a:latin typeface="Times New Roman" panose="02020603050405020304" pitchFamily="18" charset="0"/>
                  <a:ea typeface="黑体" panose="02010609060101010101" pitchFamily="49" charset="-122"/>
                  <a:cs typeface="Times New Roman" panose="02020603050405020304" pitchFamily="18" charset="0"/>
                  <a:sym typeface="+mn-ea"/>
                </a:rPr>
                <a:t>3</a:t>
              </a:r>
              <a:r>
                <a:rPr lang="zh-CN" altLang="en-US" sz="2400" baseline="30000">
                  <a:solidFill>
                    <a:srgbClr val="FF0000"/>
                  </a:solidFill>
                  <a:latin typeface="Times New Roman" panose="02020603050405020304" pitchFamily="18" charset="0"/>
                  <a:ea typeface="黑体" panose="02010609060101010101" pitchFamily="49" charset="-122"/>
                  <a:cs typeface="Times New Roman" panose="02020603050405020304" pitchFamily="18" charset="0"/>
                  <a:sym typeface="+mn-ea"/>
                </a:rPr>
                <a:t>2-</a:t>
              </a:r>
              <a:r>
                <a:rPr lang="en-US" altLang="zh-CN" sz="2400" baseline="30000">
                  <a:solidFill>
                    <a:srgbClr val="FF0000"/>
                  </a:solidFill>
                  <a:latin typeface="Times New Roman" panose="02020603050405020304" pitchFamily="18" charset="0"/>
                  <a:ea typeface="黑体" panose="02010609060101010101" pitchFamily="49" charset="-122"/>
                  <a:cs typeface="Times New Roman" panose="02020603050405020304" pitchFamily="18" charset="0"/>
                  <a:sym typeface="+mn-ea"/>
                </a:rPr>
                <a:t> </a:t>
              </a:r>
              <a:r>
                <a:rPr lang="zh-CN" altLang="en-US" sz="2400">
                  <a:solidFill>
                    <a:srgbClr val="FF0000"/>
                  </a:solidFill>
                  <a:latin typeface="Times New Roman" panose="02020603050405020304" pitchFamily="18" charset="0"/>
                  <a:ea typeface="黑体" panose="02010609060101010101" pitchFamily="49" charset="-122"/>
                  <a:cs typeface="Times New Roman" panose="02020603050405020304" pitchFamily="18" charset="0"/>
                  <a:sym typeface="+mn-ea"/>
                </a:rPr>
                <a:t>+</a:t>
              </a:r>
              <a:r>
                <a:rPr lang="en-US" altLang="zh-CN" sz="2400">
                  <a:solidFill>
                    <a:srgbClr val="FF0000"/>
                  </a:solidFill>
                  <a:latin typeface="Times New Roman" panose="02020603050405020304" pitchFamily="18" charset="0"/>
                  <a:ea typeface="黑体" panose="02010609060101010101" pitchFamily="49" charset="-122"/>
                  <a:cs typeface="Times New Roman" panose="02020603050405020304" pitchFamily="18" charset="0"/>
                  <a:sym typeface="+mn-ea"/>
                </a:rPr>
                <a:t> </a:t>
              </a:r>
              <a:r>
                <a:rPr lang="zh-CN" altLang="en-US" sz="2400">
                  <a:solidFill>
                    <a:srgbClr val="FF0000"/>
                  </a:solidFill>
                  <a:latin typeface="Times New Roman" panose="02020603050405020304" pitchFamily="18" charset="0"/>
                  <a:cs typeface="Times New Roman" panose="02020603050405020304" pitchFamily="18" charset="0"/>
                </a:rPr>
                <a:t>2CO</a:t>
              </a:r>
              <a:r>
                <a:rPr lang="zh-CN" altLang="en-US" sz="2400" baseline="-25000">
                  <a:solidFill>
                    <a:srgbClr val="FF0000"/>
                  </a:solidFill>
                  <a:latin typeface="Times New Roman" panose="02020603050405020304" pitchFamily="18" charset="0"/>
                  <a:cs typeface="Times New Roman" panose="02020603050405020304" pitchFamily="18" charset="0"/>
                </a:rPr>
                <a:t>2</a:t>
              </a:r>
              <a:r>
                <a:rPr lang="zh-CN" altLang="en-US" sz="2400">
                  <a:solidFill>
                    <a:srgbClr val="FF0000"/>
                  </a:solidFill>
                  <a:latin typeface="Times New Roman" panose="02020603050405020304" pitchFamily="18" charset="0"/>
                  <a:cs typeface="Times New Roman" panose="02020603050405020304" pitchFamily="18" charset="0"/>
                </a:rPr>
                <a:t>+2H</a:t>
              </a:r>
              <a:r>
                <a:rPr lang="zh-CN" altLang="en-US" sz="2400" baseline="-25000">
                  <a:solidFill>
                    <a:srgbClr val="FF0000"/>
                  </a:solidFill>
                  <a:latin typeface="Times New Roman" panose="02020603050405020304" pitchFamily="18" charset="0"/>
                  <a:cs typeface="Times New Roman" panose="02020603050405020304" pitchFamily="18" charset="0"/>
                </a:rPr>
                <a:t>2</a:t>
              </a:r>
              <a:r>
                <a:rPr lang="zh-CN" altLang="en-US" sz="2400">
                  <a:solidFill>
                    <a:srgbClr val="FF0000"/>
                  </a:solidFill>
                  <a:latin typeface="Times New Roman" panose="02020603050405020304" pitchFamily="18" charset="0"/>
                  <a:cs typeface="Times New Roman" panose="02020603050405020304" pitchFamily="18" charset="0"/>
                </a:rPr>
                <a:t>O􀪅</a:t>
              </a:r>
              <a:r>
                <a:rPr lang="zh-CN" altLang="en-US" sz="2400">
                  <a:solidFill>
                    <a:srgbClr val="FF0000"/>
                  </a:solidFill>
                  <a:latin typeface="Times New Roman" panose="02020603050405020304" pitchFamily="18" charset="0"/>
                  <a:ea typeface="黑体" panose="02010609060101010101" pitchFamily="49" charset="-122"/>
                  <a:cs typeface="Times New Roman" panose="02020603050405020304" pitchFamily="18" charset="0"/>
                  <a:sym typeface="+mn-ea"/>
                </a:rPr>
                <a:t>H</a:t>
              </a:r>
              <a:r>
                <a:rPr lang="zh-CN" altLang="en-US" sz="2400" baseline="-25000">
                  <a:solidFill>
                    <a:srgbClr val="FF0000"/>
                  </a:solidFill>
                  <a:latin typeface="Times New Roman" panose="02020603050405020304" pitchFamily="18" charset="0"/>
                  <a:ea typeface="黑体" panose="02010609060101010101" pitchFamily="49" charset="-122"/>
                  <a:cs typeface="Times New Roman" panose="02020603050405020304" pitchFamily="18" charset="0"/>
                  <a:sym typeface="+mn-ea"/>
                </a:rPr>
                <a:t>2</a:t>
              </a:r>
              <a:r>
                <a:rPr lang="zh-CN" altLang="en-US" sz="2400">
                  <a:solidFill>
                    <a:srgbClr val="FF0000"/>
                  </a:solidFill>
                  <a:latin typeface="Times New Roman" panose="02020603050405020304" pitchFamily="18" charset="0"/>
                  <a:ea typeface="黑体" panose="02010609060101010101" pitchFamily="49" charset="-122"/>
                  <a:cs typeface="Times New Roman" panose="02020603050405020304" pitchFamily="18" charset="0"/>
                  <a:sym typeface="+mn-ea"/>
                </a:rPr>
                <a:t>SiO</a:t>
              </a:r>
              <a:r>
                <a:rPr lang="zh-CN" altLang="en-US" sz="2400" baseline="-25000">
                  <a:solidFill>
                    <a:srgbClr val="FF0000"/>
                  </a:solidFill>
                  <a:latin typeface="Times New Roman" panose="02020603050405020304" pitchFamily="18" charset="0"/>
                  <a:ea typeface="黑体" panose="02010609060101010101" pitchFamily="49" charset="-122"/>
                  <a:cs typeface="Times New Roman" panose="02020603050405020304" pitchFamily="18" charset="0"/>
                  <a:sym typeface="+mn-ea"/>
                </a:rPr>
                <a:t>3</a:t>
              </a:r>
              <a:r>
                <a:rPr lang="zh-CN" altLang="en-US" sz="2400">
                  <a:solidFill>
                    <a:srgbClr val="FF0000"/>
                  </a:solidFill>
                  <a:latin typeface="Times New Roman" panose="02020603050405020304" pitchFamily="18" charset="0"/>
                  <a:cs typeface="Times New Roman" panose="02020603050405020304" pitchFamily="18" charset="0"/>
                </a:rPr>
                <a:t>↓+</a:t>
              </a:r>
              <a:r>
                <a:rPr lang="en-US" altLang="zh-CN" sz="2400">
                  <a:solidFill>
                    <a:srgbClr val="FF0000"/>
                  </a:solidFill>
                  <a:latin typeface="Times New Roman" panose="02020603050405020304" pitchFamily="18" charset="0"/>
                  <a:cs typeface="Times New Roman" panose="02020603050405020304" pitchFamily="18" charset="0"/>
                </a:rPr>
                <a:t> </a:t>
              </a:r>
              <a:r>
                <a:rPr lang="zh-CN" altLang="en-US" sz="2400">
                  <a:solidFill>
                    <a:srgbClr val="FF0000"/>
                  </a:solidFill>
                  <a:latin typeface="Times New Roman" panose="02020603050405020304" pitchFamily="18" charset="0"/>
                  <a:cs typeface="Times New Roman" panose="02020603050405020304" pitchFamily="18" charset="0"/>
                </a:rPr>
                <a:t>2HCO</a:t>
              </a:r>
              <a:r>
                <a:rPr lang="zh-CN" altLang="en-US" sz="2400" baseline="-25000">
                  <a:solidFill>
                    <a:srgbClr val="FF0000"/>
                  </a:solidFill>
                  <a:latin typeface="Times New Roman" panose="02020603050405020304" pitchFamily="18" charset="0"/>
                  <a:cs typeface="Times New Roman" panose="02020603050405020304" pitchFamily="18" charset="0"/>
                </a:rPr>
                <a:t>3</a:t>
              </a:r>
              <a:r>
                <a:rPr lang="zh-CN" altLang="en-US" sz="2400" baseline="30000">
                  <a:solidFill>
                    <a:srgbClr val="FF0000"/>
                  </a:solidFill>
                  <a:latin typeface="Times New Roman" panose="02020603050405020304" pitchFamily="18" charset="0"/>
                  <a:cs typeface="Times New Roman" panose="02020603050405020304" pitchFamily="18" charset="0"/>
                </a:rPr>
                <a:t>-</a:t>
              </a:r>
              <a:endParaRPr lang="zh-CN" altLang="en-US" sz="2400" baseline="30000">
                <a:solidFill>
                  <a:srgbClr val="FF0000"/>
                </a:solidFill>
                <a:latin typeface="Times New Roman" panose="02020603050405020304" pitchFamily="18" charset="0"/>
                <a:cs typeface="Times New Roman" panose="02020603050405020304" pitchFamily="18" charset="0"/>
              </a:endParaRPr>
            </a:p>
          </p:txBody>
        </p:sp>
        <p:pic>
          <p:nvPicPr>
            <p:cNvPr id="10" name="图片 9"/>
            <p:cNvPicPr>
              <a:picLocks noChangeAspect="1"/>
            </p:cNvPicPr>
            <p:nvPr>
              <p:custDataLst>
                <p:tags r:id="rId3"/>
              </p:custDataLst>
            </p:nvPr>
          </p:nvPicPr>
          <p:blipFill>
            <a:blip r:embed="rId2"/>
            <a:stretch>
              <a:fillRect/>
            </a:stretch>
          </p:blipFill>
          <p:spPr>
            <a:xfrm>
              <a:off x="6930" y="9080"/>
              <a:ext cx="975" cy="180"/>
            </a:xfrm>
            <a:prstGeom prst="rect">
              <a:avLst/>
            </a:prstGeom>
          </p:spPr>
        </p:pic>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dur="50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2" presetClass="entr" presetSubtype="4" dur="50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title=""/>
          <p:cNvSpPr>
            <a:spLocks noGrp="1"/>
          </p:cNvSpPr>
          <p:nvPr>
            <p:ph type="title"/>
          </p:nvPr>
        </p:nvSpPr>
        <p:spPr/>
        <p:txBody>
          <a:bodyPr/>
          <a:lstStyle/>
          <a:p>
            <a:r>
              <a:rPr lang="zh-CN" altLang="en-US">
                <a:solidFill>
                  <a:srgbClr val="00B0F0"/>
                </a:solidFill>
                <a:sym typeface="+mn-ea"/>
              </a:rPr>
              <a:t>一、硅酸盐材料</a:t>
            </a:r>
            <a:endParaRPr lang="zh-CN" altLang="en-US"/>
          </a:p>
        </p:txBody>
      </p:sp>
      <p:sp>
        <p:nvSpPr>
          <p:cNvPr id="3" name="内容占位符 2" title=""/>
          <p:cNvSpPr>
            <a:spLocks noGrp="1"/>
          </p:cNvSpPr>
          <p:nvPr>
            <p:ph idx="1"/>
          </p:nvPr>
        </p:nvSpPr>
        <p:spPr>
          <a:xfrm>
            <a:off x="838200" y="1468755"/>
            <a:ext cx="10515600" cy="748030"/>
          </a:xfrm>
        </p:spPr>
        <p:txBody>
          <a:bodyPr/>
          <a:lstStyle/>
          <a:p>
            <a:pPr marL="0" indent="457200" fontAlgn="auto">
              <a:buNone/>
            </a:pPr>
            <a:r>
              <a:rPr lang="zh-CN" altLang="en-US">
                <a:solidFill>
                  <a:srgbClr val="FFC000"/>
                </a:solidFill>
                <a:latin typeface="黑体" panose="02010609060101010101" pitchFamily="49" charset="-122"/>
                <a:ea typeface="黑体" panose="02010609060101010101" pitchFamily="49" charset="-122"/>
              </a:rPr>
              <a:t>归纳总结</a:t>
            </a:r>
            <a:r>
              <a:rPr lang="en-US" altLang="zh-CN">
                <a:solidFill>
                  <a:srgbClr val="FFC000"/>
                </a:solidFill>
                <a:latin typeface="黑体" panose="02010609060101010101" pitchFamily="49" charset="-122"/>
                <a:ea typeface="黑体" panose="02010609060101010101" pitchFamily="49" charset="-122"/>
              </a:rPr>
              <a:t>-硅酸</a:t>
            </a:r>
            <a:r>
              <a:rPr lang="en-US" altLang="zh-CN">
                <a:solidFill>
                  <a:srgbClr val="FFC000"/>
                </a:solidFill>
                <a:latin typeface="Times New Roman" panose="02020603050405020304" pitchFamily="18" charset="0"/>
                <a:ea typeface="黑体" panose="02010609060101010101" pitchFamily="49" charset="-122"/>
                <a:cs typeface="Times New Roman" panose="02020603050405020304" pitchFamily="18" charset="0"/>
              </a:rPr>
              <a:t>(H</a:t>
            </a:r>
            <a:r>
              <a:rPr lang="en-US" altLang="zh-CN" baseline="-25000">
                <a:solidFill>
                  <a:srgbClr val="FFC000"/>
                </a:solidFill>
                <a:latin typeface="Times New Roman" panose="02020603050405020304" pitchFamily="18" charset="0"/>
                <a:ea typeface="黑体" panose="02010609060101010101" pitchFamily="49" charset="-122"/>
                <a:cs typeface="Times New Roman" panose="02020603050405020304" pitchFamily="18" charset="0"/>
              </a:rPr>
              <a:t>2</a:t>
            </a:r>
            <a:r>
              <a:rPr lang="en-US" altLang="zh-CN">
                <a:solidFill>
                  <a:srgbClr val="FFC000"/>
                </a:solidFill>
                <a:latin typeface="Times New Roman" panose="02020603050405020304" pitchFamily="18" charset="0"/>
                <a:ea typeface="黑体" panose="02010609060101010101" pitchFamily="49" charset="-122"/>
                <a:cs typeface="Times New Roman" panose="02020603050405020304" pitchFamily="18" charset="0"/>
              </a:rPr>
              <a:t>SiO</a:t>
            </a:r>
            <a:r>
              <a:rPr lang="en-US" altLang="zh-CN" baseline="-25000">
                <a:solidFill>
                  <a:srgbClr val="FFC000"/>
                </a:solidFill>
                <a:latin typeface="Times New Roman" panose="02020603050405020304" pitchFamily="18" charset="0"/>
                <a:ea typeface="黑体" panose="02010609060101010101" pitchFamily="49" charset="-122"/>
                <a:cs typeface="Times New Roman" panose="02020603050405020304" pitchFamily="18" charset="0"/>
              </a:rPr>
              <a:t>3</a:t>
            </a:r>
            <a:r>
              <a:rPr lang="en-US" altLang="zh-CN">
                <a:solidFill>
                  <a:srgbClr val="FFC000"/>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a:solidFill>
                  <a:srgbClr val="FFC000"/>
                </a:solidFill>
                <a:latin typeface="黑体" panose="02010609060101010101" pitchFamily="49" charset="-122"/>
                <a:ea typeface="黑体" panose="02010609060101010101" pitchFamily="49" charset="-122"/>
              </a:rPr>
              <a:t>的性质:</a:t>
            </a:r>
            <a:endParaRPr lang="en-US" altLang="zh-CN">
              <a:solidFill>
                <a:srgbClr val="FFC000"/>
              </a:solidFill>
              <a:latin typeface="黑体" panose="02010609060101010101" pitchFamily="49" charset="-122"/>
              <a:ea typeface="黑体" panose="02010609060101010101" pitchFamily="49" charset="-122"/>
            </a:endParaRPr>
          </a:p>
        </p:txBody>
      </p:sp>
      <p:sp>
        <p:nvSpPr>
          <p:cNvPr id="4" name="文本框 3" title=""/>
          <p:cNvSpPr txBox="1"/>
          <p:nvPr/>
        </p:nvSpPr>
        <p:spPr>
          <a:xfrm>
            <a:off x="838200" y="2216785"/>
            <a:ext cx="9323070" cy="737235"/>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fontAlgn="auto">
              <a:lnSpc>
                <a:spcPct val="150000"/>
              </a:lnSpc>
            </a:pPr>
            <a:r>
              <a:rPr lang="zh-CN" altLang="en-US" sz="2800">
                <a:latin typeface="Times New Roman" panose="02020603050405020304" pitchFamily="18" charset="0"/>
                <a:ea typeface="黑体" panose="02010609060101010101" pitchFamily="49" charset="-122"/>
                <a:cs typeface="Times New Roman" panose="02020603050405020304" pitchFamily="18" charset="0"/>
              </a:rPr>
              <a:t>1.硅酸是难溶于水的弱酸,其酸性不能使石蕊溶液变红。</a:t>
            </a:r>
            <a:endParaRPr lang="zh-CN" altLang="en-US" sz="2800">
              <a:latin typeface="Times New Roman" panose="02020603050405020304" pitchFamily="18" charset="0"/>
              <a:ea typeface="黑体" panose="02010609060101010101" pitchFamily="49" charset="-122"/>
              <a:cs typeface="Times New Roman" panose="02020603050405020304" pitchFamily="18" charset="0"/>
            </a:endParaRPr>
          </a:p>
        </p:txBody>
      </p:sp>
      <p:grpSp>
        <p:nvGrpSpPr>
          <p:cNvPr id="9" name="组合 8" title=""/>
          <p:cNvGrpSpPr/>
          <p:nvPr/>
        </p:nvGrpSpPr>
        <p:grpSpPr>
          <a:xfrm>
            <a:off x="838200" y="2954020"/>
            <a:ext cx="9922510" cy="736600"/>
            <a:chOff x="1320" y="4652"/>
            <a:chExt cx="15626" cy="1160"/>
          </a:xfrm>
        </p:grpSpPr>
        <p:sp>
          <p:nvSpPr>
            <p:cNvPr id="5" name="文本框 4"/>
            <p:cNvSpPr txBox="1"/>
            <p:nvPr/>
          </p:nvSpPr>
          <p:spPr>
            <a:xfrm>
              <a:off x="1320" y="4652"/>
              <a:ext cx="15627" cy="1161"/>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fontAlgn="auto">
                <a:lnSpc>
                  <a:spcPct val="150000"/>
                </a:lnSpc>
              </a:pPr>
              <a:r>
                <a:rPr lang="zh-CN" altLang="en-US" sz="2800">
                  <a:latin typeface="Times New Roman" panose="02020603050405020304" pitchFamily="18" charset="0"/>
                  <a:ea typeface="黑体" panose="02010609060101010101" pitchFamily="49" charset="-122"/>
                  <a:cs typeface="Times New Roman" panose="02020603050405020304" pitchFamily="18" charset="0"/>
                </a:rPr>
                <a:t>2.硅酸与碱的反应:H</a:t>
              </a:r>
              <a:r>
                <a:rPr lang="zh-CN" altLang="en-US" sz="2800" baseline="-25000">
                  <a:latin typeface="Times New Roman" panose="02020603050405020304" pitchFamily="18" charset="0"/>
                  <a:ea typeface="黑体" panose="02010609060101010101" pitchFamily="49" charset="-122"/>
                  <a:cs typeface="Times New Roman" panose="02020603050405020304" pitchFamily="18" charset="0"/>
                </a:rPr>
                <a:t>2</a:t>
              </a:r>
              <a:r>
                <a:rPr lang="zh-CN" altLang="en-US" sz="2800">
                  <a:latin typeface="Times New Roman" panose="02020603050405020304" pitchFamily="18" charset="0"/>
                  <a:ea typeface="黑体" panose="02010609060101010101" pitchFamily="49" charset="-122"/>
                  <a:cs typeface="Times New Roman" panose="02020603050405020304" pitchFamily="18" charset="0"/>
                </a:rPr>
                <a:t>SiO</a:t>
              </a:r>
              <a:r>
                <a:rPr lang="zh-CN" altLang="en-US" sz="2800" baseline="-25000">
                  <a:latin typeface="Times New Roman" panose="02020603050405020304" pitchFamily="18" charset="0"/>
                  <a:ea typeface="黑体" panose="02010609060101010101" pitchFamily="49" charset="-122"/>
                  <a:cs typeface="Times New Roman" panose="02020603050405020304" pitchFamily="18" charset="0"/>
                </a:rPr>
                <a:t>3</a:t>
              </a:r>
              <a:r>
                <a:rPr lang="en-US" altLang="zh-CN" sz="280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latin typeface="Times New Roman" panose="02020603050405020304" pitchFamily="18" charset="0"/>
                  <a:ea typeface="黑体" panose="02010609060101010101" pitchFamily="49" charset="-122"/>
                  <a:cs typeface="Times New Roman" panose="02020603050405020304" pitchFamily="18" charset="0"/>
                </a:rPr>
                <a:t>2NaOH </a:t>
              </a:r>
              <a:r>
                <a:rPr lang="en-US" altLang="zh-CN" sz="280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latin typeface="Times New Roman" panose="02020603050405020304" pitchFamily="18" charset="0"/>
                  <a:ea typeface="黑体" panose="02010609060101010101" pitchFamily="49" charset="-122"/>
                  <a:cs typeface="Times New Roman" panose="02020603050405020304" pitchFamily="18" charset="0"/>
                </a:rPr>
                <a:t>Na</a:t>
              </a:r>
              <a:r>
                <a:rPr lang="zh-CN" altLang="en-US" sz="2800" baseline="-25000">
                  <a:latin typeface="Times New Roman" panose="02020603050405020304" pitchFamily="18" charset="0"/>
                  <a:ea typeface="黑体" panose="02010609060101010101" pitchFamily="49" charset="-122"/>
                  <a:cs typeface="Times New Roman" panose="02020603050405020304" pitchFamily="18" charset="0"/>
                </a:rPr>
                <a:t>2</a:t>
              </a:r>
              <a:r>
                <a:rPr lang="zh-CN" altLang="en-US" sz="2800">
                  <a:latin typeface="Times New Roman" panose="02020603050405020304" pitchFamily="18" charset="0"/>
                  <a:ea typeface="黑体" panose="02010609060101010101" pitchFamily="49" charset="-122"/>
                  <a:cs typeface="Times New Roman" panose="02020603050405020304" pitchFamily="18" charset="0"/>
                </a:rPr>
                <a:t>SiO</a:t>
              </a:r>
              <a:r>
                <a:rPr lang="zh-CN" altLang="en-US" sz="2800" baseline="-25000">
                  <a:latin typeface="Times New Roman" panose="02020603050405020304" pitchFamily="18" charset="0"/>
                  <a:ea typeface="黑体" panose="02010609060101010101" pitchFamily="49" charset="-122"/>
                  <a:cs typeface="Times New Roman" panose="02020603050405020304" pitchFamily="18" charset="0"/>
                </a:rPr>
                <a:t>3</a:t>
              </a:r>
              <a:r>
                <a:rPr lang="en-US" altLang="zh-CN" sz="2800" baseline="-2500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latin typeface="Times New Roman" panose="02020603050405020304" pitchFamily="18" charset="0"/>
                  <a:ea typeface="黑体" panose="02010609060101010101" pitchFamily="49" charset="-122"/>
                  <a:cs typeface="Times New Roman" panose="02020603050405020304" pitchFamily="18" charset="0"/>
                </a:rPr>
                <a:t>2H</a:t>
              </a:r>
              <a:r>
                <a:rPr lang="zh-CN" altLang="en-US" sz="2800" baseline="-25000">
                  <a:latin typeface="Times New Roman" panose="02020603050405020304" pitchFamily="18" charset="0"/>
                  <a:ea typeface="黑体" panose="02010609060101010101" pitchFamily="49" charset="-122"/>
                  <a:cs typeface="Times New Roman" panose="02020603050405020304" pitchFamily="18" charset="0"/>
                </a:rPr>
                <a:t>2</a:t>
              </a:r>
              <a:r>
                <a:rPr lang="zh-CN" altLang="en-US" sz="2800">
                  <a:latin typeface="Times New Roman" panose="02020603050405020304" pitchFamily="18" charset="0"/>
                  <a:ea typeface="黑体" panose="02010609060101010101" pitchFamily="49" charset="-122"/>
                  <a:cs typeface="Times New Roman" panose="02020603050405020304" pitchFamily="18" charset="0"/>
                </a:rPr>
                <a:t>O。</a:t>
              </a:r>
              <a:endParaRPr lang="zh-CN" altLang="en-US" sz="2800">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6" name="图片 5"/>
            <p:cNvPicPr>
              <a:picLocks noChangeAspect="1"/>
            </p:cNvPicPr>
            <p:nvPr/>
          </p:nvPicPr>
          <p:blipFill>
            <a:blip r:embed="rId2"/>
            <a:stretch>
              <a:fillRect/>
            </a:stretch>
          </p:blipFill>
          <p:spPr>
            <a:xfrm>
              <a:off x="10697" y="5189"/>
              <a:ext cx="675" cy="240"/>
            </a:xfrm>
            <a:prstGeom prst="rect">
              <a:avLst/>
            </a:prstGeom>
          </p:spPr>
        </p:pic>
      </p:grpSp>
      <p:grpSp>
        <p:nvGrpSpPr>
          <p:cNvPr id="10" name="组合 9" title=""/>
          <p:cNvGrpSpPr/>
          <p:nvPr/>
        </p:nvGrpSpPr>
        <p:grpSpPr>
          <a:xfrm>
            <a:off x="840105" y="3774440"/>
            <a:ext cx="9263380" cy="736600"/>
            <a:chOff x="1323" y="5944"/>
            <a:chExt cx="14588" cy="1160"/>
          </a:xfrm>
        </p:grpSpPr>
        <p:sp>
          <p:nvSpPr>
            <p:cNvPr id="7" name="文本框 6"/>
            <p:cNvSpPr txBox="1"/>
            <p:nvPr/>
          </p:nvSpPr>
          <p:spPr>
            <a:xfrm>
              <a:off x="1323" y="5944"/>
              <a:ext cx="14589" cy="1161"/>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fontAlgn="auto">
                <a:lnSpc>
                  <a:spcPct val="150000"/>
                </a:lnSpc>
              </a:pPr>
              <a:r>
                <a:rPr lang="zh-CN" altLang="en-US" sz="2800">
                  <a:latin typeface="Times New Roman" panose="02020603050405020304" pitchFamily="18" charset="0"/>
                  <a:ea typeface="黑体" panose="02010609060101010101" pitchFamily="49" charset="-122"/>
                  <a:cs typeface="Times New Roman" panose="02020603050405020304" pitchFamily="18" charset="0"/>
                </a:rPr>
                <a:t>3.硅酸不稳定,受热易分解:H</a:t>
              </a:r>
              <a:r>
                <a:rPr lang="zh-CN" altLang="en-US" sz="2800" baseline="-25000">
                  <a:latin typeface="Times New Roman" panose="02020603050405020304" pitchFamily="18" charset="0"/>
                  <a:ea typeface="黑体" panose="02010609060101010101" pitchFamily="49" charset="-122"/>
                  <a:cs typeface="Times New Roman" panose="02020603050405020304" pitchFamily="18" charset="0"/>
                </a:rPr>
                <a:t>2</a:t>
              </a:r>
              <a:r>
                <a:rPr lang="zh-CN" altLang="en-US" sz="2800">
                  <a:latin typeface="Times New Roman" panose="02020603050405020304" pitchFamily="18" charset="0"/>
                  <a:ea typeface="黑体" panose="02010609060101010101" pitchFamily="49" charset="-122"/>
                  <a:cs typeface="Times New Roman" panose="02020603050405020304" pitchFamily="18" charset="0"/>
                </a:rPr>
                <a:t>SiO</a:t>
              </a:r>
              <a:r>
                <a:rPr lang="zh-CN" altLang="en-US" sz="2800" baseline="-25000">
                  <a:latin typeface="Times New Roman" panose="02020603050405020304" pitchFamily="18" charset="0"/>
                  <a:ea typeface="黑体" panose="02010609060101010101" pitchFamily="49" charset="-122"/>
                  <a:cs typeface="Times New Roman" panose="02020603050405020304" pitchFamily="18" charset="0"/>
                </a:rPr>
                <a:t>3</a:t>
              </a:r>
              <a:r>
                <a:rPr lang="en-US" altLang="zh-CN" sz="280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latin typeface="Times New Roman" panose="02020603050405020304" pitchFamily="18" charset="0"/>
                  <a:ea typeface="黑体" panose="02010609060101010101" pitchFamily="49" charset="-122"/>
                  <a:cs typeface="Times New Roman" panose="02020603050405020304" pitchFamily="18" charset="0"/>
                </a:rPr>
                <a:t>H</a:t>
              </a:r>
              <a:r>
                <a:rPr lang="zh-CN" altLang="en-US" sz="2800" baseline="-25000">
                  <a:latin typeface="Times New Roman" panose="02020603050405020304" pitchFamily="18" charset="0"/>
                  <a:ea typeface="黑体" panose="02010609060101010101" pitchFamily="49" charset="-122"/>
                  <a:cs typeface="Times New Roman" panose="02020603050405020304" pitchFamily="18" charset="0"/>
                </a:rPr>
                <a:t>2</a:t>
              </a:r>
              <a:r>
                <a:rPr lang="zh-CN" altLang="en-US" sz="2800">
                  <a:latin typeface="Times New Roman" panose="02020603050405020304" pitchFamily="18" charset="0"/>
                  <a:ea typeface="黑体" panose="02010609060101010101" pitchFamily="49" charset="-122"/>
                  <a:cs typeface="Times New Roman" panose="02020603050405020304" pitchFamily="18" charset="0"/>
                </a:rPr>
                <a:t>O</a:t>
              </a:r>
              <a:r>
                <a:rPr lang="en-US" altLang="zh-CN" sz="280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latin typeface="Times New Roman" panose="02020603050405020304" pitchFamily="18" charset="0"/>
                  <a:ea typeface="黑体" panose="02010609060101010101" pitchFamily="49" charset="-122"/>
                  <a:cs typeface="Times New Roman" panose="02020603050405020304" pitchFamily="18" charset="0"/>
                </a:rPr>
                <a:t>SiO</a:t>
              </a:r>
              <a:r>
                <a:rPr lang="zh-CN" altLang="en-US" sz="2800" baseline="-25000">
                  <a:latin typeface="Times New Roman" panose="02020603050405020304" pitchFamily="18" charset="0"/>
                  <a:ea typeface="黑体" panose="02010609060101010101" pitchFamily="49" charset="-122"/>
                  <a:cs typeface="Times New Roman" panose="02020603050405020304" pitchFamily="18" charset="0"/>
                </a:rPr>
                <a:t>2</a:t>
              </a:r>
              <a:r>
                <a:rPr lang="zh-CN" altLang="en-US" sz="2800">
                  <a:latin typeface="Times New Roman" panose="02020603050405020304" pitchFamily="18" charset="0"/>
                  <a:ea typeface="黑体" panose="02010609060101010101" pitchFamily="49" charset="-122"/>
                  <a:cs typeface="Times New Roman" panose="02020603050405020304" pitchFamily="18" charset="0"/>
                </a:rPr>
                <a:t>。</a:t>
              </a:r>
              <a:endParaRPr lang="zh-CN" altLang="en-US" sz="2800">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8" name="图片 7"/>
            <p:cNvPicPr>
              <a:picLocks noChangeAspect="1"/>
            </p:cNvPicPr>
            <p:nvPr/>
          </p:nvPicPr>
          <p:blipFill>
            <a:blip r:embed="rId3"/>
            <a:stretch>
              <a:fillRect/>
            </a:stretch>
          </p:blipFill>
          <p:spPr>
            <a:xfrm>
              <a:off x="10224" y="6284"/>
              <a:ext cx="675" cy="480"/>
            </a:xfrm>
            <a:prstGeom prst="rect">
              <a:avLst/>
            </a:prstGeom>
          </p:spPr>
        </p:pic>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dur="50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3" presetClass="entr" presetSubtype="10" dur="50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linds(horizontal)">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title=""/>
          <p:cNvSpPr>
            <a:spLocks noGrp="1"/>
          </p:cNvSpPr>
          <p:nvPr>
            <p:ph type="title"/>
          </p:nvPr>
        </p:nvSpPr>
        <p:spPr/>
        <p:txBody>
          <a:bodyPr/>
          <a:lstStyle/>
          <a:p>
            <a:r>
              <a:rPr lang="zh-CN" altLang="en-US">
                <a:solidFill>
                  <a:srgbClr val="00B0F0"/>
                </a:solidFill>
                <a:sym typeface="+mn-ea"/>
              </a:rPr>
              <a:t>一、硅酸盐材料</a:t>
            </a:r>
            <a:endParaRPr lang="zh-CN" altLang="en-US">
              <a:solidFill>
                <a:srgbClr val="00B0F0"/>
              </a:solidFill>
              <a:latin typeface="Times New Roman" panose="02020603050405020304" pitchFamily="18" charset="0"/>
              <a:cs typeface="Times New Roman" panose="02020603050405020304" pitchFamily="18" charset="0"/>
            </a:endParaRPr>
          </a:p>
        </p:txBody>
      </p:sp>
      <p:sp>
        <p:nvSpPr>
          <p:cNvPr id="3" name="内容占位符 2" title=""/>
          <p:cNvSpPr>
            <a:spLocks noGrp="1"/>
          </p:cNvSpPr>
          <p:nvPr>
            <p:ph idx="1"/>
          </p:nvPr>
        </p:nvSpPr>
        <p:spPr>
          <a:xfrm>
            <a:off x="744220" y="1876425"/>
            <a:ext cx="10515600" cy="2748280"/>
          </a:xfrm>
        </p:spPr>
        <p:txBody>
          <a:bodyPr>
            <a:noAutofit/>
          </a:bodyPr>
          <a:lstStyle/>
          <a:p>
            <a:pPr marL="0" indent="457200" fontAlgn="auto">
              <a:buNone/>
            </a:pPr>
            <a:r>
              <a:rPr sz="2700">
                <a:latin typeface="Times New Roman" panose="02020603050405020304" pitchFamily="18" charset="0"/>
                <a:ea typeface="黑体" panose="02010609060101010101" pitchFamily="49" charset="-122"/>
                <a:cs typeface="Times New Roman" panose="02020603050405020304" pitchFamily="18" charset="0"/>
              </a:rPr>
              <a:t>半导体工业中有一句行话:“从沙滩到用户”,你知道其中的含义吗? 光导纤维被认为是20世纪最伟大的发明之一,它使信息高速公路在全球迅猛发展。光导纤维的主要成分是什么? 碱性环境下,光导纤维为什么会失去传播信号的能力?</a:t>
            </a:r>
            <a:endParaRPr sz="2700">
              <a:latin typeface="Times New Roman" panose="02020603050405020304" pitchFamily="18" charset="0"/>
              <a:ea typeface="黑体" panose="02010609060101010101" pitchFamily="49" charset="-122"/>
              <a:cs typeface="Times New Roman" panose="02020603050405020304" pitchFamily="18" charset="0"/>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title=""/>
          <p:cNvSpPr>
            <a:spLocks noGrp="1"/>
          </p:cNvSpPr>
          <p:nvPr>
            <p:ph type="title"/>
          </p:nvPr>
        </p:nvSpPr>
        <p:spPr/>
        <p:txBody>
          <a:bodyPr/>
          <a:lstStyle/>
          <a:p>
            <a:r>
              <a:rPr lang="zh-CN" altLang="en-US">
                <a:solidFill>
                  <a:srgbClr val="00B0F0"/>
                </a:solidFill>
                <a:latin typeface="Times New Roman" panose="02020603050405020304" pitchFamily="18" charset="0"/>
                <a:cs typeface="Times New Roman" panose="02020603050405020304" pitchFamily="18" charset="0"/>
                <a:sym typeface="+mn-ea"/>
              </a:rPr>
              <a:t>二、新型无机非金属材料</a:t>
            </a:r>
            <a:r>
              <a:rPr lang="en-US" altLang="zh-CN">
                <a:solidFill>
                  <a:srgbClr val="00B0F0"/>
                </a:solidFill>
                <a:latin typeface="Times New Roman" panose="02020603050405020304" pitchFamily="18" charset="0"/>
                <a:cs typeface="Times New Roman" panose="02020603050405020304" pitchFamily="18" charset="0"/>
                <a:sym typeface="+mn-ea"/>
              </a:rPr>
              <a:t>-</a:t>
            </a:r>
            <a:r>
              <a:rPr lang="zh-CN" altLang="en-US">
                <a:solidFill>
                  <a:srgbClr val="00B0F0"/>
                </a:solidFill>
                <a:latin typeface="Times New Roman" panose="02020603050405020304" pitchFamily="18" charset="0"/>
                <a:cs typeface="Times New Roman" panose="02020603050405020304" pitchFamily="18" charset="0"/>
                <a:sym typeface="+mn-ea"/>
              </a:rPr>
              <a:t>硅</a:t>
            </a:r>
            <a:endParaRPr lang="zh-CN" altLang="en-US">
              <a:solidFill>
                <a:srgbClr val="00B0F0"/>
              </a:solidFill>
              <a:latin typeface="Times New Roman" panose="02020603050405020304" pitchFamily="18" charset="0"/>
              <a:cs typeface="Times New Roman" panose="02020603050405020304" pitchFamily="18" charset="0"/>
              <a:sym typeface="+mn-ea"/>
            </a:endParaRPr>
          </a:p>
        </p:txBody>
      </p:sp>
      <p:sp>
        <p:nvSpPr>
          <p:cNvPr id="5" name="文本框 4" title=""/>
          <p:cNvSpPr txBox="1"/>
          <p:nvPr/>
        </p:nvSpPr>
        <p:spPr>
          <a:xfrm>
            <a:off x="789940" y="1265555"/>
            <a:ext cx="10892155" cy="737235"/>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fontAlgn="auto">
              <a:lnSpc>
                <a:spcPct val="150000"/>
              </a:lnSpc>
            </a:pPr>
            <a:r>
              <a:rPr lang="zh-CN" altLang="en-US" sz="2800">
                <a:latin typeface="Times New Roman" panose="02020603050405020304" pitchFamily="18" charset="0"/>
                <a:ea typeface="黑体" panose="02010609060101010101" pitchFamily="49" charset="-122"/>
              </a:rPr>
              <a:t>回顾硅元素在周期表中的位置,并写出其原子结构示意图。</a:t>
            </a:r>
            <a:endParaRPr lang="zh-CN" altLang="en-US" sz="2800">
              <a:latin typeface="Times New Roman" panose="02020603050405020304" pitchFamily="18" charset="0"/>
              <a:ea typeface="黑体" panose="02010609060101010101" pitchFamily="49" charset="-122"/>
            </a:endParaRPr>
          </a:p>
        </p:txBody>
      </p:sp>
      <p:grpSp>
        <p:nvGrpSpPr>
          <p:cNvPr id="6" name="组合 5" title=""/>
          <p:cNvGrpSpPr/>
          <p:nvPr/>
        </p:nvGrpSpPr>
        <p:grpSpPr>
          <a:xfrm>
            <a:off x="828040" y="2251075"/>
            <a:ext cx="9950450" cy="1619250"/>
            <a:chOff x="1304" y="3545"/>
            <a:chExt cx="15670" cy="2550"/>
          </a:xfrm>
        </p:grpSpPr>
        <p:sp>
          <p:nvSpPr>
            <p:cNvPr id="3" name="文本框 2"/>
            <p:cNvSpPr txBox="1"/>
            <p:nvPr/>
          </p:nvSpPr>
          <p:spPr>
            <a:xfrm>
              <a:off x="1304" y="4239"/>
              <a:ext cx="14666" cy="1161"/>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fontAlgn="auto">
                <a:lnSpc>
                  <a:spcPct val="150000"/>
                </a:lnSpc>
              </a:pPr>
              <a:r>
                <a:rPr lang="zh-CN" altLang="en-US"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硅元素位于第三周期第</a:t>
              </a:r>
              <a:r>
                <a:rPr lang="en-US" altLang="zh-CN"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ⅣA</a:t>
              </a:r>
              <a:r>
                <a:rPr lang="en-US" altLang="zh-CN"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族,其原子结构示意图为</a:t>
              </a:r>
              <a:endParaRPr lang="zh-CN" altLang="en-US"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4" name="图片 3"/>
            <p:cNvPicPr>
              <a:picLocks noChangeAspect="1"/>
            </p:cNvPicPr>
            <p:nvPr/>
          </p:nvPicPr>
          <p:blipFill>
            <a:blip r:embed="rId2"/>
            <a:stretch>
              <a:fillRect/>
            </a:stretch>
          </p:blipFill>
          <p:spPr>
            <a:xfrm>
              <a:off x="14830" y="3545"/>
              <a:ext cx="2145" cy="2550"/>
            </a:xfrm>
            <a:prstGeom prst="rect">
              <a:avLst/>
            </a:prstGeom>
          </p:spPr>
        </p:pic>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6" presetClass="entr" presetSubtype="21" dur="50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title=""/>
          <p:cNvSpPr>
            <a:spLocks noGrp="1"/>
          </p:cNvSpPr>
          <p:nvPr>
            <p:ph type="title"/>
          </p:nvPr>
        </p:nvSpPr>
        <p:spPr/>
        <p:txBody>
          <a:bodyPr/>
          <a:lstStyle/>
          <a:p>
            <a:r>
              <a:rPr lang="zh-CN" altLang="en-US">
                <a:solidFill>
                  <a:srgbClr val="00B0F0"/>
                </a:solidFill>
                <a:latin typeface="Times New Roman" panose="02020603050405020304" pitchFamily="18" charset="0"/>
                <a:cs typeface="Times New Roman" panose="02020603050405020304" pitchFamily="18" charset="0"/>
                <a:sym typeface="+mn-ea"/>
              </a:rPr>
              <a:t>二、新型无机非金属材料</a:t>
            </a:r>
            <a:r>
              <a:rPr lang="en-US" altLang="zh-CN">
                <a:solidFill>
                  <a:srgbClr val="00B0F0"/>
                </a:solidFill>
                <a:latin typeface="Times New Roman" panose="02020603050405020304" pitchFamily="18" charset="0"/>
                <a:cs typeface="Times New Roman" panose="02020603050405020304" pitchFamily="18" charset="0"/>
                <a:sym typeface="+mn-ea"/>
              </a:rPr>
              <a:t>-</a:t>
            </a:r>
            <a:r>
              <a:rPr lang="zh-CN" altLang="en-US">
                <a:solidFill>
                  <a:srgbClr val="00B0F0"/>
                </a:solidFill>
                <a:latin typeface="Times New Roman" panose="02020603050405020304" pitchFamily="18" charset="0"/>
                <a:cs typeface="Times New Roman" panose="02020603050405020304" pitchFamily="18" charset="0"/>
                <a:sym typeface="+mn-ea"/>
              </a:rPr>
              <a:t>硅</a:t>
            </a:r>
            <a:endParaRPr lang="zh-CN" altLang="en-US"/>
          </a:p>
        </p:txBody>
      </p:sp>
      <p:sp>
        <p:nvSpPr>
          <p:cNvPr id="3" name="内容占位符 2" title=""/>
          <p:cNvSpPr>
            <a:spLocks noGrp="1"/>
          </p:cNvSpPr>
          <p:nvPr>
            <p:ph idx="1"/>
          </p:nvPr>
        </p:nvSpPr>
        <p:spPr>
          <a:xfrm>
            <a:off x="883920" y="998220"/>
            <a:ext cx="10515600" cy="2105660"/>
          </a:xfrm>
        </p:spPr>
        <p:txBody>
          <a:bodyPr/>
          <a:lstStyle/>
          <a:p>
            <a:pPr marL="0" indent="457200" fontAlgn="auto">
              <a:buNone/>
            </a:pPr>
            <a:r>
              <a:rPr lang="zh-CN" altLang="en-US">
                <a:latin typeface="Times New Roman" panose="02020603050405020304" pitchFamily="18" charset="0"/>
                <a:ea typeface="黑体" panose="02010609060101010101" pitchFamily="49" charset="-122"/>
                <a:cs typeface="Times New Roman" panose="02020603050405020304" pitchFamily="18" charset="0"/>
              </a:rPr>
              <a:t>高纯度单晶硅是典型的无机非金属材料,又称“半导体”材料,它的发现和使用曾引起计算机的一场“革命”,可以按下列方法制备高纯硅:</a:t>
            </a:r>
            <a:endParaRPr lang="zh-CN" altLang="en-US">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4" name="图片 3" title=""/>
          <p:cNvPicPr>
            <a:picLocks noChangeAspect="1"/>
          </p:cNvPicPr>
          <p:nvPr/>
        </p:nvPicPr>
        <p:blipFill>
          <a:blip r:embed="rId2"/>
          <a:stretch>
            <a:fillRect/>
          </a:stretch>
        </p:blipFill>
        <p:spPr>
          <a:xfrm>
            <a:off x="2957195" y="2900045"/>
            <a:ext cx="6529705" cy="659130"/>
          </a:xfrm>
          <a:prstGeom prst="rect">
            <a:avLst/>
          </a:prstGeom>
        </p:spPr>
      </p:pic>
      <p:sp>
        <p:nvSpPr>
          <p:cNvPr id="5" name="文本框 4" title=""/>
          <p:cNvSpPr txBox="1"/>
          <p:nvPr/>
        </p:nvSpPr>
        <p:spPr>
          <a:xfrm>
            <a:off x="883920" y="3749040"/>
            <a:ext cx="6096000" cy="737235"/>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fontAlgn="auto">
              <a:lnSpc>
                <a:spcPct val="150000"/>
              </a:lnSpc>
            </a:pPr>
            <a:r>
              <a:rPr lang="zh-CN" altLang="en-US" sz="2800">
                <a:latin typeface="Times New Roman" panose="02020603050405020304" pitchFamily="18" charset="0"/>
                <a:ea typeface="黑体" panose="02010609060101010101" pitchFamily="49" charset="-122"/>
              </a:rPr>
              <a:t>写出其中发生的化学反应方程式。</a:t>
            </a:r>
            <a:endParaRPr lang="zh-CN" altLang="en-US" sz="2800">
              <a:latin typeface="Times New Roman" panose="02020603050405020304" pitchFamily="18" charset="0"/>
              <a:ea typeface="黑体" panose="02010609060101010101" pitchFamily="49" charset="-122"/>
            </a:endParaRPr>
          </a:p>
        </p:txBody>
      </p:sp>
      <p:pic>
        <p:nvPicPr>
          <p:cNvPr id="6" name="图片 5" title=""/>
          <p:cNvPicPr>
            <a:picLocks noChangeAspect="1"/>
          </p:cNvPicPr>
          <p:nvPr/>
        </p:nvPicPr>
        <p:blipFill>
          <a:blip r:embed="rId3"/>
          <a:stretch>
            <a:fillRect/>
          </a:stretch>
        </p:blipFill>
        <p:spPr>
          <a:xfrm>
            <a:off x="4192905" y="4486275"/>
            <a:ext cx="4563745" cy="182499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title=""/>
          <p:cNvSpPr>
            <a:spLocks noGrp="1"/>
          </p:cNvSpPr>
          <p:nvPr>
            <p:ph type="title"/>
          </p:nvPr>
        </p:nvSpPr>
        <p:spPr/>
        <p:txBody>
          <a:bodyPr/>
          <a:lstStyle/>
          <a:p>
            <a:r>
              <a:rPr lang="zh-CN" altLang="en-US">
                <a:solidFill>
                  <a:srgbClr val="00B0F0"/>
                </a:solidFill>
                <a:latin typeface="Times New Roman" panose="02020603050405020304" pitchFamily="18" charset="0"/>
                <a:cs typeface="Times New Roman" panose="02020603050405020304" pitchFamily="18" charset="0"/>
                <a:sym typeface="+mn-ea"/>
              </a:rPr>
              <a:t>二、新型无机非金属材料</a:t>
            </a:r>
            <a:r>
              <a:rPr lang="en-US" altLang="zh-CN">
                <a:solidFill>
                  <a:srgbClr val="00B0F0"/>
                </a:solidFill>
                <a:latin typeface="Times New Roman" panose="02020603050405020304" pitchFamily="18" charset="0"/>
                <a:cs typeface="Times New Roman" panose="02020603050405020304" pitchFamily="18" charset="0"/>
                <a:sym typeface="+mn-ea"/>
              </a:rPr>
              <a:t>-</a:t>
            </a:r>
            <a:r>
              <a:rPr lang="zh-CN" altLang="en-US">
                <a:solidFill>
                  <a:srgbClr val="00B0F0"/>
                </a:solidFill>
                <a:latin typeface="Times New Roman" panose="02020603050405020304" pitchFamily="18" charset="0"/>
                <a:cs typeface="Times New Roman" panose="02020603050405020304" pitchFamily="18" charset="0"/>
                <a:sym typeface="+mn-ea"/>
              </a:rPr>
              <a:t>硅</a:t>
            </a:r>
            <a:endParaRPr lang="zh-CN" altLang="en-US"/>
          </a:p>
        </p:txBody>
      </p:sp>
      <p:sp>
        <p:nvSpPr>
          <p:cNvPr id="3" name="内容占位符 2" title=""/>
          <p:cNvSpPr>
            <a:spLocks noGrp="1"/>
          </p:cNvSpPr>
          <p:nvPr>
            <p:ph idx="1"/>
          </p:nvPr>
        </p:nvSpPr>
        <p:spPr>
          <a:xfrm>
            <a:off x="883920" y="1653540"/>
            <a:ext cx="10515600" cy="2211705"/>
          </a:xfrm>
        </p:spPr>
        <p:txBody>
          <a:bodyPr/>
          <a:lstStyle/>
          <a:p>
            <a:pPr marL="0" indent="457200" fontAlgn="auto">
              <a:buNone/>
            </a:pPr>
            <a:r>
              <a:rPr lang="zh-CN" altLang="en-US">
                <a:latin typeface="Times New Roman" panose="02020603050405020304" pitchFamily="18" charset="0"/>
                <a:ea typeface="黑体" panose="02010609060101010101" pitchFamily="49" charset="-122"/>
                <a:cs typeface="Times New Roman" panose="02020603050405020304" pitchFamily="18" charset="0"/>
              </a:rPr>
              <a:t>工业上用焦炭还原石英砂可以制得含有少量杂质的粗硅。将粗硅通过化学方法进一步提纯,才能得到高纯硅,化学反应方程式为SiO</a:t>
            </a:r>
            <a:r>
              <a:rPr lang="zh-CN" altLang="en-US" baseline="-25000">
                <a:latin typeface="Times New Roman" panose="02020603050405020304" pitchFamily="18" charset="0"/>
                <a:ea typeface="黑体" panose="02010609060101010101" pitchFamily="49" charset="-122"/>
                <a:cs typeface="Times New Roman" panose="02020603050405020304" pitchFamily="18" charset="0"/>
              </a:rPr>
              <a:t>2</a:t>
            </a:r>
            <a:r>
              <a:rPr lang="en-US" altLang="zh-CN">
                <a:latin typeface="Times New Roman" panose="02020603050405020304" pitchFamily="18" charset="0"/>
                <a:ea typeface="黑体" panose="02010609060101010101" pitchFamily="49" charset="-122"/>
                <a:cs typeface="Times New Roman" panose="02020603050405020304" pitchFamily="18" charset="0"/>
              </a:rPr>
              <a:t> </a:t>
            </a:r>
            <a:r>
              <a:rPr lang="zh-CN" altLang="en-US">
                <a:latin typeface="Times New Roman" panose="02020603050405020304" pitchFamily="18" charset="0"/>
                <a:ea typeface="黑体" panose="02010609060101010101" pitchFamily="49" charset="-122"/>
                <a:cs typeface="Times New Roman" panose="02020603050405020304" pitchFamily="18" charset="0"/>
              </a:rPr>
              <a:t>+</a:t>
            </a:r>
            <a:r>
              <a:rPr lang="en-US" altLang="zh-CN">
                <a:latin typeface="Times New Roman" panose="02020603050405020304" pitchFamily="18" charset="0"/>
                <a:ea typeface="黑体" panose="02010609060101010101" pitchFamily="49" charset="-122"/>
                <a:cs typeface="Times New Roman" panose="02020603050405020304" pitchFamily="18" charset="0"/>
              </a:rPr>
              <a:t> </a:t>
            </a:r>
            <a:r>
              <a:rPr lang="zh-CN" altLang="en-US">
                <a:latin typeface="Times New Roman" panose="02020603050405020304" pitchFamily="18" charset="0"/>
                <a:ea typeface="黑体" panose="02010609060101010101" pitchFamily="49" charset="-122"/>
                <a:cs typeface="Times New Roman" panose="02020603050405020304" pitchFamily="18" charset="0"/>
              </a:rPr>
              <a:t>2C</a:t>
            </a:r>
            <a:r>
              <a:rPr lang="en-US" altLang="zh-CN">
                <a:latin typeface="Times New Roman" panose="02020603050405020304" pitchFamily="18" charset="0"/>
                <a:ea typeface="黑体" panose="02010609060101010101" pitchFamily="49" charset="-122"/>
                <a:cs typeface="Times New Roman" panose="02020603050405020304" pitchFamily="18" charset="0"/>
              </a:rPr>
              <a:t>      </a:t>
            </a:r>
            <a:r>
              <a:rPr lang="zh-CN" altLang="en-US">
                <a:latin typeface="Times New Roman" panose="02020603050405020304" pitchFamily="18" charset="0"/>
                <a:ea typeface="黑体" panose="02010609060101010101" pitchFamily="49" charset="-122"/>
                <a:cs typeface="Times New Roman" panose="02020603050405020304" pitchFamily="18" charset="0"/>
              </a:rPr>
              <a:t>Si</a:t>
            </a:r>
            <a:r>
              <a:rPr lang="en-US" altLang="zh-CN">
                <a:latin typeface="Times New Roman" panose="02020603050405020304" pitchFamily="18" charset="0"/>
                <a:ea typeface="黑体" panose="02010609060101010101" pitchFamily="49" charset="-122"/>
                <a:cs typeface="Times New Roman" panose="02020603050405020304" pitchFamily="18" charset="0"/>
              </a:rPr>
              <a:t> </a:t>
            </a:r>
            <a:r>
              <a:rPr lang="zh-CN" altLang="en-US">
                <a:latin typeface="Times New Roman" panose="02020603050405020304" pitchFamily="18" charset="0"/>
                <a:ea typeface="黑体" panose="02010609060101010101" pitchFamily="49" charset="-122"/>
                <a:cs typeface="Times New Roman" panose="02020603050405020304" pitchFamily="18" charset="0"/>
              </a:rPr>
              <a:t>+</a:t>
            </a:r>
            <a:r>
              <a:rPr lang="en-US" altLang="zh-CN">
                <a:latin typeface="Times New Roman" panose="02020603050405020304" pitchFamily="18" charset="0"/>
                <a:ea typeface="黑体" panose="02010609060101010101" pitchFamily="49" charset="-122"/>
                <a:cs typeface="Times New Roman" panose="02020603050405020304" pitchFamily="18" charset="0"/>
              </a:rPr>
              <a:t> </a:t>
            </a:r>
            <a:r>
              <a:rPr lang="zh-CN" altLang="en-US">
                <a:latin typeface="Times New Roman" panose="02020603050405020304" pitchFamily="18" charset="0"/>
                <a:ea typeface="黑体" panose="02010609060101010101" pitchFamily="49" charset="-122"/>
                <a:cs typeface="Times New Roman" panose="02020603050405020304" pitchFamily="18" charset="0"/>
              </a:rPr>
              <a:t>2CO↑。</a:t>
            </a:r>
            <a:endParaRPr lang="zh-CN" altLang="en-US">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4" name="图片 3" title=""/>
          <p:cNvPicPr>
            <a:picLocks noChangeAspect="1"/>
          </p:cNvPicPr>
          <p:nvPr/>
        </p:nvPicPr>
        <p:blipFill>
          <a:blip r:embed="rId2"/>
          <a:stretch>
            <a:fillRect/>
          </a:stretch>
        </p:blipFill>
        <p:spPr>
          <a:xfrm>
            <a:off x="2475230" y="3192145"/>
            <a:ext cx="438150" cy="314325"/>
          </a:xfrm>
          <a:prstGeom prst="rect">
            <a:avLst/>
          </a:prstGeom>
        </p:spPr>
      </p:pic>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title=""/>
          <p:cNvSpPr>
            <a:spLocks noGrp="1"/>
          </p:cNvSpPr>
          <p:nvPr>
            <p:ph type="title"/>
          </p:nvPr>
        </p:nvSpPr>
        <p:spPr/>
        <p:txBody>
          <a:bodyPr/>
          <a:lstStyle/>
          <a:p>
            <a:r>
              <a:rPr lang="zh-CN" altLang="en-US">
                <a:solidFill>
                  <a:srgbClr val="00B0F0"/>
                </a:solidFill>
                <a:latin typeface="Times New Roman" panose="02020603050405020304" pitchFamily="18" charset="0"/>
                <a:cs typeface="Times New Roman" panose="02020603050405020304" pitchFamily="18" charset="0"/>
                <a:sym typeface="+mn-ea"/>
              </a:rPr>
              <a:t>二、新型无机非金属材料</a:t>
            </a:r>
            <a:r>
              <a:rPr lang="en-US" altLang="zh-CN">
                <a:solidFill>
                  <a:srgbClr val="00B0F0"/>
                </a:solidFill>
                <a:latin typeface="Times New Roman" panose="02020603050405020304" pitchFamily="18" charset="0"/>
                <a:cs typeface="Times New Roman" panose="02020603050405020304" pitchFamily="18" charset="0"/>
                <a:sym typeface="+mn-ea"/>
              </a:rPr>
              <a:t>-</a:t>
            </a:r>
            <a:r>
              <a:rPr lang="zh-CN" altLang="en-US">
                <a:solidFill>
                  <a:srgbClr val="00B0F0"/>
                </a:solidFill>
                <a:latin typeface="Times New Roman" panose="02020603050405020304" pitchFamily="18" charset="0"/>
                <a:cs typeface="Times New Roman" panose="02020603050405020304" pitchFamily="18" charset="0"/>
                <a:sym typeface="+mn-ea"/>
              </a:rPr>
              <a:t>硅</a:t>
            </a:r>
            <a:endParaRPr lang="zh-CN" altLang="en-US"/>
          </a:p>
        </p:txBody>
      </p:sp>
      <p:sp>
        <p:nvSpPr>
          <p:cNvPr id="3" name="内容占位符 2" title=""/>
          <p:cNvSpPr>
            <a:spLocks noGrp="1"/>
          </p:cNvSpPr>
          <p:nvPr>
            <p:ph idx="1"/>
          </p:nvPr>
        </p:nvSpPr>
        <p:spPr>
          <a:xfrm>
            <a:off x="838200" y="1043305"/>
            <a:ext cx="10515600" cy="817245"/>
          </a:xfrm>
        </p:spPr>
        <p:txBody>
          <a:bodyPr/>
          <a:lstStyle/>
          <a:p>
            <a:pPr marL="0" indent="457200" fontAlgn="auto">
              <a:buNone/>
            </a:pPr>
            <a:r>
              <a:rPr lang="zh-CN" altLang="en-US">
                <a:latin typeface="Times New Roman" panose="02020603050405020304" pitchFamily="18" charset="0"/>
                <a:ea typeface="黑体" panose="02010609060101010101" pitchFamily="49" charset="-122"/>
              </a:rPr>
              <a:t>总结归纳硅单质的物理性质、用途和化学性质。</a:t>
            </a:r>
            <a:endParaRPr lang="zh-CN" altLang="en-US">
              <a:latin typeface="Times New Roman" panose="02020603050405020304" pitchFamily="18" charset="0"/>
              <a:ea typeface="黑体" panose="02010609060101010101" pitchFamily="49" charset="-122"/>
            </a:endParaRPr>
          </a:p>
        </p:txBody>
      </p:sp>
      <p:sp>
        <p:nvSpPr>
          <p:cNvPr id="5" name="文本框 4" title=""/>
          <p:cNvSpPr txBox="1"/>
          <p:nvPr/>
        </p:nvSpPr>
        <p:spPr>
          <a:xfrm>
            <a:off x="838200" y="1734185"/>
            <a:ext cx="10516235" cy="203009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fontAlgn="auto">
              <a:lnSpc>
                <a:spcPct val="150000"/>
              </a:lnSpc>
            </a:pPr>
            <a:r>
              <a:rPr lang="en-US" altLang="zh-CN" sz="2800">
                <a:latin typeface="Times New Roman" panose="02020603050405020304" pitchFamily="18" charset="0"/>
                <a:ea typeface="黑体" panose="02010609060101010101" pitchFamily="49" charset="-122"/>
                <a:cs typeface="Times New Roman" panose="02020603050405020304" pitchFamily="18" charset="0"/>
              </a:rPr>
              <a:t>1.</a:t>
            </a:r>
            <a:r>
              <a:rPr lang="zh-CN" altLang="en-US" sz="2800">
                <a:latin typeface="Times New Roman" panose="02020603050405020304" pitchFamily="18" charset="0"/>
                <a:ea typeface="黑体" panose="02010609060101010101" pitchFamily="49" charset="-122"/>
                <a:cs typeface="Times New Roman" panose="02020603050405020304" pitchFamily="18" charset="0"/>
              </a:rPr>
              <a:t>硅单质的物理性质及应用</a:t>
            </a:r>
            <a:endParaRPr lang="zh-CN" altLang="en-US" sz="2800">
              <a:latin typeface="Times New Roman" panose="02020603050405020304" pitchFamily="18" charset="0"/>
              <a:ea typeface="黑体" panose="02010609060101010101" pitchFamily="49" charset="-122"/>
              <a:cs typeface="Times New Roman" panose="02020603050405020304" pitchFamily="18" charset="0"/>
            </a:endParaRPr>
          </a:p>
          <a:p>
            <a:pPr indent="457200" fontAlgn="auto">
              <a:lnSpc>
                <a:spcPct val="150000"/>
              </a:lnSpc>
            </a:pPr>
            <a:r>
              <a:rPr lang="zh-CN" altLang="en-US" sz="2800">
                <a:latin typeface="Times New Roman" panose="02020603050405020304" pitchFamily="18" charset="0"/>
                <a:ea typeface="黑体" panose="02010609060101010101" pitchFamily="49" charset="-122"/>
                <a:cs typeface="Times New Roman" panose="02020603050405020304" pitchFamily="18" charset="0"/>
              </a:rPr>
              <a:t>硅是带有金属光泽的灰黑色固体，熔、沸点高，硬度大，有脆性；高纯度硅广泛应用于信息技术和新能源技术等领域。</a:t>
            </a:r>
            <a:endParaRPr lang="zh-CN" altLang="en-US" sz="280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6" name="文本框 5" title=""/>
          <p:cNvSpPr txBox="1"/>
          <p:nvPr/>
        </p:nvSpPr>
        <p:spPr>
          <a:xfrm>
            <a:off x="838200" y="3764280"/>
            <a:ext cx="6096000" cy="737235"/>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fontAlgn="auto">
              <a:lnSpc>
                <a:spcPct val="150000"/>
              </a:lnSpc>
            </a:pPr>
            <a:r>
              <a:rPr lang="zh-CN" altLang="en-US" sz="2800">
                <a:latin typeface="Times New Roman" panose="02020603050405020304" pitchFamily="18" charset="0"/>
                <a:ea typeface="黑体" panose="02010609060101010101" pitchFamily="49" charset="-122"/>
                <a:cs typeface="Times New Roman" panose="02020603050405020304" pitchFamily="18" charset="0"/>
              </a:rPr>
              <a:t>2.硅单质的化学性质</a:t>
            </a:r>
            <a:endParaRPr lang="zh-CN" altLang="en-US" sz="280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7" name="文本框 6" title=""/>
          <p:cNvSpPr txBox="1"/>
          <p:nvPr/>
        </p:nvSpPr>
        <p:spPr>
          <a:xfrm>
            <a:off x="838200" y="4501515"/>
            <a:ext cx="9583420" cy="737235"/>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fontAlgn="auto">
              <a:lnSpc>
                <a:spcPct val="150000"/>
              </a:lnSpc>
            </a:pPr>
            <a:r>
              <a:rPr lang="zh-CN" altLang="en-US" sz="2800">
                <a:latin typeface="Times New Roman" panose="02020603050405020304" pitchFamily="18" charset="0"/>
                <a:ea typeface="黑体" panose="02010609060101010101" pitchFamily="49" charset="-122"/>
                <a:cs typeface="Times New Roman" panose="02020603050405020304" pitchFamily="18" charset="0"/>
              </a:rPr>
              <a:t>(1)在常温下,硅单质能与氟气、氢氟酸和强碱溶液反应</a:t>
            </a:r>
            <a:endParaRPr lang="zh-CN" altLang="en-US" sz="2800">
              <a:latin typeface="Times New Roman" panose="02020603050405020304" pitchFamily="18" charset="0"/>
              <a:ea typeface="黑体" panose="02010609060101010101" pitchFamily="49" charset="-122"/>
              <a:cs typeface="Times New Roman" panose="02020603050405020304" pitchFamily="18" charset="0"/>
            </a:endParaRPr>
          </a:p>
        </p:txBody>
      </p:sp>
      <p:grpSp>
        <p:nvGrpSpPr>
          <p:cNvPr id="10" name="组合 9" title=""/>
          <p:cNvGrpSpPr/>
          <p:nvPr/>
        </p:nvGrpSpPr>
        <p:grpSpPr>
          <a:xfrm>
            <a:off x="838200" y="5238750"/>
            <a:ext cx="7878445" cy="737235"/>
            <a:chOff x="3335" y="8807"/>
            <a:chExt cx="12407" cy="1161"/>
          </a:xfrm>
        </p:grpSpPr>
        <p:sp>
          <p:nvSpPr>
            <p:cNvPr id="8" name="文本框 7"/>
            <p:cNvSpPr txBox="1"/>
            <p:nvPr/>
          </p:nvSpPr>
          <p:spPr>
            <a:xfrm>
              <a:off x="3335" y="8807"/>
              <a:ext cx="12407" cy="1161"/>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fontAlgn="auto">
                <a:lnSpc>
                  <a:spcPct val="150000"/>
                </a:lnSpc>
              </a:pPr>
              <a:r>
                <a:rPr lang="zh-CN" altLang="en-US" sz="2800">
                  <a:latin typeface="Times New Roman" panose="02020603050405020304" pitchFamily="18" charset="0"/>
                  <a:ea typeface="黑体" panose="02010609060101010101" pitchFamily="49" charset="-122"/>
                  <a:cs typeface="Times New Roman" panose="02020603050405020304" pitchFamily="18" charset="0"/>
                </a:rPr>
                <a:t>①与F</a:t>
              </a:r>
              <a:r>
                <a:rPr lang="zh-CN" altLang="en-US" sz="2800" baseline="-25000">
                  <a:latin typeface="Times New Roman" panose="02020603050405020304" pitchFamily="18" charset="0"/>
                  <a:ea typeface="黑体" panose="02010609060101010101" pitchFamily="49" charset="-122"/>
                  <a:cs typeface="Times New Roman" panose="02020603050405020304" pitchFamily="18" charset="0"/>
                </a:rPr>
                <a:t>2 </a:t>
              </a:r>
              <a:r>
                <a:rPr lang="zh-CN" altLang="en-US" sz="2800">
                  <a:latin typeface="Times New Roman" panose="02020603050405020304" pitchFamily="18" charset="0"/>
                  <a:ea typeface="黑体" panose="02010609060101010101" pitchFamily="49" charset="-122"/>
                  <a:cs typeface="Times New Roman" panose="02020603050405020304" pitchFamily="18" charset="0"/>
                </a:rPr>
                <a:t>的反应:Si</a:t>
              </a:r>
              <a:r>
                <a:rPr lang="en-US" altLang="zh-CN" sz="280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latin typeface="Times New Roman" panose="02020603050405020304" pitchFamily="18" charset="0"/>
                  <a:ea typeface="黑体" panose="02010609060101010101" pitchFamily="49" charset="-122"/>
                  <a:cs typeface="Times New Roman" panose="02020603050405020304" pitchFamily="18" charset="0"/>
                </a:rPr>
                <a:t>2F</a:t>
              </a:r>
              <a:r>
                <a:rPr lang="zh-CN" altLang="en-US" sz="2800" baseline="-25000">
                  <a:latin typeface="Times New Roman" panose="02020603050405020304" pitchFamily="18" charset="0"/>
                  <a:ea typeface="黑体" panose="02010609060101010101" pitchFamily="49" charset="-122"/>
                  <a:cs typeface="Times New Roman" panose="02020603050405020304" pitchFamily="18" charset="0"/>
                </a:rPr>
                <a:t>2</a:t>
              </a:r>
              <a:r>
                <a:rPr lang="en-US" altLang="zh-CN" sz="2800" baseline="-2500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latin typeface="Times New Roman" panose="02020603050405020304" pitchFamily="18" charset="0"/>
                  <a:ea typeface="黑体" panose="02010609060101010101" pitchFamily="49" charset="-122"/>
                  <a:cs typeface="Times New Roman" panose="02020603050405020304" pitchFamily="18" charset="0"/>
                </a:rPr>
                <a:t> </a:t>
              </a:r>
              <a:r>
                <a:rPr lang="en-US" altLang="zh-CN" sz="280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latin typeface="Times New Roman" panose="02020603050405020304" pitchFamily="18" charset="0"/>
                  <a:ea typeface="黑体" panose="02010609060101010101" pitchFamily="49" charset="-122"/>
                  <a:cs typeface="Times New Roman" panose="02020603050405020304" pitchFamily="18" charset="0"/>
                </a:rPr>
                <a:t>SiF</a:t>
              </a:r>
              <a:r>
                <a:rPr lang="zh-CN" altLang="en-US" sz="2800" baseline="-25000">
                  <a:latin typeface="Times New Roman" panose="02020603050405020304" pitchFamily="18" charset="0"/>
                  <a:ea typeface="黑体" panose="02010609060101010101" pitchFamily="49" charset="-122"/>
                  <a:cs typeface="Times New Roman" panose="02020603050405020304" pitchFamily="18" charset="0"/>
                </a:rPr>
                <a:t>4</a:t>
              </a:r>
              <a:endParaRPr lang="zh-CN" altLang="en-US" sz="2800" baseline="-25000">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9" name="图片 8"/>
            <p:cNvPicPr>
              <a:picLocks noChangeAspect="1"/>
            </p:cNvPicPr>
            <p:nvPr/>
          </p:nvPicPr>
          <p:blipFill>
            <a:blip r:embed="rId2"/>
            <a:stretch>
              <a:fillRect/>
            </a:stretch>
          </p:blipFill>
          <p:spPr>
            <a:xfrm>
              <a:off x="9674" y="9411"/>
              <a:ext cx="690" cy="240"/>
            </a:xfrm>
            <a:prstGeom prst="rect">
              <a:avLst/>
            </a:prstGeom>
          </p:spPr>
        </p:pic>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dur="5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2" presetClass="entr" presetSubtype="4" dur="50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par>
                                <p:cTn id="15" presetID="2" presetClass="entr" presetSubtype="4" dur="50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p:stCondLst>
                              <p:cond delay="0"/>
                            </p:stCondLst>
                            <p:childTnLst>
                              <p:par>
                                <p:cTn id="21" presetID="16" presetClass="entr" presetSubtype="21" dur="50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barn(inVertical)">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title=""/>
          <p:cNvSpPr>
            <a:spLocks noGrp="1"/>
          </p:cNvSpPr>
          <p:nvPr>
            <p:ph type="title"/>
          </p:nvPr>
        </p:nvSpPr>
        <p:spPr/>
        <p:txBody>
          <a:bodyPr/>
          <a:lstStyle/>
          <a:p>
            <a:r>
              <a:rPr lang="zh-CN" altLang="en-US">
                <a:solidFill>
                  <a:srgbClr val="00B0F0"/>
                </a:solidFill>
                <a:latin typeface="Times New Roman" panose="02020603050405020304" pitchFamily="18" charset="0"/>
                <a:cs typeface="Times New Roman" panose="02020603050405020304" pitchFamily="18" charset="0"/>
                <a:sym typeface="+mn-ea"/>
              </a:rPr>
              <a:t>二、新型无机非金属材料</a:t>
            </a:r>
            <a:r>
              <a:rPr lang="en-US" altLang="zh-CN">
                <a:solidFill>
                  <a:srgbClr val="00B0F0"/>
                </a:solidFill>
                <a:latin typeface="Times New Roman" panose="02020603050405020304" pitchFamily="18" charset="0"/>
                <a:cs typeface="Times New Roman" panose="02020603050405020304" pitchFamily="18" charset="0"/>
                <a:sym typeface="+mn-ea"/>
              </a:rPr>
              <a:t>-</a:t>
            </a:r>
            <a:r>
              <a:rPr lang="zh-CN" altLang="en-US">
                <a:solidFill>
                  <a:srgbClr val="00B0F0"/>
                </a:solidFill>
                <a:latin typeface="Times New Roman" panose="02020603050405020304" pitchFamily="18" charset="0"/>
                <a:cs typeface="Times New Roman" panose="02020603050405020304" pitchFamily="18" charset="0"/>
                <a:sym typeface="+mn-ea"/>
              </a:rPr>
              <a:t>硅</a:t>
            </a:r>
            <a:endParaRPr lang="zh-CN" altLang="en-US"/>
          </a:p>
        </p:txBody>
      </p:sp>
      <p:grpSp>
        <p:nvGrpSpPr>
          <p:cNvPr id="7" name="组合 6" title=""/>
          <p:cNvGrpSpPr/>
          <p:nvPr/>
        </p:nvGrpSpPr>
        <p:grpSpPr>
          <a:xfrm>
            <a:off x="772160" y="1148715"/>
            <a:ext cx="9041130" cy="737235"/>
            <a:chOff x="1216" y="1809"/>
            <a:chExt cx="14238" cy="1161"/>
          </a:xfrm>
        </p:grpSpPr>
        <p:sp>
          <p:nvSpPr>
            <p:cNvPr id="4" name="文本框 3"/>
            <p:cNvSpPr txBox="1"/>
            <p:nvPr/>
          </p:nvSpPr>
          <p:spPr>
            <a:xfrm>
              <a:off x="1216" y="1809"/>
              <a:ext cx="14238" cy="1161"/>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fontAlgn="auto">
                <a:lnSpc>
                  <a:spcPct val="150000"/>
                </a:lnSpc>
              </a:pPr>
              <a:r>
                <a:rPr lang="zh-CN" altLang="en-US" sz="2800">
                  <a:latin typeface="Times New Roman" panose="02020603050405020304" pitchFamily="18" charset="0"/>
                  <a:ea typeface="黑体" panose="02010609060101010101" pitchFamily="49" charset="-122"/>
                  <a:cs typeface="Times New Roman" panose="02020603050405020304" pitchFamily="18" charset="0"/>
                </a:rPr>
                <a:t>②与氢氟酸的反应:Si</a:t>
              </a:r>
              <a:r>
                <a:rPr lang="en-US" altLang="zh-CN" sz="280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latin typeface="Times New Roman" panose="02020603050405020304" pitchFamily="18" charset="0"/>
                  <a:ea typeface="黑体" panose="02010609060101010101" pitchFamily="49" charset="-122"/>
                  <a:cs typeface="Times New Roman" panose="02020603050405020304" pitchFamily="18" charset="0"/>
                </a:rPr>
                <a:t>4HF</a:t>
              </a:r>
              <a:r>
                <a:rPr lang="en-US" altLang="zh-CN" sz="280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latin typeface="Times New Roman" panose="02020603050405020304" pitchFamily="18" charset="0"/>
                  <a:ea typeface="黑体" panose="02010609060101010101" pitchFamily="49" charset="-122"/>
                  <a:cs typeface="Times New Roman" panose="02020603050405020304" pitchFamily="18" charset="0"/>
                </a:rPr>
                <a:t>SiF</a:t>
              </a:r>
              <a:r>
                <a:rPr lang="zh-CN" altLang="en-US" sz="2800" baseline="-25000">
                  <a:latin typeface="Times New Roman" panose="02020603050405020304" pitchFamily="18" charset="0"/>
                  <a:ea typeface="黑体" panose="02010609060101010101" pitchFamily="49" charset="-122"/>
                  <a:cs typeface="Times New Roman" panose="02020603050405020304" pitchFamily="18" charset="0"/>
                </a:rPr>
                <a:t>4</a:t>
              </a:r>
              <a:r>
                <a:rPr lang="zh-CN" altLang="en-US" sz="2800">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latin typeface="Times New Roman" panose="02020603050405020304" pitchFamily="18" charset="0"/>
                  <a:ea typeface="黑体" panose="02010609060101010101" pitchFamily="49" charset="-122"/>
                  <a:cs typeface="Times New Roman" panose="02020603050405020304" pitchFamily="18" charset="0"/>
                </a:rPr>
                <a:t>2H</a:t>
              </a:r>
              <a:r>
                <a:rPr lang="zh-CN" altLang="en-US" sz="2800" baseline="-25000">
                  <a:latin typeface="Times New Roman" panose="02020603050405020304" pitchFamily="18" charset="0"/>
                  <a:ea typeface="黑体" panose="02010609060101010101" pitchFamily="49" charset="-122"/>
                  <a:cs typeface="Times New Roman" panose="02020603050405020304" pitchFamily="18" charset="0"/>
                </a:rPr>
                <a:t>2</a:t>
              </a:r>
              <a:r>
                <a:rPr lang="zh-CN" altLang="en-US" sz="2800">
                  <a:latin typeface="Times New Roman" panose="02020603050405020304" pitchFamily="18" charset="0"/>
                  <a:ea typeface="黑体" panose="02010609060101010101" pitchFamily="49" charset="-122"/>
                  <a:cs typeface="Times New Roman" panose="02020603050405020304" pitchFamily="18" charset="0"/>
                </a:rPr>
                <a:t>↑。</a:t>
              </a:r>
              <a:endParaRPr lang="zh-CN" altLang="en-US" sz="2800">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9" name="图片 8"/>
            <p:cNvPicPr>
              <a:picLocks noChangeAspect="1"/>
            </p:cNvPicPr>
            <p:nvPr>
              <p:custDataLst>
                <p:tags r:id="rId3"/>
              </p:custDataLst>
            </p:nvPr>
          </p:nvPicPr>
          <p:blipFill>
            <a:blip r:embed="rId2"/>
            <a:stretch>
              <a:fillRect/>
            </a:stretch>
          </p:blipFill>
          <p:spPr>
            <a:xfrm>
              <a:off x="8789" y="2413"/>
              <a:ext cx="690" cy="240"/>
            </a:xfrm>
            <a:prstGeom prst="rect">
              <a:avLst/>
            </a:prstGeom>
          </p:spPr>
        </p:pic>
      </p:grpSp>
      <p:grpSp>
        <p:nvGrpSpPr>
          <p:cNvPr id="3" name="组合 2" title=""/>
          <p:cNvGrpSpPr/>
          <p:nvPr/>
        </p:nvGrpSpPr>
        <p:grpSpPr>
          <a:xfrm>
            <a:off x="772160" y="1885950"/>
            <a:ext cx="10820400" cy="736600"/>
            <a:chOff x="1216" y="2970"/>
            <a:chExt cx="17040" cy="1160"/>
          </a:xfrm>
        </p:grpSpPr>
        <p:sp>
          <p:nvSpPr>
            <p:cNvPr id="5" name="文本框 4"/>
            <p:cNvSpPr txBox="1"/>
            <p:nvPr/>
          </p:nvSpPr>
          <p:spPr>
            <a:xfrm>
              <a:off x="1216" y="2970"/>
              <a:ext cx="17040" cy="1161"/>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fontAlgn="auto">
                <a:lnSpc>
                  <a:spcPct val="150000"/>
                </a:lnSpc>
              </a:pPr>
              <a:r>
                <a:rPr lang="zh-CN" altLang="en-US" sz="2800">
                  <a:latin typeface="Times New Roman" panose="02020603050405020304" pitchFamily="18" charset="0"/>
                  <a:ea typeface="黑体" panose="02010609060101010101" pitchFamily="49" charset="-122"/>
                  <a:cs typeface="Times New Roman" panose="02020603050405020304" pitchFamily="18" charset="0"/>
                </a:rPr>
                <a:t>③与 NaOH 溶液的反应:Si+2NaOH+H</a:t>
              </a:r>
              <a:r>
                <a:rPr lang="zh-CN" altLang="en-US" sz="2800" baseline="-25000">
                  <a:latin typeface="Times New Roman" panose="02020603050405020304" pitchFamily="18" charset="0"/>
                  <a:ea typeface="黑体" panose="02010609060101010101" pitchFamily="49" charset="-122"/>
                  <a:cs typeface="Times New Roman" panose="02020603050405020304" pitchFamily="18" charset="0"/>
                </a:rPr>
                <a:t>2</a:t>
              </a:r>
              <a:r>
                <a:rPr lang="zh-CN" altLang="en-US" sz="2800">
                  <a:latin typeface="Times New Roman" panose="02020603050405020304" pitchFamily="18" charset="0"/>
                  <a:ea typeface="黑体" panose="02010609060101010101" pitchFamily="49" charset="-122"/>
                  <a:cs typeface="Times New Roman" panose="02020603050405020304" pitchFamily="18" charset="0"/>
                </a:rPr>
                <a:t>O</a:t>
              </a:r>
              <a:r>
                <a:rPr lang="en-US" altLang="zh-CN" sz="280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latin typeface="Times New Roman" panose="02020603050405020304" pitchFamily="18" charset="0"/>
                  <a:ea typeface="黑体" panose="02010609060101010101" pitchFamily="49" charset="-122"/>
                  <a:cs typeface="Times New Roman" panose="02020603050405020304" pitchFamily="18" charset="0"/>
                </a:rPr>
                <a:t> Na</a:t>
              </a:r>
              <a:r>
                <a:rPr lang="zh-CN" altLang="en-US" sz="2800" baseline="-25000">
                  <a:latin typeface="Times New Roman" panose="02020603050405020304" pitchFamily="18" charset="0"/>
                  <a:ea typeface="黑体" panose="02010609060101010101" pitchFamily="49" charset="-122"/>
                  <a:cs typeface="Times New Roman" panose="02020603050405020304" pitchFamily="18" charset="0"/>
                </a:rPr>
                <a:t>2</a:t>
              </a:r>
              <a:r>
                <a:rPr lang="zh-CN" altLang="en-US" sz="2800">
                  <a:latin typeface="Times New Roman" panose="02020603050405020304" pitchFamily="18" charset="0"/>
                  <a:ea typeface="黑体" panose="02010609060101010101" pitchFamily="49" charset="-122"/>
                  <a:cs typeface="Times New Roman" panose="02020603050405020304" pitchFamily="18" charset="0"/>
                </a:rPr>
                <a:t>SiO</a:t>
              </a:r>
              <a:r>
                <a:rPr lang="zh-CN" altLang="en-US" sz="2800" baseline="-25000">
                  <a:latin typeface="Times New Roman" panose="02020603050405020304" pitchFamily="18" charset="0"/>
                  <a:ea typeface="黑体" panose="02010609060101010101" pitchFamily="49" charset="-122"/>
                  <a:cs typeface="Times New Roman" panose="02020603050405020304" pitchFamily="18" charset="0"/>
                </a:rPr>
                <a:t>3</a:t>
              </a:r>
              <a:r>
                <a:rPr lang="en-US" altLang="zh-CN" sz="2800" baseline="-2500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latin typeface="Times New Roman" panose="02020603050405020304" pitchFamily="18" charset="0"/>
                  <a:ea typeface="黑体" panose="02010609060101010101" pitchFamily="49" charset="-122"/>
                  <a:cs typeface="Times New Roman" panose="02020603050405020304" pitchFamily="18" charset="0"/>
                </a:rPr>
                <a:t>2H</a:t>
              </a:r>
              <a:r>
                <a:rPr lang="zh-CN" altLang="en-US" sz="2800" baseline="-25000">
                  <a:latin typeface="Times New Roman" panose="02020603050405020304" pitchFamily="18" charset="0"/>
                  <a:ea typeface="黑体" panose="02010609060101010101" pitchFamily="49" charset="-122"/>
                  <a:cs typeface="Times New Roman" panose="02020603050405020304" pitchFamily="18" charset="0"/>
                </a:rPr>
                <a:t>2</a:t>
              </a:r>
              <a:r>
                <a:rPr lang="zh-CN" altLang="en-US" sz="2800">
                  <a:latin typeface="Times New Roman" panose="02020603050405020304" pitchFamily="18" charset="0"/>
                  <a:ea typeface="黑体" panose="02010609060101010101" pitchFamily="49" charset="-122"/>
                  <a:cs typeface="Times New Roman" panose="02020603050405020304" pitchFamily="18" charset="0"/>
                </a:rPr>
                <a:t>↑。</a:t>
              </a:r>
              <a:endParaRPr lang="zh-CN" altLang="en-US" sz="2800">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6" name="图片 5"/>
            <p:cNvPicPr>
              <a:picLocks noChangeAspect="1"/>
            </p:cNvPicPr>
            <p:nvPr>
              <p:custDataLst>
                <p:tags r:id="rId4"/>
              </p:custDataLst>
            </p:nvPr>
          </p:nvPicPr>
          <p:blipFill>
            <a:blip r:embed="rId2"/>
            <a:stretch>
              <a:fillRect/>
            </a:stretch>
          </p:blipFill>
          <p:spPr>
            <a:xfrm>
              <a:off x="11782" y="3514"/>
              <a:ext cx="690" cy="240"/>
            </a:xfrm>
            <a:prstGeom prst="rect">
              <a:avLst/>
            </a:prstGeom>
          </p:spPr>
        </p:pic>
      </p:grpSp>
      <p:sp>
        <p:nvSpPr>
          <p:cNvPr id="8" name="文本框 7" title=""/>
          <p:cNvSpPr txBox="1"/>
          <p:nvPr/>
        </p:nvSpPr>
        <p:spPr>
          <a:xfrm>
            <a:off x="772160" y="2623185"/>
            <a:ext cx="9943465" cy="737235"/>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fontAlgn="auto">
              <a:lnSpc>
                <a:spcPct val="150000"/>
              </a:lnSpc>
            </a:pPr>
            <a:r>
              <a:rPr lang="zh-CN" altLang="en-US" sz="2800">
                <a:latin typeface="Times New Roman" panose="02020603050405020304" pitchFamily="18" charset="0"/>
                <a:ea typeface="黑体" panose="02010609060101010101" pitchFamily="49" charset="-122"/>
                <a:cs typeface="Times New Roman" panose="02020603050405020304" pitchFamily="18" charset="0"/>
              </a:rPr>
              <a:t>(2)在加热或高温时,硅单质能与 O</a:t>
            </a:r>
            <a:r>
              <a:rPr lang="zh-CN" altLang="en-US" sz="2800" baseline="-25000">
                <a:latin typeface="Times New Roman" panose="02020603050405020304" pitchFamily="18" charset="0"/>
                <a:ea typeface="黑体" panose="02010609060101010101" pitchFamily="49" charset="-122"/>
                <a:cs typeface="Times New Roman" panose="02020603050405020304" pitchFamily="18" charset="0"/>
              </a:rPr>
              <a:t>2</a:t>
            </a:r>
            <a:r>
              <a:rPr lang="zh-CN" altLang="en-US" sz="2800">
                <a:latin typeface="Times New Roman" panose="02020603050405020304" pitchFamily="18" charset="0"/>
                <a:ea typeface="黑体" panose="02010609060101010101" pitchFamily="49" charset="-122"/>
                <a:cs typeface="Times New Roman" panose="02020603050405020304" pitchFamily="18" charset="0"/>
              </a:rPr>
              <a:t>、Cl</a:t>
            </a:r>
            <a:r>
              <a:rPr lang="zh-CN" altLang="en-US" sz="2800" baseline="-25000">
                <a:latin typeface="Times New Roman" panose="02020603050405020304" pitchFamily="18" charset="0"/>
                <a:ea typeface="黑体" panose="02010609060101010101" pitchFamily="49" charset="-122"/>
                <a:cs typeface="Times New Roman" panose="02020603050405020304" pitchFamily="18" charset="0"/>
              </a:rPr>
              <a:t>2</a:t>
            </a:r>
            <a:r>
              <a:rPr lang="zh-CN" altLang="en-US" sz="2800">
                <a:latin typeface="Times New Roman" panose="02020603050405020304" pitchFamily="18" charset="0"/>
                <a:ea typeface="黑体" panose="02010609060101010101" pitchFamily="49" charset="-122"/>
                <a:cs typeface="Times New Roman" panose="02020603050405020304" pitchFamily="18" charset="0"/>
              </a:rPr>
              <a:t>、C等反应。</a:t>
            </a:r>
            <a:endParaRPr lang="zh-CN" altLang="en-US" sz="2800">
              <a:latin typeface="Times New Roman" panose="02020603050405020304" pitchFamily="18" charset="0"/>
              <a:ea typeface="黑体" panose="02010609060101010101" pitchFamily="49" charset="-122"/>
              <a:cs typeface="Times New Roman" panose="02020603050405020304" pitchFamily="18" charset="0"/>
            </a:endParaRPr>
          </a:p>
        </p:txBody>
      </p:sp>
      <p:grpSp>
        <p:nvGrpSpPr>
          <p:cNvPr id="12" name="组合 11" title=""/>
          <p:cNvGrpSpPr/>
          <p:nvPr/>
        </p:nvGrpSpPr>
        <p:grpSpPr>
          <a:xfrm>
            <a:off x="3394075" y="3429000"/>
            <a:ext cx="6096000" cy="736600"/>
            <a:chOff x="4246" y="6002"/>
            <a:chExt cx="9600" cy="1160"/>
          </a:xfrm>
        </p:grpSpPr>
        <p:sp>
          <p:nvSpPr>
            <p:cNvPr id="10" name="文本框 9"/>
            <p:cNvSpPr txBox="1"/>
            <p:nvPr/>
          </p:nvSpPr>
          <p:spPr>
            <a:xfrm>
              <a:off x="4246" y="6002"/>
              <a:ext cx="9600" cy="1161"/>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fontAlgn="auto">
                <a:lnSpc>
                  <a:spcPct val="150000"/>
                </a:lnSpc>
              </a:pPr>
              <a:r>
                <a:rPr lang="zh-CN" altLang="en-US" sz="2800">
                  <a:latin typeface="Times New Roman" panose="02020603050405020304" pitchFamily="18" charset="0"/>
                  <a:ea typeface="黑体" panose="02010609060101010101" pitchFamily="49" charset="-122"/>
                  <a:cs typeface="Times New Roman" panose="02020603050405020304" pitchFamily="18" charset="0"/>
                </a:rPr>
                <a:t>Si</a:t>
              </a:r>
              <a:r>
                <a:rPr lang="en-US" altLang="zh-CN" sz="280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latin typeface="Times New Roman" panose="02020603050405020304" pitchFamily="18" charset="0"/>
                  <a:ea typeface="黑体" panose="02010609060101010101" pitchFamily="49" charset="-122"/>
                  <a:cs typeface="Times New Roman" panose="02020603050405020304" pitchFamily="18" charset="0"/>
                </a:rPr>
                <a:t>Cl</a:t>
              </a:r>
              <a:r>
                <a:rPr lang="zh-CN" altLang="en-US" sz="2800" baseline="-25000">
                  <a:latin typeface="Times New Roman" panose="02020603050405020304" pitchFamily="18" charset="0"/>
                  <a:ea typeface="黑体" panose="02010609060101010101" pitchFamily="49" charset="-122"/>
                  <a:cs typeface="Times New Roman" panose="02020603050405020304" pitchFamily="18" charset="0"/>
                </a:rPr>
                <a:t>2</a:t>
              </a:r>
              <a:r>
                <a:rPr lang="en-US" altLang="zh-CN" sz="280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latin typeface="Times New Roman" panose="02020603050405020304" pitchFamily="18" charset="0"/>
                  <a:ea typeface="黑体" panose="02010609060101010101" pitchFamily="49" charset="-122"/>
                  <a:cs typeface="Times New Roman" panose="02020603050405020304" pitchFamily="18" charset="0"/>
                </a:rPr>
                <a:t>SiCl</a:t>
              </a:r>
              <a:r>
                <a:rPr lang="zh-CN" altLang="en-US" sz="2800" baseline="-25000">
                  <a:latin typeface="Times New Roman" panose="02020603050405020304" pitchFamily="18" charset="0"/>
                  <a:ea typeface="黑体" panose="02010609060101010101" pitchFamily="49" charset="-122"/>
                  <a:cs typeface="Times New Roman" panose="02020603050405020304" pitchFamily="18" charset="0"/>
                </a:rPr>
                <a:t>4</a:t>
              </a:r>
              <a:endParaRPr lang="zh-CN" altLang="en-US" sz="2800" baseline="-25000">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11" name="图片 10"/>
            <p:cNvPicPr>
              <a:picLocks noChangeAspect="1"/>
            </p:cNvPicPr>
            <p:nvPr/>
          </p:nvPicPr>
          <p:blipFill>
            <a:blip r:embed="rId5"/>
            <a:stretch>
              <a:fillRect/>
            </a:stretch>
          </p:blipFill>
          <p:spPr>
            <a:xfrm>
              <a:off x="6866" y="6343"/>
              <a:ext cx="675" cy="480"/>
            </a:xfrm>
            <a:prstGeom prst="rect">
              <a:avLst/>
            </a:prstGeom>
          </p:spPr>
        </p:pic>
      </p:grpSp>
      <p:grpSp>
        <p:nvGrpSpPr>
          <p:cNvPr id="14" name="组合 13" title=""/>
          <p:cNvGrpSpPr/>
          <p:nvPr/>
        </p:nvGrpSpPr>
        <p:grpSpPr>
          <a:xfrm>
            <a:off x="3394075" y="4235450"/>
            <a:ext cx="6096000" cy="737235"/>
            <a:chOff x="4246" y="6002"/>
            <a:chExt cx="9600" cy="1161"/>
          </a:xfrm>
        </p:grpSpPr>
        <p:sp>
          <p:nvSpPr>
            <p:cNvPr id="15" name="文本框 14"/>
            <p:cNvSpPr txBox="1"/>
            <p:nvPr>
              <p:custDataLst>
                <p:tags r:id="rId6"/>
              </p:custDataLst>
            </p:nvPr>
          </p:nvSpPr>
          <p:spPr>
            <a:xfrm>
              <a:off x="4246" y="6002"/>
              <a:ext cx="9600" cy="1161"/>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fontAlgn="auto">
                <a:lnSpc>
                  <a:spcPct val="150000"/>
                </a:lnSpc>
              </a:pPr>
              <a:r>
                <a:rPr lang="zh-CN" altLang="en-US" sz="2800">
                  <a:latin typeface="Times New Roman" panose="02020603050405020304" pitchFamily="18" charset="0"/>
                  <a:ea typeface="黑体" panose="02010609060101010101" pitchFamily="49" charset="-122"/>
                  <a:cs typeface="Times New Roman" panose="02020603050405020304" pitchFamily="18" charset="0"/>
                </a:rPr>
                <a:t>Si</a:t>
              </a:r>
              <a:r>
                <a:rPr lang="en-US" altLang="zh-CN" sz="280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a:latin typeface="Times New Roman" panose="02020603050405020304" pitchFamily="18" charset="0"/>
                  <a:ea typeface="黑体" panose="02010609060101010101" pitchFamily="49" charset="-122"/>
                  <a:cs typeface="Times New Roman" panose="02020603050405020304" pitchFamily="18" charset="0"/>
                </a:rPr>
                <a:t> O</a:t>
              </a:r>
              <a:r>
                <a:rPr lang="zh-CN" altLang="en-US" sz="2800" baseline="-25000">
                  <a:latin typeface="Times New Roman" panose="02020603050405020304" pitchFamily="18" charset="0"/>
                  <a:ea typeface="黑体" panose="02010609060101010101" pitchFamily="49" charset="-122"/>
                  <a:cs typeface="Times New Roman" panose="02020603050405020304" pitchFamily="18" charset="0"/>
                </a:rPr>
                <a:t>2</a:t>
              </a:r>
              <a:r>
                <a:rPr lang="en-US" altLang="zh-CN" sz="280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latin typeface="Times New Roman" panose="02020603050405020304" pitchFamily="18" charset="0"/>
                  <a:ea typeface="黑体" panose="02010609060101010101" pitchFamily="49" charset="-122"/>
                  <a:cs typeface="Times New Roman" panose="02020603050405020304" pitchFamily="18" charset="0"/>
                </a:rPr>
                <a:t>Si</a:t>
              </a:r>
              <a:r>
                <a:rPr lang="en-US" altLang="zh-CN" sz="2800">
                  <a:latin typeface="Times New Roman" panose="02020603050405020304" pitchFamily="18" charset="0"/>
                  <a:ea typeface="黑体" panose="02010609060101010101" pitchFamily="49" charset="-122"/>
                  <a:cs typeface="Times New Roman" panose="02020603050405020304" pitchFamily="18" charset="0"/>
                </a:rPr>
                <a:t>O</a:t>
              </a:r>
              <a:r>
                <a:rPr lang="en-US" altLang="zh-CN" sz="2800" baseline="-25000">
                  <a:latin typeface="Times New Roman" panose="02020603050405020304" pitchFamily="18" charset="0"/>
                  <a:ea typeface="黑体" panose="02010609060101010101" pitchFamily="49" charset="-122"/>
                  <a:cs typeface="Times New Roman" panose="02020603050405020304" pitchFamily="18" charset="0"/>
                </a:rPr>
                <a:t>2</a:t>
              </a:r>
              <a:endParaRPr lang="en-US" altLang="zh-CN" sz="2800" baseline="-25000">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16" name="图片 15"/>
            <p:cNvPicPr>
              <a:picLocks noChangeAspect="1"/>
            </p:cNvPicPr>
            <p:nvPr>
              <p:custDataLst>
                <p:tags r:id="rId7"/>
              </p:custDataLst>
            </p:nvPr>
          </p:nvPicPr>
          <p:blipFill>
            <a:blip r:embed="rId5"/>
            <a:stretch>
              <a:fillRect/>
            </a:stretch>
          </p:blipFill>
          <p:spPr>
            <a:xfrm>
              <a:off x="6866" y="6343"/>
              <a:ext cx="675" cy="480"/>
            </a:xfrm>
            <a:prstGeom prst="rect">
              <a:avLst/>
            </a:prstGeom>
          </p:spPr>
        </p:pic>
      </p:grpSp>
      <p:grpSp>
        <p:nvGrpSpPr>
          <p:cNvPr id="19" name="组合 18" title=""/>
          <p:cNvGrpSpPr/>
          <p:nvPr/>
        </p:nvGrpSpPr>
        <p:grpSpPr>
          <a:xfrm>
            <a:off x="3394075" y="4972685"/>
            <a:ext cx="6096000" cy="736600"/>
            <a:chOff x="4083" y="8688"/>
            <a:chExt cx="9600" cy="1160"/>
          </a:xfrm>
        </p:grpSpPr>
        <p:sp>
          <p:nvSpPr>
            <p:cNvPr id="17" name="文本框 16"/>
            <p:cNvSpPr txBox="1"/>
            <p:nvPr/>
          </p:nvSpPr>
          <p:spPr>
            <a:xfrm>
              <a:off x="4083" y="8688"/>
              <a:ext cx="9600" cy="1161"/>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fontAlgn="auto">
                <a:lnSpc>
                  <a:spcPct val="150000"/>
                </a:lnSpc>
              </a:pPr>
              <a:r>
                <a:rPr lang="zh-CN" altLang="en-US" sz="2800">
                  <a:latin typeface="Times New Roman" panose="02020603050405020304" pitchFamily="18" charset="0"/>
                  <a:ea typeface="黑体" panose="02010609060101010101" pitchFamily="49" charset="-122"/>
                  <a:cs typeface="Times New Roman" panose="02020603050405020304" pitchFamily="18" charset="0"/>
                </a:rPr>
                <a:t>Si</a:t>
              </a:r>
              <a:r>
                <a:rPr lang="en-US" altLang="zh-CN" sz="280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latin typeface="Times New Roman" panose="02020603050405020304" pitchFamily="18" charset="0"/>
                  <a:ea typeface="黑体" panose="02010609060101010101" pitchFamily="49" charset="-122"/>
                  <a:cs typeface="Times New Roman" panose="02020603050405020304" pitchFamily="18" charset="0"/>
                </a:rPr>
                <a:t>C</a:t>
              </a:r>
              <a:r>
                <a:rPr lang="en-US" altLang="zh-CN" sz="280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latin typeface="Times New Roman" panose="02020603050405020304" pitchFamily="18" charset="0"/>
                  <a:ea typeface="黑体" panose="02010609060101010101" pitchFamily="49" charset="-122"/>
                  <a:cs typeface="Times New Roman" panose="02020603050405020304" pitchFamily="18" charset="0"/>
                </a:rPr>
                <a:t>SiC(金刚砂)</a:t>
              </a:r>
              <a:endParaRPr lang="zh-CN" altLang="en-US" sz="2800">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18" name="图片 17"/>
            <p:cNvPicPr>
              <a:picLocks noChangeAspect="1"/>
            </p:cNvPicPr>
            <p:nvPr/>
          </p:nvPicPr>
          <p:blipFill>
            <a:blip r:embed="rId8"/>
            <a:stretch>
              <a:fillRect/>
            </a:stretch>
          </p:blipFill>
          <p:spPr>
            <a:xfrm>
              <a:off x="6431" y="8991"/>
              <a:ext cx="660" cy="525"/>
            </a:xfrm>
            <a:prstGeom prst="rect">
              <a:avLst/>
            </a:prstGeom>
          </p:spPr>
        </p:pic>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6" presetClass="entr" presetSubtype="21" dur="50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16" presetClass="entr" presetSubtype="21" dur="50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16" presetClass="entr" presetSubtype="21" dur="50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16" presetClass="entr" presetSubtype="21" dur="500"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arn(inVertical)">
                                      <p:cBhvr>
                                        <p:cTn id="22" dur="500"/>
                                        <p:tgtEl>
                                          <p:spTgt spid="12"/>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16" presetClass="entr" presetSubtype="21" dur="50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arn(inVertical)">
                                      <p:cBhvr>
                                        <p:cTn id="27" dur="500"/>
                                        <p:tgtEl>
                                          <p:spTgt spid="14"/>
                                        </p:tgtEl>
                                      </p:cBhvr>
                                    </p:animEffect>
                                  </p:childTnLst>
                                </p:cTn>
                              </p:par>
                            </p:childTnLst>
                          </p:cTn>
                        </p:par>
                      </p:childTnLst>
                    </p:cTn>
                  </p:par>
                  <p:par>
                    <p:cTn id="28" fill="hold" nodeType="clickPar">
                      <p:stCondLst>
                        <p:cond delay="indefinite"/>
                      </p:stCondLst>
                      <p:childTnLst>
                        <p:par>
                          <p:cTn id="29" fill="hold">
                            <p:stCondLst>
                              <p:cond delay="0"/>
                            </p:stCondLst>
                            <p:childTnLst>
                              <p:par>
                                <p:cTn id="30" presetID="16" presetClass="entr" presetSubtype="21" dur="500" fill="hold"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barn(inVertical)">
                                      <p:cBhvr>
                                        <p:cTn id="3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title=""/>
          <p:cNvSpPr>
            <a:spLocks noGrp="1"/>
          </p:cNvSpPr>
          <p:nvPr>
            <p:ph type="title"/>
          </p:nvPr>
        </p:nvSpPr>
        <p:spPr/>
        <p:txBody>
          <a:bodyPr/>
          <a:lstStyle/>
          <a:p>
            <a:r>
              <a:rPr lang="zh-CN" altLang="en-US">
                <a:solidFill>
                  <a:srgbClr val="00B0F0"/>
                </a:solidFill>
                <a:cs typeface="黑体" panose="02010609060101010101" pitchFamily="49" charset="-122"/>
              </a:rPr>
              <a:t>三、新型无机非金属材料</a:t>
            </a:r>
            <a:r>
              <a:rPr lang="en-US" altLang="zh-CN">
                <a:solidFill>
                  <a:srgbClr val="00B0F0"/>
                </a:solidFill>
                <a:cs typeface="黑体" panose="02010609060101010101" pitchFamily="49" charset="-122"/>
              </a:rPr>
              <a:t>-</a:t>
            </a:r>
            <a:r>
              <a:rPr lang="zh-CN" altLang="en-US">
                <a:solidFill>
                  <a:srgbClr val="00B0F0"/>
                </a:solidFill>
                <a:cs typeface="黑体" panose="02010609060101010101" pitchFamily="49" charset="-122"/>
              </a:rPr>
              <a:t>二氧化硅</a:t>
            </a:r>
            <a:endParaRPr lang="zh-CN" altLang="en-US">
              <a:solidFill>
                <a:srgbClr val="00B0F0"/>
              </a:solidFill>
              <a:cs typeface="黑体" panose="02010609060101010101" pitchFamily="49" charset="-122"/>
            </a:endParaRPr>
          </a:p>
        </p:txBody>
      </p:sp>
      <p:sp>
        <p:nvSpPr>
          <p:cNvPr id="3" name="内容占位符 2" title=""/>
          <p:cNvSpPr>
            <a:spLocks noGrp="1"/>
          </p:cNvSpPr>
          <p:nvPr>
            <p:ph idx="1"/>
          </p:nvPr>
        </p:nvSpPr>
        <p:spPr>
          <a:xfrm>
            <a:off x="883920" y="981075"/>
            <a:ext cx="10854690" cy="4003675"/>
          </a:xfrm>
        </p:spPr>
        <p:txBody>
          <a:bodyPr>
            <a:noAutofit/>
          </a:bodyPr>
          <a:lstStyle/>
          <a:p>
            <a:pPr marL="0" indent="457200" fontAlgn="auto">
              <a:lnSpc>
                <a:spcPct val="120000"/>
              </a:lnSpc>
              <a:buNone/>
            </a:pPr>
            <a:r>
              <a:rPr lang="zh-CN" altLang="en-US" sz="2700">
                <a:latin typeface="Times New Roman" panose="02020603050405020304" pitchFamily="18" charset="0"/>
                <a:ea typeface="黑体" panose="02010609060101010101" pitchFamily="49" charset="-122"/>
                <a:cs typeface="Times New Roman" panose="02020603050405020304" pitchFamily="18" charset="0"/>
              </a:rPr>
              <a:t>阅读情景素材,回答下列问题:</a:t>
            </a:r>
            <a:endParaRPr lang="zh-CN" altLang="en-US" sz="2700">
              <a:latin typeface="Times New Roman" panose="02020603050405020304" pitchFamily="18" charset="0"/>
              <a:ea typeface="黑体" panose="02010609060101010101" pitchFamily="49" charset="-122"/>
              <a:cs typeface="Times New Roman" panose="02020603050405020304" pitchFamily="18" charset="0"/>
            </a:endParaRPr>
          </a:p>
          <a:p>
            <a:pPr marL="0" indent="457200" fontAlgn="auto">
              <a:lnSpc>
                <a:spcPct val="120000"/>
              </a:lnSpc>
              <a:buNone/>
            </a:pPr>
            <a:r>
              <a:rPr lang="zh-CN" altLang="en-US" sz="2700">
                <a:latin typeface="Times New Roman" panose="02020603050405020304" pitchFamily="18" charset="0"/>
                <a:ea typeface="黑体" panose="02010609060101010101" pitchFamily="49" charset="-122"/>
                <a:cs typeface="Times New Roman" panose="02020603050405020304" pitchFamily="18" charset="0"/>
              </a:rPr>
              <a:t>素材1:SiO</a:t>
            </a:r>
            <a:r>
              <a:rPr lang="zh-CN" altLang="en-US" sz="2700" baseline="-25000">
                <a:latin typeface="Times New Roman" panose="02020603050405020304" pitchFamily="18" charset="0"/>
                <a:ea typeface="黑体" panose="02010609060101010101" pitchFamily="49" charset="-122"/>
                <a:cs typeface="Times New Roman" panose="02020603050405020304" pitchFamily="18" charset="0"/>
              </a:rPr>
              <a:t>2</a:t>
            </a:r>
            <a:r>
              <a:rPr lang="zh-CN" altLang="en-US" sz="2700">
                <a:latin typeface="Times New Roman" panose="02020603050405020304" pitchFamily="18" charset="0"/>
                <a:ea typeface="黑体" panose="02010609060101010101" pitchFamily="49" charset="-122"/>
                <a:cs typeface="Times New Roman" panose="02020603050405020304" pitchFamily="18" charset="0"/>
              </a:rPr>
              <a:t>是一种酸性氧化物,能与强碱溶液反应。如,SiO</a:t>
            </a:r>
            <a:r>
              <a:rPr lang="zh-CN" altLang="en-US" sz="2700" baseline="-250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2</a:t>
            </a:r>
            <a:r>
              <a:rPr lang="zh-CN" altLang="en-US" sz="2700">
                <a:latin typeface="Times New Roman" panose="02020603050405020304" pitchFamily="18" charset="0"/>
                <a:ea typeface="黑体" panose="02010609060101010101" pitchFamily="49" charset="-122"/>
                <a:cs typeface="Times New Roman" panose="02020603050405020304" pitchFamily="18" charset="0"/>
              </a:rPr>
              <a:t>与 NaOH 溶液反应可生成Na</a:t>
            </a:r>
            <a:r>
              <a:rPr lang="zh-CN" altLang="en-US" sz="2700" baseline="-25000">
                <a:latin typeface="Times New Roman" panose="02020603050405020304" pitchFamily="18" charset="0"/>
                <a:ea typeface="黑体" panose="02010609060101010101" pitchFamily="49" charset="-122"/>
                <a:cs typeface="Times New Roman" panose="02020603050405020304" pitchFamily="18" charset="0"/>
              </a:rPr>
              <a:t>2</a:t>
            </a:r>
            <a:r>
              <a:rPr lang="zh-CN" altLang="en-US" sz="2700">
                <a:latin typeface="Times New Roman" panose="02020603050405020304" pitchFamily="18" charset="0"/>
                <a:ea typeface="黑体" panose="02010609060101010101" pitchFamily="49" charset="-122"/>
                <a:cs typeface="Times New Roman" panose="02020603050405020304" pitchFamily="18" charset="0"/>
              </a:rPr>
              <a:t>SiO</a:t>
            </a:r>
            <a:r>
              <a:rPr lang="zh-CN" altLang="en-US" sz="2700" baseline="-25000">
                <a:latin typeface="Times New Roman" panose="02020603050405020304" pitchFamily="18" charset="0"/>
                <a:ea typeface="黑体" panose="02010609060101010101" pitchFamily="49" charset="-122"/>
                <a:cs typeface="Times New Roman" panose="02020603050405020304" pitchFamily="18" charset="0"/>
              </a:rPr>
              <a:t>3</a:t>
            </a:r>
            <a:r>
              <a:rPr lang="zh-CN" altLang="en-US" sz="2700">
                <a:latin typeface="Times New Roman" panose="02020603050405020304" pitchFamily="18" charset="0"/>
                <a:ea typeface="黑体" panose="02010609060101010101" pitchFamily="49" charset="-122"/>
                <a:cs typeface="Times New Roman" panose="02020603050405020304" pitchFamily="18" charset="0"/>
              </a:rPr>
              <a:t>。</a:t>
            </a:r>
            <a:endParaRPr lang="zh-CN" altLang="en-US" sz="2700">
              <a:latin typeface="Times New Roman" panose="02020603050405020304" pitchFamily="18" charset="0"/>
              <a:ea typeface="黑体" panose="02010609060101010101" pitchFamily="49" charset="-122"/>
              <a:cs typeface="Times New Roman" panose="02020603050405020304" pitchFamily="18" charset="0"/>
            </a:endParaRPr>
          </a:p>
          <a:p>
            <a:pPr marL="0" indent="457200" fontAlgn="auto">
              <a:lnSpc>
                <a:spcPct val="120000"/>
              </a:lnSpc>
              <a:buNone/>
            </a:pPr>
            <a:r>
              <a:rPr lang="zh-CN" altLang="en-US" sz="2700">
                <a:latin typeface="Times New Roman" panose="02020603050405020304" pitchFamily="18" charset="0"/>
                <a:ea typeface="黑体" panose="02010609060101010101" pitchFamily="49" charset="-122"/>
                <a:cs typeface="Times New Roman" panose="02020603050405020304" pitchFamily="18" charset="0"/>
              </a:rPr>
              <a:t>素材2:氢氟酸是 HF的水溶液,可与SiO</a:t>
            </a:r>
            <a:r>
              <a:rPr lang="zh-CN" altLang="en-US" sz="2700" baseline="-25000">
                <a:latin typeface="Times New Roman" panose="02020603050405020304" pitchFamily="18" charset="0"/>
                <a:ea typeface="黑体" panose="02010609060101010101" pitchFamily="49" charset="-122"/>
                <a:cs typeface="Times New Roman" panose="02020603050405020304" pitchFamily="18" charset="0"/>
              </a:rPr>
              <a:t>2</a:t>
            </a:r>
            <a:r>
              <a:rPr lang="zh-CN" altLang="en-US" sz="2700">
                <a:latin typeface="Times New Roman" panose="02020603050405020304" pitchFamily="18" charset="0"/>
                <a:ea typeface="黑体" panose="02010609060101010101" pitchFamily="49" charset="-122"/>
                <a:cs typeface="Times New Roman" panose="02020603050405020304" pitchFamily="18" charset="0"/>
              </a:rPr>
              <a:t>发生反应生成SiF</a:t>
            </a:r>
            <a:r>
              <a:rPr lang="zh-CN" altLang="en-US" sz="2700" baseline="-25000">
                <a:latin typeface="Times New Roman" panose="02020603050405020304" pitchFamily="18" charset="0"/>
                <a:ea typeface="黑体" panose="02010609060101010101" pitchFamily="49" charset="-122"/>
                <a:cs typeface="Times New Roman" panose="02020603050405020304" pitchFamily="18" charset="0"/>
              </a:rPr>
              <a:t>4</a:t>
            </a:r>
            <a:r>
              <a:rPr lang="zh-CN" altLang="en-US" sz="2700">
                <a:latin typeface="Times New Roman" panose="02020603050405020304" pitchFamily="18" charset="0"/>
                <a:ea typeface="黑体" panose="02010609060101010101" pitchFamily="49" charset="-122"/>
                <a:cs typeface="Times New Roman" panose="02020603050405020304" pitchFamily="18" charset="0"/>
              </a:rPr>
              <a:t>气体和水,可以用氢氟酸溶蚀玻璃生产磨砂玻璃。</a:t>
            </a:r>
            <a:endParaRPr lang="zh-CN" altLang="en-US" sz="2700">
              <a:latin typeface="Times New Roman" panose="02020603050405020304" pitchFamily="18" charset="0"/>
              <a:ea typeface="黑体" panose="02010609060101010101" pitchFamily="49" charset="-122"/>
              <a:cs typeface="Times New Roman" panose="02020603050405020304" pitchFamily="18" charset="0"/>
            </a:endParaRPr>
          </a:p>
          <a:p>
            <a:pPr marL="0" indent="457200" fontAlgn="auto">
              <a:lnSpc>
                <a:spcPct val="120000"/>
              </a:lnSpc>
              <a:buNone/>
            </a:pPr>
            <a:r>
              <a:rPr lang="zh-CN" altLang="en-US" sz="2700">
                <a:latin typeface="Times New Roman" panose="02020603050405020304" pitchFamily="18" charset="0"/>
                <a:ea typeface="黑体" panose="02010609060101010101" pitchFamily="49" charset="-122"/>
                <a:cs typeface="Times New Roman" panose="02020603050405020304" pitchFamily="18" charset="0"/>
              </a:rPr>
              <a:t>(1)SiO</a:t>
            </a:r>
            <a:r>
              <a:rPr lang="zh-CN" altLang="en-US" sz="2700" baseline="-25000">
                <a:latin typeface="Times New Roman" panose="02020603050405020304" pitchFamily="18" charset="0"/>
                <a:ea typeface="黑体" panose="02010609060101010101" pitchFamily="49" charset="-122"/>
                <a:cs typeface="Times New Roman" panose="02020603050405020304" pitchFamily="18" charset="0"/>
              </a:rPr>
              <a:t>2</a:t>
            </a:r>
            <a:r>
              <a:rPr lang="zh-CN" altLang="en-US" sz="2700">
                <a:latin typeface="Times New Roman" panose="02020603050405020304" pitchFamily="18" charset="0"/>
                <a:ea typeface="黑体" panose="02010609060101010101" pitchFamily="49" charset="-122"/>
                <a:cs typeface="Times New Roman" panose="02020603050405020304" pitchFamily="18" charset="0"/>
              </a:rPr>
              <a:t>既能与 NaOH 溶液反应,也能与氢氟酸反应,能认为SiO</a:t>
            </a:r>
            <a:r>
              <a:rPr lang="zh-CN" altLang="en-US" sz="2700" baseline="-25000">
                <a:latin typeface="Times New Roman" panose="02020603050405020304" pitchFamily="18" charset="0"/>
                <a:ea typeface="黑体" panose="02010609060101010101" pitchFamily="49" charset="-122"/>
                <a:cs typeface="Times New Roman" panose="02020603050405020304" pitchFamily="18" charset="0"/>
              </a:rPr>
              <a:t>2</a:t>
            </a:r>
            <a:r>
              <a:rPr lang="zh-CN" altLang="en-US" sz="2700">
                <a:latin typeface="Times New Roman" panose="02020603050405020304" pitchFamily="18" charset="0"/>
                <a:ea typeface="黑体" panose="02010609060101010101" pitchFamily="49" charset="-122"/>
                <a:cs typeface="Times New Roman" panose="02020603050405020304" pitchFamily="18" charset="0"/>
              </a:rPr>
              <a:t>属于两性氧化物吗?</a:t>
            </a:r>
            <a:endParaRPr lang="zh-CN" altLang="en-US" sz="2700">
              <a:latin typeface="Times New Roman" panose="02020603050405020304" pitchFamily="18" charset="0"/>
              <a:ea typeface="黑体" panose="02010609060101010101" pitchFamily="49" charset="-122"/>
              <a:cs typeface="Times New Roman" panose="02020603050405020304" pitchFamily="18" charset="0"/>
            </a:endParaRPr>
          </a:p>
          <a:p>
            <a:pPr marL="0" indent="457200" fontAlgn="auto">
              <a:lnSpc>
                <a:spcPct val="130000"/>
              </a:lnSpc>
              <a:buNone/>
            </a:pPr>
            <a:endParaRPr lang="zh-CN" altLang="en-US" sz="2700">
              <a:latin typeface="Times New Roman" panose="02020603050405020304" pitchFamily="18" charset="0"/>
              <a:ea typeface="黑体" panose="02010609060101010101" pitchFamily="49" charset="-122"/>
              <a:cs typeface="Times New Roman" panose="02020603050405020304" pitchFamily="18" charset="0"/>
            </a:endParaRPr>
          </a:p>
          <a:p>
            <a:pPr marL="0" indent="457200" fontAlgn="auto">
              <a:lnSpc>
                <a:spcPct val="130000"/>
              </a:lnSpc>
              <a:buNone/>
            </a:pPr>
            <a:endParaRPr lang="zh-CN" altLang="en-US" sz="270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4" name="文本框 3" title=""/>
          <p:cNvSpPr txBox="1"/>
          <p:nvPr/>
        </p:nvSpPr>
        <p:spPr>
          <a:xfrm>
            <a:off x="883920" y="4864735"/>
            <a:ext cx="10650220" cy="1641475"/>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fontAlgn="auto">
              <a:lnSpc>
                <a:spcPct val="120000"/>
              </a:lnSpc>
            </a:pPr>
            <a:r>
              <a:rPr lang="zh-CN" altLang="en-US"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提示：SiO</a:t>
            </a:r>
            <a:r>
              <a:rPr lang="zh-CN" altLang="en-US" sz="2800" baseline="-250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2</a:t>
            </a:r>
            <a:r>
              <a:rPr lang="zh-CN" altLang="en-US"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不属于两性氧化物。两性氧化物指既能与酸反应生成盐和水,又能与碱反应生成盐和水的氧化物。SiO</a:t>
            </a:r>
            <a:r>
              <a:rPr lang="zh-CN" altLang="en-US" sz="2800" baseline="-250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2</a:t>
            </a:r>
            <a:r>
              <a:rPr lang="zh-CN" altLang="en-US"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虽然能与氢氟酸反应,但并不生成盐和水,故SiO</a:t>
            </a:r>
            <a:r>
              <a:rPr lang="zh-CN" altLang="en-US" sz="2800" baseline="-250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2</a:t>
            </a:r>
            <a:r>
              <a:rPr lang="zh-CN" altLang="en-US"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 不属于两性氧化物。</a:t>
            </a:r>
            <a:endParaRPr lang="zh-CN" altLang="en-US"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title=""/>
          <p:cNvSpPr>
            <a:spLocks noGrp="1"/>
          </p:cNvSpPr>
          <p:nvPr>
            <p:ph type="title"/>
          </p:nvPr>
        </p:nvSpPr>
        <p:spPr/>
        <p:txBody>
          <a:bodyPr/>
          <a:lstStyle/>
          <a:p>
            <a:r>
              <a:rPr lang="zh-CN" altLang="en-US">
                <a:solidFill>
                  <a:srgbClr val="00B0F0"/>
                </a:solidFill>
                <a:cs typeface="黑体" panose="02010609060101010101" pitchFamily="49" charset="-122"/>
                <a:sym typeface="+mn-ea"/>
              </a:rPr>
              <a:t>三、新型无机非金属材料</a:t>
            </a:r>
            <a:r>
              <a:rPr lang="en-US" altLang="zh-CN">
                <a:solidFill>
                  <a:srgbClr val="00B0F0"/>
                </a:solidFill>
                <a:cs typeface="黑体" panose="02010609060101010101" pitchFamily="49" charset="-122"/>
                <a:sym typeface="+mn-ea"/>
              </a:rPr>
              <a:t>-</a:t>
            </a:r>
            <a:r>
              <a:rPr lang="zh-CN" altLang="en-US">
                <a:solidFill>
                  <a:srgbClr val="00B0F0"/>
                </a:solidFill>
                <a:cs typeface="黑体" panose="02010609060101010101" pitchFamily="49" charset="-122"/>
                <a:sym typeface="+mn-ea"/>
              </a:rPr>
              <a:t>二氧化硅</a:t>
            </a:r>
            <a:endParaRPr lang="zh-CN" altLang="en-US"/>
          </a:p>
        </p:txBody>
      </p:sp>
      <p:sp>
        <p:nvSpPr>
          <p:cNvPr id="3" name="内容占位符 2" title=""/>
          <p:cNvSpPr>
            <a:spLocks noGrp="1"/>
          </p:cNvSpPr>
          <p:nvPr>
            <p:ph idx="1"/>
          </p:nvPr>
        </p:nvSpPr>
        <p:spPr>
          <a:xfrm>
            <a:off x="719455" y="1042670"/>
            <a:ext cx="10515600" cy="5148580"/>
          </a:xfrm>
        </p:spPr>
        <p:txBody>
          <a:bodyPr>
            <a:normAutofit/>
          </a:bodyPr>
          <a:lstStyle/>
          <a:p>
            <a:pPr marL="0" indent="457200" fontAlgn="auto">
              <a:buNone/>
            </a:pPr>
            <a:r>
              <a:rPr lang="zh-CN" altLang="en-US">
                <a:latin typeface="Times New Roman" panose="02020603050405020304" pitchFamily="18" charset="0"/>
                <a:ea typeface="黑体" panose="02010609060101010101" pitchFamily="49" charset="-122"/>
                <a:cs typeface="Times New Roman" panose="02020603050405020304" pitchFamily="18" charset="0"/>
              </a:rPr>
              <a:t>(2)能否用玻璃试剂瓶盛放氢氟酸? 若不能,写出化学方程式,简述理由。</a:t>
            </a:r>
            <a:endParaRPr lang="zh-CN" altLang="en-US">
              <a:latin typeface="Times New Roman" panose="02020603050405020304" pitchFamily="18" charset="0"/>
              <a:ea typeface="黑体" panose="02010609060101010101" pitchFamily="49" charset="-122"/>
              <a:cs typeface="Times New Roman" panose="02020603050405020304" pitchFamily="18" charset="0"/>
            </a:endParaRPr>
          </a:p>
          <a:p>
            <a:pPr marL="0" indent="457200" fontAlgn="auto">
              <a:buNone/>
            </a:pPr>
            <a:endParaRPr lang="zh-CN" altLang="en-US">
              <a:latin typeface="Times New Roman" panose="02020603050405020304" pitchFamily="18" charset="0"/>
              <a:ea typeface="黑体" panose="02010609060101010101" pitchFamily="49" charset="-122"/>
              <a:cs typeface="Times New Roman" panose="02020603050405020304" pitchFamily="18" charset="0"/>
            </a:endParaRPr>
          </a:p>
          <a:p>
            <a:pPr marL="0" indent="457200" fontAlgn="auto">
              <a:buNone/>
            </a:pPr>
            <a:endParaRPr lang="zh-CN" altLang="en-US">
              <a:latin typeface="Times New Roman" panose="02020603050405020304" pitchFamily="18" charset="0"/>
              <a:ea typeface="黑体" panose="02010609060101010101" pitchFamily="49" charset="-122"/>
              <a:cs typeface="Times New Roman" panose="02020603050405020304" pitchFamily="18" charset="0"/>
            </a:endParaRPr>
          </a:p>
          <a:p>
            <a:pPr marL="0" indent="457200" fontAlgn="auto">
              <a:buNone/>
            </a:pPr>
            <a:r>
              <a:rPr lang="zh-CN" altLang="en-US">
                <a:latin typeface="Times New Roman" panose="02020603050405020304" pitchFamily="18" charset="0"/>
                <a:ea typeface="黑体" panose="02010609060101010101" pitchFamily="49" charset="-122"/>
                <a:cs typeface="Times New Roman" panose="02020603050405020304" pitchFamily="18" charset="0"/>
              </a:rPr>
              <a:t>(3)为什么不能用磨口玻璃塞的试剂瓶盛放氢氧化钠溶液?</a:t>
            </a:r>
            <a:endParaRPr lang="zh-CN" altLang="en-US">
              <a:latin typeface="Times New Roman" panose="02020603050405020304" pitchFamily="18" charset="0"/>
              <a:ea typeface="黑体" panose="02010609060101010101" pitchFamily="49" charset="-122"/>
              <a:cs typeface="Times New Roman" panose="02020603050405020304" pitchFamily="18" charset="0"/>
            </a:endParaRPr>
          </a:p>
          <a:p>
            <a:pPr marL="0" indent="457200" fontAlgn="auto">
              <a:buNone/>
            </a:pPr>
            <a:endParaRPr lang="zh-CN" altLang="en-US">
              <a:latin typeface="Times New Roman" panose="02020603050405020304" pitchFamily="18" charset="0"/>
              <a:ea typeface="黑体" panose="02010609060101010101" pitchFamily="49" charset="-122"/>
              <a:cs typeface="Times New Roman" panose="02020603050405020304" pitchFamily="18" charset="0"/>
            </a:endParaRPr>
          </a:p>
          <a:p>
            <a:pPr marL="0" indent="457200" fontAlgn="auto">
              <a:buNone/>
            </a:pPr>
            <a:endParaRPr lang="zh-CN" altLang="en-US">
              <a:latin typeface="Times New Roman" panose="02020603050405020304" pitchFamily="18" charset="0"/>
              <a:ea typeface="黑体" panose="02010609060101010101" pitchFamily="49" charset="-122"/>
              <a:cs typeface="Times New Roman" panose="02020603050405020304" pitchFamily="18" charset="0"/>
            </a:endParaRPr>
          </a:p>
        </p:txBody>
      </p:sp>
      <p:grpSp>
        <p:nvGrpSpPr>
          <p:cNvPr id="6" name="组合 5" title=""/>
          <p:cNvGrpSpPr/>
          <p:nvPr/>
        </p:nvGrpSpPr>
        <p:grpSpPr>
          <a:xfrm>
            <a:off x="720090" y="2528570"/>
            <a:ext cx="10515600" cy="1383665"/>
            <a:chOff x="1133" y="3508"/>
            <a:chExt cx="16560" cy="2179"/>
          </a:xfrm>
        </p:grpSpPr>
        <p:sp>
          <p:nvSpPr>
            <p:cNvPr id="4" name="文本框 3"/>
            <p:cNvSpPr txBox="1"/>
            <p:nvPr/>
          </p:nvSpPr>
          <p:spPr>
            <a:xfrm>
              <a:off x="1133" y="3508"/>
              <a:ext cx="16560" cy="2179"/>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fontAlgn="auto">
                <a:lnSpc>
                  <a:spcPct val="150000"/>
                </a:lnSpc>
              </a:pPr>
              <a:r>
                <a:rPr lang="zh-CN" altLang="en-US"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提示：不能;玻璃中含有二氧化硅,能被氢氟酸腐蚀,发生反应的化学方程式为SiO</a:t>
              </a:r>
              <a:r>
                <a:rPr lang="zh-CN" altLang="en-US" sz="2800" baseline="-250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2</a:t>
              </a:r>
              <a:r>
                <a:rPr lang="zh-CN" altLang="en-US"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+4HF􀪅SiF</a:t>
              </a:r>
              <a:r>
                <a:rPr lang="zh-CN" altLang="en-US" sz="2800" baseline="-250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4</a:t>
              </a:r>
              <a:r>
                <a:rPr lang="zh-CN" altLang="en-US"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↑+2H</a:t>
              </a:r>
              <a:r>
                <a:rPr lang="zh-CN" altLang="en-US" sz="2800" baseline="-250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2</a:t>
              </a:r>
              <a:r>
                <a:rPr lang="zh-CN" altLang="en-US"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O 。</a:t>
              </a:r>
              <a:endParaRPr lang="zh-CN" altLang="en-US"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5" name="图片 4"/>
            <p:cNvPicPr>
              <a:picLocks noChangeAspect="1"/>
            </p:cNvPicPr>
            <p:nvPr/>
          </p:nvPicPr>
          <p:blipFill>
            <a:blip r:embed="rId2"/>
            <a:stretch>
              <a:fillRect/>
            </a:stretch>
          </p:blipFill>
          <p:spPr>
            <a:xfrm>
              <a:off x="7067" y="5132"/>
              <a:ext cx="975" cy="180"/>
            </a:xfrm>
            <a:prstGeom prst="rect">
              <a:avLst/>
            </a:prstGeom>
          </p:spPr>
        </p:pic>
      </p:grpSp>
      <p:sp>
        <p:nvSpPr>
          <p:cNvPr id="7" name="文本框 6" title=""/>
          <p:cNvSpPr txBox="1"/>
          <p:nvPr/>
        </p:nvSpPr>
        <p:spPr>
          <a:xfrm>
            <a:off x="720090" y="4914265"/>
            <a:ext cx="10516235" cy="1383665"/>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fontAlgn="auto">
              <a:lnSpc>
                <a:spcPct val="150000"/>
              </a:lnSpc>
            </a:pPr>
            <a:r>
              <a:rPr lang="zh-CN" altLang="en-US"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提示：NaOH 能与磨口玻璃塞中的 SiO</a:t>
            </a:r>
            <a:r>
              <a:rPr lang="zh-CN" altLang="en-US" sz="2800" baseline="-250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2</a:t>
            </a:r>
            <a:r>
              <a:rPr lang="zh-CN" altLang="en-US"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反应,生成具有黏性的 Na</a:t>
            </a:r>
            <a:r>
              <a:rPr lang="zh-CN" altLang="en-US" sz="2800" baseline="-250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2</a:t>
            </a:r>
            <a:r>
              <a:rPr lang="zh-CN" altLang="en-US"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SiO</a:t>
            </a:r>
            <a:r>
              <a:rPr lang="zh-CN" altLang="en-US" sz="2800" baseline="-250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3</a:t>
            </a:r>
            <a:r>
              <a:rPr lang="zh-CN" altLang="en-US"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,把瓶塞与瓶口黏结在一起。</a:t>
            </a:r>
            <a:endParaRPr lang="zh-CN" altLang="en-US"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dur="50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title=""/>
          <p:cNvSpPr>
            <a:spLocks noGrp="1"/>
          </p:cNvSpPr>
          <p:nvPr>
            <p:ph type="title"/>
          </p:nvPr>
        </p:nvSpPr>
        <p:spPr/>
        <p:txBody>
          <a:bodyPr/>
          <a:lstStyle/>
          <a:p>
            <a:r>
              <a:rPr lang="zh-CN" altLang="en-US">
                <a:solidFill>
                  <a:srgbClr val="00B0F0"/>
                </a:solidFill>
                <a:cs typeface="黑体" panose="02010609060101010101" pitchFamily="49" charset="-122"/>
                <a:sym typeface="+mn-ea"/>
              </a:rPr>
              <a:t>三、新型无机非金属材料</a:t>
            </a:r>
            <a:r>
              <a:rPr lang="en-US" altLang="zh-CN">
                <a:solidFill>
                  <a:srgbClr val="00B0F0"/>
                </a:solidFill>
                <a:cs typeface="黑体" panose="02010609060101010101" pitchFamily="49" charset="-122"/>
                <a:sym typeface="+mn-ea"/>
              </a:rPr>
              <a:t>-</a:t>
            </a:r>
            <a:r>
              <a:rPr lang="zh-CN" altLang="en-US">
                <a:solidFill>
                  <a:srgbClr val="00B0F0"/>
                </a:solidFill>
                <a:cs typeface="黑体" panose="02010609060101010101" pitchFamily="49" charset="-122"/>
                <a:sym typeface="+mn-ea"/>
              </a:rPr>
              <a:t>二氧化硅</a:t>
            </a:r>
            <a:endParaRPr lang="zh-CN" altLang="en-US"/>
          </a:p>
        </p:txBody>
      </p:sp>
      <p:sp>
        <p:nvSpPr>
          <p:cNvPr id="3" name="内容占位符 2" title=""/>
          <p:cNvSpPr>
            <a:spLocks noGrp="1"/>
          </p:cNvSpPr>
          <p:nvPr>
            <p:ph idx="1"/>
          </p:nvPr>
        </p:nvSpPr>
        <p:spPr>
          <a:xfrm>
            <a:off x="838200" y="1109980"/>
            <a:ext cx="10515600" cy="1426845"/>
          </a:xfrm>
        </p:spPr>
        <p:txBody>
          <a:bodyPr/>
          <a:lstStyle/>
          <a:p>
            <a:pPr marL="0" indent="457200" fontAlgn="auto">
              <a:buNone/>
            </a:pPr>
            <a:r>
              <a:rPr lang="zh-CN" altLang="en-US">
                <a:latin typeface="Times New Roman" panose="02020603050405020304" pitchFamily="18" charset="0"/>
                <a:ea typeface="黑体" panose="02010609060101010101" pitchFamily="49" charset="-122"/>
                <a:cs typeface="Times New Roman" panose="02020603050405020304" pitchFamily="18" charset="0"/>
              </a:rPr>
              <a:t>(4)SiO</a:t>
            </a:r>
            <a:r>
              <a:rPr lang="zh-CN" altLang="en-US" baseline="-25000">
                <a:latin typeface="Times New Roman" panose="02020603050405020304" pitchFamily="18" charset="0"/>
                <a:ea typeface="黑体" panose="02010609060101010101" pitchFamily="49" charset="-122"/>
                <a:cs typeface="Times New Roman" panose="02020603050405020304" pitchFamily="18" charset="0"/>
              </a:rPr>
              <a:t>2</a:t>
            </a:r>
            <a:r>
              <a:rPr lang="zh-CN" altLang="en-US">
                <a:latin typeface="Times New Roman" panose="02020603050405020304" pitchFamily="18" charset="0"/>
                <a:ea typeface="黑体" panose="02010609060101010101" pitchFamily="49" charset="-122"/>
                <a:cs typeface="Times New Roman" panose="02020603050405020304" pitchFamily="18" charset="0"/>
              </a:rPr>
              <a:t>属于酸性氧化物,能否用SiO</a:t>
            </a:r>
            <a:r>
              <a:rPr lang="zh-CN" altLang="en-US" baseline="-25000">
                <a:latin typeface="Times New Roman" panose="02020603050405020304" pitchFamily="18" charset="0"/>
                <a:ea typeface="黑体" panose="02010609060101010101" pitchFamily="49" charset="-122"/>
                <a:cs typeface="Times New Roman" panose="02020603050405020304" pitchFamily="18" charset="0"/>
              </a:rPr>
              <a:t>2</a:t>
            </a:r>
            <a:r>
              <a:rPr lang="zh-CN" altLang="en-US">
                <a:latin typeface="Times New Roman" panose="02020603050405020304" pitchFamily="18" charset="0"/>
                <a:ea typeface="黑体" panose="02010609060101010101" pitchFamily="49" charset="-122"/>
                <a:cs typeface="Times New Roman" panose="02020603050405020304" pitchFamily="18" charset="0"/>
              </a:rPr>
              <a:t>与水直接反应制取 H</a:t>
            </a:r>
            <a:r>
              <a:rPr lang="zh-CN" altLang="en-US" baseline="-25000">
                <a:latin typeface="Times New Roman" panose="02020603050405020304" pitchFamily="18" charset="0"/>
                <a:ea typeface="黑体" panose="02010609060101010101" pitchFamily="49" charset="-122"/>
                <a:cs typeface="Times New Roman" panose="02020603050405020304" pitchFamily="18" charset="0"/>
              </a:rPr>
              <a:t>2</a:t>
            </a:r>
            <a:r>
              <a:rPr lang="zh-CN" altLang="en-US">
                <a:latin typeface="Times New Roman" panose="02020603050405020304" pitchFamily="18" charset="0"/>
                <a:ea typeface="黑体" panose="02010609060101010101" pitchFamily="49" charset="-122"/>
                <a:cs typeface="Times New Roman" panose="02020603050405020304" pitchFamily="18" charset="0"/>
              </a:rPr>
              <a:t>SiO</a:t>
            </a:r>
            <a:r>
              <a:rPr lang="zh-CN" altLang="en-US" baseline="-25000">
                <a:latin typeface="Times New Roman" panose="02020603050405020304" pitchFamily="18" charset="0"/>
                <a:ea typeface="黑体" panose="02010609060101010101" pitchFamily="49" charset="-122"/>
                <a:cs typeface="Times New Roman" panose="02020603050405020304" pitchFamily="18" charset="0"/>
              </a:rPr>
              <a:t>3</a:t>
            </a:r>
            <a:r>
              <a:rPr lang="zh-CN" altLang="en-US">
                <a:latin typeface="Times New Roman" panose="02020603050405020304" pitchFamily="18" charset="0"/>
                <a:ea typeface="黑体" panose="02010609060101010101" pitchFamily="49" charset="-122"/>
                <a:cs typeface="Times New Roman" panose="02020603050405020304" pitchFamily="18" charset="0"/>
              </a:rPr>
              <a:t>? 由 SiO</a:t>
            </a:r>
            <a:r>
              <a:rPr lang="zh-CN" altLang="en-US" baseline="-25000">
                <a:latin typeface="Times New Roman" panose="02020603050405020304" pitchFamily="18" charset="0"/>
                <a:ea typeface="黑体" panose="02010609060101010101" pitchFamily="49" charset="-122"/>
                <a:cs typeface="Times New Roman" panose="02020603050405020304" pitchFamily="18" charset="0"/>
              </a:rPr>
              <a:t>2</a:t>
            </a:r>
            <a:r>
              <a:rPr lang="zh-CN" altLang="en-US">
                <a:latin typeface="Times New Roman" panose="02020603050405020304" pitchFamily="18" charset="0"/>
                <a:ea typeface="黑体" panose="02010609060101010101" pitchFamily="49" charset="-122"/>
                <a:cs typeface="Times New Roman" panose="02020603050405020304" pitchFamily="18" charset="0"/>
              </a:rPr>
              <a:t>如何来制取H</a:t>
            </a:r>
            <a:r>
              <a:rPr lang="zh-CN" altLang="en-US" baseline="-25000">
                <a:latin typeface="Times New Roman" panose="02020603050405020304" pitchFamily="18" charset="0"/>
                <a:ea typeface="黑体" panose="02010609060101010101" pitchFamily="49" charset="-122"/>
                <a:cs typeface="Times New Roman" panose="02020603050405020304" pitchFamily="18" charset="0"/>
              </a:rPr>
              <a:t>2</a:t>
            </a:r>
            <a:r>
              <a:rPr lang="zh-CN" altLang="en-US">
                <a:latin typeface="Times New Roman" panose="02020603050405020304" pitchFamily="18" charset="0"/>
                <a:ea typeface="黑体" panose="02010609060101010101" pitchFamily="49" charset="-122"/>
                <a:cs typeface="Times New Roman" panose="02020603050405020304" pitchFamily="18" charset="0"/>
              </a:rPr>
              <a:t>SiO</a:t>
            </a:r>
            <a:r>
              <a:rPr lang="zh-CN" altLang="en-US" baseline="-25000">
                <a:latin typeface="Times New Roman" panose="02020603050405020304" pitchFamily="18" charset="0"/>
                <a:ea typeface="黑体" panose="02010609060101010101" pitchFamily="49" charset="-122"/>
                <a:cs typeface="Times New Roman" panose="02020603050405020304" pitchFamily="18" charset="0"/>
              </a:rPr>
              <a:t>3</a:t>
            </a:r>
            <a:r>
              <a:rPr lang="zh-CN" altLang="en-US">
                <a:latin typeface="Times New Roman" panose="02020603050405020304" pitchFamily="18" charset="0"/>
                <a:ea typeface="黑体" panose="02010609060101010101" pitchFamily="49" charset="-122"/>
                <a:cs typeface="Times New Roman" panose="02020603050405020304" pitchFamily="18" charset="0"/>
              </a:rPr>
              <a:t>? 用化学方程式表示。</a:t>
            </a:r>
            <a:endParaRPr lang="zh-CN" altLang="en-US">
              <a:latin typeface="Times New Roman" panose="02020603050405020304" pitchFamily="18" charset="0"/>
              <a:ea typeface="黑体" panose="02010609060101010101" pitchFamily="49" charset="-122"/>
              <a:cs typeface="Times New Roman" panose="02020603050405020304" pitchFamily="18" charset="0"/>
            </a:endParaRPr>
          </a:p>
        </p:txBody>
      </p:sp>
      <p:grpSp>
        <p:nvGrpSpPr>
          <p:cNvPr id="9" name="组合 8" title=""/>
          <p:cNvGrpSpPr/>
          <p:nvPr/>
        </p:nvGrpSpPr>
        <p:grpSpPr>
          <a:xfrm>
            <a:off x="838200" y="2536825"/>
            <a:ext cx="10515600" cy="3322320"/>
            <a:chOff x="1320" y="3995"/>
            <a:chExt cx="16560" cy="5232"/>
          </a:xfrm>
        </p:grpSpPr>
        <p:grpSp>
          <p:nvGrpSpPr>
            <p:cNvPr id="8" name="组合 7"/>
            <p:cNvGrpSpPr/>
            <p:nvPr/>
          </p:nvGrpSpPr>
          <p:grpSpPr>
            <a:xfrm>
              <a:off x="1320" y="3995"/>
              <a:ext cx="16560" cy="5233"/>
              <a:chOff x="1320" y="3995"/>
              <a:chExt cx="16560" cy="5233"/>
            </a:xfrm>
          </p:grpSpPr>
          <p:sp>
            <p:nvSpPr>
              <p:cNvPr id="4" name="文本框 3"/>
              <p:cNvSpPr txBox="1"/>
              <p:nvPr/>
            </p:nvSpPr>
            <p:spPr>
              <a:xfrm>
                <a:off x="1320" y="3995"/>
                <a:ext cx="16560" cy="5233"/>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fontAlgn="auto">
                  <a:lnSpc>
                    <a:spcPct val="150000"/>
                  </a:lnSpc>
                </a:pPr>
                <a:r>
                  <a:rPr lang="zh-CN" altLang="en-US"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提示：不能;因为SiO</a:t>
                </a:r>
                <a:r>
                  <a:rPr lang="zh-CN" altLang="en-US" sz="2800" baseline="-250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2</a:t>
                </a:r>
                <a:r>
                  <a:rPr lang="zh-CN" altLang="en-US"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与水不反应。可用如下方法由SiO</a:t>
                </a:r>
                <a:r>
                  <a:rPr lang="zh-CN" altLang="en-US" sz="2800" baseline="-250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2</a:t>
                </a:r>
                <a:r>
                  <a:rPr lang="zh-CN" altLang="en-US"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 制备 H</a:t>
                </a:r>
                <a:r>
                  <a:rPr lang="zh-CN" altLang="en-US" sz="2800" baseline="-250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2</a:t>
                </a:r>
                <a:r>
                  <a:rPr lang="zh-CN" altLang="en-US"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SiO</a:t>
                </a:r>
                <a:r>
                  <a:rPr lang="zh-CN" altLang="en-US" sz="2800" baseline="-250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3</a:t>
                </a:r>
                <a:r>
                  <a:rPr lang="zh-CN" altLang="en-US"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a:t>
                </a:r>
                <a:endParaRPr lang="zh-CN" altLang="en-US"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a:p>
                <a:pPr indent="457200" fontAlgn="auto">
                  <a:lnSpc>
                    <a:spcPct val="150000"/>
                  </a:lnSpc>
                </a:pPr>
                <a:endParaRPr lang="zh-CN" altLang="en-US"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a:p>
                <a:pPr indent="457200" fontAlgn="auto">
                  <a:lnSpc>
                    <a:spcPct val="150000"/>
                  </a:lnSpc>
                </a:pPr>
                <a:r>
                  <a:rPr lang="zh-CN" altLang="en-US"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发生反应的化学方程式为SiO</a:t>
                </a:r>
                <a:r>
                  <a:rPr lang="zh-CN" altLang="en-US" sz="2800" baseline="-250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2</a:t>
                </a:r>
                <a:r>
                  <a:rPr lang="zh-CN" altLang="en-US"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+2NaOH</a:t>
                </a:r>
                <a:r>
                  <a:rPr lang="en-US" altLang="zh-CN"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Na</a:t>
                </a:r>
                <a:r>
                  <a:rPr lang="zh-CN" altLang="en-US" sz="2800" baseline="-250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2</a:t>
                </a:r>
                <a:r>
                  <a:rPr lang="zh-CN" altLang="en-US"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SiO</a:t>
                </a:r>
                <a:r>
                  <a:rPr lang="zh-CN" altLang="en-US" sz="2800" baseline="-250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3</a:t>
                </a:r>
                <a:r>
                  <a:rPr lang="zh-CN" altLang="en-US"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+H</a:t>
                </a:r>
                <a:r>
                  <a:rPr lang="zh-CN" altLang="en-US" sz="2800" baseline="-250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2</a:t>
                </a:r>
                <a:r>
                  <a:rPr lang="zh-CN" altLang="en-US"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O、Na</a:t>
                </a:r>
                <a:r>
                  <a:rPr lang="zh-CN" altLang="en-US" sz="2800" baseline="-250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2</a:t>
                </a:r>
                <a:r>
                  <a:rPr lang="zh-CN" altLang="en-US"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SiO</a:t>
                </a:r>
                <a:r>
                  <a:rPr lang="zh-CN" altLang="en-US" sz="2800" baseline="-250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3</a:t>
                </a:r>
                <a:r>
                  <a:rPr lang="zh-CN" altLang="en-US"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+H</a:t>
                </a:r>
                <a:r>
                  <a:rPr lang="zh-CN" altLang="en-US" sz="2800" baseline="-250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2</a:t>
                </a:r>
                <a:r>
                  <a:rPr lang="zh-CN" altLang="en-US"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O+CO</a:t>
                </a:r>
                <a:r>
                  <a:rPr lang="zh-CN" altLang="en-US" sz="2800" baseline="-250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2</a:t>
                </a:r>
                <a:r>
                  <a:rPr lang="en-US" altLang="zh-CN" sz="2800" baseline="-250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Na</a:t>
                </a:r>
                <a:r>
                  <a:rPr lang="zh-CN" altLang="en-US" sz="2800" baseline="-250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2</a:t>
                </a:r>
                <a:r>
                  <a:rPr lang="zh-CN" altLang="en-US"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CO</a:t>
                </a:r>
                <a:r>
                  <a:rPr lang="zh-CN" altLang="en-US" sz="2800" baseline="-250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3</a:t>
                </a:r>
                <a:r>
                  <a:rPr lang="zh-CN" altLang="en-US"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+H</a:t>
                </a:r>
                <a:r>
                  <a:rPr lang="zh-CN" altLang="en-US" sz="2800" baseline="-250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2</a:t>
                </a:r>
                <a:r>
                  <a:rPr lang="zh-CN" altLang="en-US"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SiO</a:t>
                </a:r>
                <a:r>
                  <a:rPr lang="zh-CN" altLang="en-US" sz="2800" baseline="-250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3</a:t>
                </a:r>
                <a:r>
                  <a:rPr lang="zh-CN" altLang="en-US"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a:t>
                </a:r>
                <a:endParaRPr lang="zh-CN" altLang="en-US" sz="280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5" name="图片 4"/>
              <p:cNvPicPr>
                <a:picLocks noChangeAspect="1"/>
              </p:cNvPicPr>
              <p:nvPr/>
            </p:nvPicPr>
            <p:blipFill>
              <a:blip r:embed="rId2"/>
              <a:stretch>
                <a:fillRect/>
              </a:stretch>
            </p:blipFill>
            <p:spPr>
              <a:xfrm>
                <a:off x="4696" y="6138"/>
                <a:ext cx="7864" cy="843"/>
              </a:xfrm>
              <a:prstGeom prst="rect">
                <a:avLst/>
              </a:prstGeom>
            </p:spPr>
          </p:pic>
        </p:grpSp>
        <p:pic>
          <p:nvPicPr>
            <p:cNvPr id="6" name="图片 5"/>
            <p:cNvPicPr>
              <a:picLocks noChangeAspect="1"/>
            </p:cNvPicPr>
            <p:nvPr/>
          </p:nvPicPr>
          <p:blipFill>
            <a:blip r:embed="rId3"/>
            <a:stretch>
              <a:fillRect/>
            </a:stretch>
          </p:blipFill>
          <p:spPr>
            <a:xfrm>
              <a:off x="11462" y="7629"/>
              <a:ext cx="975" cy="180"/>
            </a:xfrm>
            <a:prstGeom prst="rect">
              <a:avLst/>
            </a:prstGeom>
          </p:spPr>
        </p:pic>
        <p:pic>
          <p:nvPicPr>
            <p:cNvPr id="7" name="图片 6"/>
            <p:cNvPicPr>
              <a:picLocks noChangeAspect="1"/>
            </p:cNvPicPr>
            <p:nvPr/>
          </p:nvPicPr>
          <p:blipFill>
            <a:blip r:embed="rId3"/>
            <a:stretch>
              <a:fillRect/>
            </a:stretch>
          </p:blipFill>
          <p:spPr>
            <a:xfrm>
              <a:off x="5922" y="8607"/>
              <a:ext cx="975" cy="180"/>
            </a:xfrm>
            <a:prstGeom prst="rect">
              <a:avLst/>
            </a:prstGeom>
          </p:spPr>
        </p:pic>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6" presetClass="entr" presetSubtype="21" dur="50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title=""/>
          <p:cNvSpPr>
            <a:spLocks noGrp="1"/>
          </p:cNvSpPr>
          <p:nvPr>
            <p:ph type="title"/>
          </p:nvPr>
        </p:nvSpPr>
        <p:spPr/>
        <p:txBody>
          <a:bodyPr/>
          <a:lstStyle/>
          <a:p>
            <a:r>
              <a:rPr lang="zh-CN" altLang="en-US">
                <a:solidFill>
                  <a:srgbClr val="00B0F0"/>
                </a:solidFill>
                <a:cs typeface="黑体" panose="02010609060101010101" pitchFamily="49" charset="-122"/>
                <a:sym typeface="+mn-ea"/>
              </a:rPr>
              <a:t>三、新型无机非金属材料</a:t>
            </a:r>
            <a:r>
              <a:rPr lang="en-US" altLang="zh-CN">
                <a:solidFill>
                  <a:srgbClr val="00B0F0"/>
                </a:solidFill>
                <a:cs typeface="黑体" panose="02010609060101010101" pitchFamily="49" charset="-122"/>
                <a:sym typeface="+mn-ea"/>
              </a:rPr>
              <a:t>-</a:t>
            </a:r>
            <a:r>
              <a:rPr lang="zh-CN" altLang="en-US">
                <a:solidFill>
                  <a:srgbClr val="00B0F0"/>
                </a:solidFill>
                <a:cs typeface="黑体" panose="02010609060101010101" pitchFamily="49" charset="-122"/>
                <a:sym typeface="+mn-ea"/>
              </a:rPr>
              <a:t>二氧化硅</a:t>
            </a:r>
            <a:endParaRPr lang="zh-CN" altLang="en-US"/>
          </a:p>
        </p:txBody>
      </p:sp>
      <p:sp>
        <p:nvSpPr>
          <p:cNvPr id="3" name="内容占位符 2" title=""/>
          <p:cNvSpPr>
            <a:spLocks noGrp="1"/>
          </p:cNvSpPr>
          <p:nvPr>
            <p:ph idx="1"/>
          </p:nvPr>
        </p:nvSpPr>
        <p:spPr>
          <a:xfrm>
            <a:off x="883920" y="877570"/>
            <a:ext cx="10515600" cy="826135"/>
          </a:xfrm>
        </p:spPr>
        <p:txBody>
          <a:bodyPr/>
          <a:lstStyle/>
          <a:p>
            <a:pPr marL="0" indent="457200" fontAlgn="auto">
              <a:buNone/>
            </a:pPr>
            <a:r>
              <a:rPr lang="zh-CN" altLang="en-US">
                <a:solidFill>
                  <a:srgbClr val="FFC000"/>
                </a:solidFill>
                <a:latin typeface="Times New Roman" panose="02020603050405020304" pitchFamily="18" charset="0"/>
                <a:ea typeface="黑体" panose="02010609060101010101" pitchFamily="49" charset="-122"/>
                <a:cs typeface="Times New Roman" panose="02020603050405020304" pitchFamily="18" charset="0"/>
              </a:rPr>
              <a:t>拓展延伸</a:t>
            </a:r>
            <a:r>
              <a:rPr lang="en-US" altLang="zh-CN">
                <a:solidFill>
                  <a:srgbClr val="FFC000"/>
                </a:solidFill>
                <a:latin typeface="Times New Roman" panose="02020603050405020304" pitchFamily="18" charset="0"/>
                <a:ea typeface="黑体" panose="02010609060101010101" pitchFamily="49" charset="-122"/>
                <a:cs typeface="Times New Roman" panose="02020603050405020304" pitchFamily="18" charset="0"/>
              </a:rPr>
              <a:t>-</a:t>
            </a:r>
            <a:r>
              <a:rPr lang="zh-CN" altLang="en-US">
                <a:solidFill>
                  <a:srgbClr val="FFC000"/>
                </a:solidFill>
                <a:latin typeface="Times New Roman" panose="02020603050405020304" pitchFamily="18" charset="0"/>
                <a:ea typeface="黑体" panose="02010609060101010101" pitchFamily="49" charset="-122"/>
                <a:cs typeface="Times New Roman" panose="02020603050405020304" pitchFamily="18" charset="0"/>
              </a:rPr>
              <a:t>二氧化硅的结构</a:t>
            </a:r>
            <a:endParaRPr lang="zh-CN" altLang="en-US">
              <a:solidFill>
                <a:srgbClr val="FFC000"/>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4" name="文本框 3" title=""/>
          <p:cNvSpPr txBox="1"/>
          <p:nvPr/>
        </p:nvSpPr>
        <p:spPr>
          <a:xfrm>
            <a:off x="883920" y="1509395"/>
            <a:ext cx="10608945" cy="2675255"/>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fontAlgn="auto">
              <a:lnSpc>
                <a:spcPct val="120000"/>
              </a:lnSpc>
            </a:pPr>
            <a:r>
              <a:rPr lang="zh-CN" altLang="en-US" sz="2800">
                <a:latin typeface="Times New Roman" panose="02020603050405020304" pitchFamily="18" charset="0"/>
                <a:ea typeface="黑体" panose="02010609060101010101" pitchFamily="49" charset="-122"/>
                <a:cs typeface="Times New Roman" panose="02020603050405020304" pitchFamily="18" charset="0"/>
              </a:rPr>
              <a:t>SiO</a:t>
            </a:r>
            <a:r>
              <a:rPr lang="zh-CN" altLang="en-US" sz="2800" baseline="-25000">
                <a:latin typeface="Times New Roman" panose="02020603050405020304" pitchFamily="18" charset="0"/>
                <a:ea typeface="黑体" panose="02010609060101010101" pitchFamily="49" charset="-122"/>
                <a:cs typeface="Times New Roman" panose="02020603050405020304" pitchFamily="18" charset="0"/>
              </a:rPr>
              <a:t>2</a:t>
            </a:r>
            <a:r>
              <a:rPr lang="zh-CN" altLang="en-US" sz="2800">
                <a:latin typeface="Times New Roman" panose="02020603050405020304" pitchFamily="18" charset="0"/>
                <a:ea typeface="黑体" panose="02010609060101010101" pitchFamily="49" charset="-122"/>
                <a:cs typeface="Times New Roman" panose="02020603050405020304" pitchFamily="18" charset="0"/>
              </a:rPr>
              <a:t> 晶体结构中每个</a:t>
            </a:r>
            <a:r>
              <a:rPr lang="en-US" altLang="zh-CN" sz="280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latin typeface="Times New Roman" panose="02020603050405020304" pitchFamily="18" charset="0"/>
                <a:ea typeface="黑体" panose="02010609060101010101" pitchFamily="49" charset="-122"/>
                <a:cs typeface="Times New Roman" panose="02020603050405020304" pitchFamily="18" charset="0"/>
              </a:rPr>
              <a:t>Si</a:t>
            </a:r>
            <a:r>
              <a:rPr lang="en-US" altLang="zh-CN" sz="280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latin typeface="Times New Roman" panose="02020603050405020304" pitchFamily="18" charset="0"/>
                <a:ea typeface="黑体" panose="02010609060101010101" pitchFamily="49" charset="-122"/>
                <a:cs typeface="Times New Roman" panose="02020603050405020304" pitchFamily="18" charset="0"/>
              </a:rPr>
              <a:t>结合</a:t>
            </a:r>
            <a:r>
              <a:rPr lang="en-US" altLang="zh-CN" sz="280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latin typeface="Times New Roman" panose="02020603050405020304" pitchFamily="18" charset="0"/>
                <a:ea typeface="黑体" panose="02010609060101010101" pitchFamily="49" charset="-122"/>
                <a:cs typeface="Times New Roman" panose="02020603050405020304" pitchFamily="18" charset="0"/>
              </a:rPr>
              <a:t>4</a:t>
            </a:r>
            <a:r>
              <a:rPr lang="en-US" altLang="zh-CN" sz="280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latin typeface="Times New Roman" panose="02020603050405020304" pitchFamily="18" charset="0"/>
                <a:ea typeface="黑体" panose="02010609060101010101" pitchFamily="49" charset="-122"/>
                <a:cs typeface="Times New Roman" panose="02020603050405020304" pitchFamily="18" charset="0"/>
              </a:rPr>
              <a:t>个 O,Si在中心,O 在</a:t>
            </a:r>
            <a:r>
              <a:rPr lang="en-US" altLang="zh-CN" sz="280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latin typeface="Times New Roman" panose="02020603050405020304" pitchFamily="18" charset="0"/>
                <a:ea typeface="黑体" panose="02010609060101010101" pitchFamily="49" charset="-122"/>
                <a:cs typeface="Times New Roman" panose="02020603050405020304" pitchFamily="18" charset="0"/>
              </a:rPr>
              <a:t>4</a:t>
            </a:r>
            <a:r>
              <a:rPr lang="en-US" altLang="zh-CN" sz="280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latin typeface="Times New Roman" panose="02020603050405020304" pitchFamily="18" charset="0"/>
                <a:ea typeface="黑体" panose="02010609060101010101" pitchFamily="49" charset="-122"/>
                <a:cs typeface="Times New Roman" panose="02020603050405020304" pitchFamily="18" charset="0"/>
              </a:rPr>
              <a:t>个顶角,每个 O 与</a:t>
            </a:r>
            <a:r>
              <a:rPr lang="en-US" altLang="zh-CN" sz="280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latin typeface="Times New Roman" panose="02020603050405020304" pitchFamily="18" charset="0"/>
                <a:ea typeface="黑体" panose="02010609060101010101" pitchFamily="49" charset="-122"/>
                <a:cs typeface="Times New Roman" panose="02020603050405020304" pitchFamily="18" charset="0"/>
              </a:rPr>
              <a:t>2</a:t>
            </a:r>
            <a:r>
              <a:rPr lang="en-US" altLang="zh-CN" sz="280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latin typeface="Times New Roman" panose="02020603050405020304" pitchFamily="18" charset="0"/>
                <a:ea typeface="黑体" panose="02010609060101010101" pitchFamily="49" charset="-122"/>
                <a:cs typeface="Times New Roman" panose="02020603050405020304" pitchFamily="18" charset="0"/>
              </a:rPr>
              <a:t>个</a:t>
            </a:r>
            <a:r>
              <a:rPr lang="en-US" altLang="zh-CN" sz="280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latin typeface="Times New Roman" panose="02020603050405020304" pitchFamily="18" charset="0"/>
                <a:ea typeface="黑体" panose="02010609060101010101" pitchFamily="49" charset="-122"/>
                <a:cs typeface="Times New Roman" panose="02020603050405020304" pitchFamily="18" charset="0"/>
              </a:rPr>
              <a:t>Si</a:t>
            </a:r>
            <a:r>
              <a:rPr lang="en-US" altLang="zh-CN" sz="280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latin typeface="Times New Roman" panose="02020603050405020304" pitchFamily="18" charset="0"/>
                <a:ea typeface="黑体" panose="02010609060101010101" pitchFamily="49" charset="-122"/>
                <a:cs typeface="Times New Roman" panose="02020603050405020304" pitchFamily="18" charset="0"/>
              </a:rPr>
              <a:t>相结合。许多个这样的四面体通过顶角的 O</a:t>
            </a:r>
            <a:r>
              <a:rPr lang="en-US" altLang="zh-CN" sz="280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latin typeface="Times New Roman" panose="02020603050405020304" pitchFamily="18" charset="0"/>
                <a:ea typeface="黑体" panose="02010609060101010101" pitchFamily="49" charset="-122"/>
                <a:cs typeface="Times New Roman" panose="02020603050405020304" pitchFamily="18" charset="0"/>
              </a:rPr>
              <a:t>相连。二氧化硅晶体中</a:t>
            </a:r>
            <a:r>
              <a:rPr lang="en-US" altLang="zh-CN" sz="280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latin typeface="Times New Roman" panose="02020603050405020304" pitchFamily="18" charset="0"/>
                <a:ea typeface="黑体" panose="02010609060101010101" pitchFamily="49" charset="-122"/>
                <a:cs typeface="Times New Roman" panose="02020603050405020304" pitchFamily="18" charset="0"/>
              </a:rPr>
              <a:t>Si</a:t>
            </a:r>
            <a:r>
              <a:rPr lang="en-US" altLang="zh-CN" sz="280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latin typeface="Times New Roman" panose="02020603050405020304" pitchFamily="18" charset="0"/>
                <a:ea typeface="黑体" panose="02010609060101010101" pitchFamily="49" charset="-122"/>
                <a:cs typeface="Times New Roman" panose="02020603050405020304" pitchFamily="18" charset="0"/>
              </a:rPr>
              <a:t>和 O</a:t>
            </a:r>
            <a:r>
              <a:rPr lang="en-US" altLang="zh-CN" sz="280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latin typeface="Times New Roman" panose="02020603050405020304" pitchFamily="18" charset="0"/>
                <a:ea typeface="黑体" panose="02010609060101010101" pitchFamily="49" charset="-122"/>
                <a:cs typeface="Times New Roman" panose="02020603050405020304" pitchFamily="18" charset="0"/>
              </a:rPr>
              <a:t>按1∶2组成立体网状结构的晶体。二氧化硅的网状结构决定了它的熔点高、硬度大、不导电、不溶于水的物理性质,以及化学性质稳定。</a:t>
            </a:r>
            <a:endParaRPr lang="zh-CN" altLang="en-US" sz="2800">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5" name="图片 4" title=""/>
          <p:cNvPicPr>
            <a:picLocks noChangeAspect="1"/>
          </p:cNvPicPr>
          <p:nvPr/>
        </p:nvPicPr>
        <p:blipFill>
          <a:blip r:embed="rId2"/>
          <a:stretch>
            <a:fillRect/>
          </a:stretch>
        </p:blipFill>
        <p:spPr>
          <a:xfrm>
            <a:off x="6249670" y="3745865"/>
            <a:ext cx="3472180" cy="2746375"/>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dur="50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16" presetClass="entr" presetSubtype="21" dur="50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title=""/>
          <p:cNvSpPr>
            <a:spLocks noGrp="1"/>
          </p:cNvSpPr>
          <p:nvPr>
            <p:ph type="title"/>
          </p:nvPr>
        </p:nvSpPr>
        <p:spPr/>
        <p:txBody>
          <a:bodyPr/>
          <a:lstStyle/>
          <a:p>
            <a:r>
              <a:rPr lang="zh-CN" altLang="en-US">
                <a:solidFill>
                  <a:srgbClr val="00B0F0"/>
                </a:solidFill>
                <a:cs typeface="黑体" panose="02010609060101010101" pitchFamily="49" charset="-122"/>
                <a:sym typeface="+mn-ea"/>
              </a:rPr>
              <a:t>三、新型无机非金属材料</a:t>
            </a:r>
            <a:r>
              <a:rPr lang="en-US" altLang="zh-CN">
                <a:solidFill>
                  <a:srgbClr val="00B0F0"/>
                </a:solidFill>
                <a:cs typeface="黑体" panose="02010609060101010101" pitchFamily="49" charset="-122"/>
                <a:sym typeface="+mn-ea"/>
              </a:rPr>
              <a:t>-</a:t>
            </a:r>
            <a:r>
              <a:rPr lang="zh-CN" altLang="en-US">
                <a:solidFill>
                  <a:srgbClr val="00B0F0"/>
                </a:solidFill>
                <a:cs typeface="黑体" panose="02010609060101010101" pitchFamily="49" charset="-122"/>
                <a:sym typeface="+mn-ea"/>
              </a:rPr>
              <a:t>二氧化硅</a:t>
            </a:r>
            <a:endParaRPr lang="zh-CN" altLang="en-US"/>
          </a:p>
        </p:txBody>
      </p:sp>
      <p:sp>
        <p:nvSpPr>
          <p:cNvPr id="3" name="内容占位符 2" title=""/>
          <p:cNvSpPr>
            <a:spLocks noGrp="1"/>
          </p:cNvSpPr>
          <p:nvPr>
            <p:ph idx="1"/>
          </p:nvPr>
        </p:nvSpPr>
        <p:spPr>
          <a:xfrm>
            <a:off x="883920" y="983615"/>
            <a:ext cx="10515600" cy="739775"/>
          </a:xfrm>
        </p:spPr>
        <p:txBody>
          <a:bodyPr/>
          <a:lstStyle/>
          <a:p>
            <a:pPr marL="0" indent="457200" fontAlgn="auto">
              <a:buNone/>
            </a:pPr>
            <a:r>
              <a:rPr lang="zh-CN" altLang="en-US">
                <a:latin typeface="Times New Roman" panose="02020603050405020304" pitchFamily="18" charset="0"/>
                <a:ea typeface="黑体" panose="02010609060101010101" pitchFamily="49" charset="-122"/>
                <a:cs typeface="Times New Roman" panose="02020603050405020304" pitchFamily="18" charset="0"/>
              </a:rPr>
              <a:t>SiO</a:t>
            </a:r>
            <a:r>
              <a:rPr lang="zh-CN" altLang="en-US" baseline="-25000">
                <a:latin typeface="Times New Roman" panose="02020603050405020304" pitchFamily="18" charset="0"/>
                <a:ea typeface="黑体" panose="02010609060101010101" pitchFamily="49" charset="-122"/>
                <a:cs typeface="Times New Roman" panose="02020603050405020304" pitchFamily="18" charset="0"/>
              </a:rPr>
              <a:t>2</a:t>
            </a:r>
            <a:r>
              <a:rPr lang="zh-CN" altLang="en-US">
                <a:latin typeface="Times New Roman" panose="02020603050405020304" pitchFamily="18" charset="0"/>
                <a:ea typeface="黑体" panose="02010609060101010101" pitchFamily="49" charset="-122"/>
                <a:cs typeface="Times New Roman" panose="02020603050405020304" pitchFamily="18" charset="0"/>
              </a:rPr>
              <a:t>的性质</a:t>
            </a:r>
            <a:endParaRPr lang="zh-CN" altLang="en-US">
              <a:latin typeface="Times New Roman" panose="02020603050405020304" pitchFamily="18" charset="0"/>
              <a:ea typeface="黑体" panose="02010609060101010101" pitchFamily="49" charset="-122"/>
              <a:cs typeface="Times New Roman" panose="02020603050405020304" pitchFamily="18" charset="0"/>
            </a:endParaRPr>
          </a:p>
        </p:txBody>
      </p:sp>
      <p:sp>
        <p:nvSpPr>
          <p:cNvPr id="4" name="文本框 3" title=""/>
          <p:cNvSpPr txBox="1"/>
          <p:nvPr/>
        </p:nvSpPr>
        <p:spPr>
          <a:xfrm>
            <a:off x="883920" y="1607185"/>
            <a:ext cx="9119235" cy="737235"/>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fontAlgn="auto">
              <a:lnSpc>
                <a:spcPct val="150000"/>
              </a:lnSpc>
            </a:pPr>
            <a:r>
              <a:rPr lang="zh-CN" altLang="en-US" sz="2800">
                <a:latin typeface="Times New Roman" panose="02020603050405020304" pitchFamily="18" charset="0"/>
                <a:ea typeface="黑体" panose="02010609060101010101" pitchFamily="49" charset="-122"/>
                <a:cs typeface="Times New Roman" panose="02020603050405020304" pitchFamily="18" charset="0"/>
              </a:rPr>
              <a:t>1.物理性质:熔点高、硬度大、难溶于水。</a:t>
            </a:r>
            <a:endParaRPr lang="zh-CN" altLang="en-US" sz="280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5" name="文本框 4" title=""/>
          <p:cNvSpPr txBox="1"/>
          <p:nvPr/>
        </p:nvSpPr>
        <p:spPr>
          <a:xfrm>
            <a:off x="883920" y="2248535"/>
            <a:ext cx="6096000" cy="1383665"/>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fontAlgn="auto">
              <a:lnSpc>
                <a:spcPct val="150000"/>
              </a:lnSpc>
            </a:pPr>
            <a:r>
              <a:rPr lang="zh-CN" altLang="en-US" sz="2800">
                <a:latin typeface="Times New Roman" panose="02020603050405020304" pitchFamily="18" charset="0"/>
                <a:ea typeface="黑体" panose="02010609060101010101" pitchFamily="49" charset="-122"/>
                <a:cs typeface="Times New Roman" panose="02020603050405020304" pitchFamily="18" charset="0"/>
              </a:rPr>
              <a:t>2.化学性质</a:t>
            </a:r>
            <a:endParaRPr lang="zh-CN" altLang="en-US" sz="2800">
              <a:latin typeface="Times New Roman" panose="02020603050405020304" pitchFamily="18" charset="0"/>
              <a:ea typeface="黑体" panose="02010609060101010101" pitchFamily="49" charset="-122"/>
              <a:cs typeface="Times New Roman" panose="02020603050405020304" pitchFamily="18" charset="0"/>
            </a:endParaRPr>
          </a:p>
          <a:p>
            <a:pPr indent="457200" fontAlgn="auto">
              <a:lnSpc>
                <a:spcPct val="150000"/>
              </a:lnSpc>
            </a:pPr>
            <a:r>
              <a:rPr lang="zh-CN" altLang="en-US" sz="2800">
                <a:latin typeface="Times New Roman" panose="02020603050405020304" pitchFamily="18" charset="0"/>
                <a:ea typeface="黑体" panose="02010609060101010101" pitchFamily="49" charset="-122"/>
                <a:cs typeface="Times New Roman" panose="02020603050405020304" pitchFamily="18" charset="0"/>
              </a:rPr>
              <a:t>(1)酸性氧化物</a:t>
            </a:r>
            <a:endParaRPr lang="zh-CN" altLang="en-US" sz="2800">
              <a:latin typeface="Times New Roman" panose="02020603050405020304" pitchFamily="18" charset="0"/>
              <a:ea typeface="黑体" panose="02010609060101010101" pitchFamily="49" charset="-122"/>
              <a:cs typeface="Times New Roman" panose="02020603050405020304" pitchFamily="18" charset="0"/>
            </a:endParaRPr>
          </a:p>
        </p:txBody>
      </p:sp>
      <p:grpSp>
        <p:nvGrpSpPr>
          <p:cNvPr id="8" name="组合 7" title=""/>
          <p:cNvGrpSpPr/>
          <p:nvPr/>
        </p:nvGrpSpPr>
        <p:grpSpPr>
          <a:xfrm>
            <a:off x="1000125" y="3551555"/>
            <a:ext cx="6096000" cy="736600"/>
            <a:chOff x="3167" y="6116"/>
            <a:chExt cx="9600" cy="1160"/>
          </a:xfrm>
        </p:grpSpPr>
        <p:sp>
          <p:nvSpPr>
            <p:cNvPr id="6" name="文本框 5"/>
            <p:cNvSpPr txBox="1"/>
            <p:nvPr/>
          </p:nvSpPr>
          <p:spPr>
            <a:xfrm>
              <a:off x="3167" y="6116"/>
              <a:ext cx="9600" cy="1161"/>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fontAlgn="auto">
                <a:lnSpc>
                  <a:spcPct val="150000"/>
                </a:lnSpc>
              </a:pPr>
              <a:r>
                <a:rPr lang="zh-CN" altLang="en-US" sz="2800">
                  <a:latin typeface="Times New Roman" panose="02020603050405020304" pitchFamily="18" charset="0"/>
                  <a:ea typeface="黑体" panose="02010609060101010101" pitchFamily="49" charset="-122"/>
                  <a:cs typeface="Times New Roman" panose="02020603050405020304" pitchFamily="18" charset="0"/>
                </a:rPr>
                <a:t>SiO</a:t>
              </a:r>
              <a:r>
                <a:rPr lang="zh-CN" altLang="en-US" sz="2800" baseline="-25000">
                  <a:latin typeface="Times New Roman" panose="02020603050405020304" pitchFamily="18" charset="0"/>
                  <a:ea typeface="黑体" panose="02010609060101010101" pitchFamily="49" charset="-122"/>
                  <a:cs typeface="Times New Roman" panose="02020603050405020304" pitchFamily="18" charset="0"/>
                </a:rPr>
                <a:t>2</a:t>
              </a:r>
              <a:r>
                <a:rPr lang="zh-CN" altLang="en-US" sz="2800">
                  <a:latin typeface="Times New Roman" panose="02020603050405020304" pitchFamily="18" charset="0"/>
                  <a:ea typeface="黑体" panose="02010609060101010101" pitchFamily="49" charset="-122"/>
                  <a:cs typeface="Times New Roman" panose="02020603050405020304" pitchFamily="18" charset="0"/>
                </a:rPr>
                <a:t>+CaO</a:t>
              </a:r>
              <a:r>
                <a:rPr lang="en-US" altLang="zh-CN" sz="280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latin typeface="Times New Roman" panose="02020603050405020304" pitchFamily="18" charset="0"/>
                  <a:ea typeface="黑体" panose="02010609060101010101" pitchFamily="49" charset="-122"/>
                  <a:cs typeface="Times New Roman" panose="02020603050405020304" pitchFamily="18" charset="0"/>
                </a:rPr>
                <a:t>CaSiO</a:t>
              </a:r>
              <a:r>
                <a:rPr lang="zh-CN" altLang="en-US" sz="2800" baseline="-25000">
                  <a:latin typeface="Times New Roman" panose="02020603050405020304" pitchFamily="18" charset="0"/>
                  <a:ea typeface="黑体" panose="02010609060101010101" pitchFamily="49" charset="-122"/>
                  <a:cs typeface="Times New Roman" panose="02020603050405020304" pitchFamily="18" charset="0"/>
                </a:rPr>
                <a:t>3</a:t>
              </a:r>
              <a:endParaRPr lang="zh-CN" altLang="en-US" sz="2800" baseline="-25000">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7" name="图片 6"/>
            <p:cNvPicPr>
              <a:picLocks noChangeAspect="1"/>
            </p:cNvPicPr>
            <p:nvPr/>
          </p:nvPicPr>
          <p:blipFill>
            <a:blip r:embed="rId2"/>
            <a:stretch>
              <a:fillRect/>
            </a:stretch>
          </p:blipFill>
          <p:spPr>
            <a:xfrm>
              <a:off x="6477" y="6487"/>
              <a:ext cx="660" cy="420"/>
            </a:xfrm>
            <a:prstGeom prst="rect">
              <a:avLst/>
            </a:prstGeom>
          </p:spPr>
        </p:pic>
      </p:grpSp>
      <p:grpSp>
        <p:nvGrpSpPr>
          <p:cNvPr id="11" name="组合 10" title=""/>
          <p:cNvGrpSpPr/>
          <p:nvPr/>
        </p:nvGrpSpPr>
        <p:grpSpPr>
          <a:xfrm>
            <a:off x="1000125" y="4208780"/>
            <a:ext cx="7724140" cy="737235"/>
            <a:chOff x="3319" y="8024"/>
            <a:chExt cx="12164" cy="1161"/>
          </a:xfrm>
        </p:grpSpPr>
        <p:sp>
          <p:nvSpPr>
            <p:cNvPr id="9" name="文本框 8"/>
            <p:cNvSpPr txBox="1"/>
            <p:nvPr/>
          </p:nvSpPr>
          <p:spPr>
            <a:xfrm>
              <a:off x="3319" y="8024"/>
              <a:ext cx="12164" cy="1161"/>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fontAlgn="auto">
                <a:lnSpc>
                  <a:spcPct val="150000"/>
                </a:lnSpc>
              </a:pPr>
              <a:r>
                <a:rPr lang="zh-CN" altLang="en-US" sz="2800">
                  <a:latin typeface="Times New Roman" panose="02020603050405020304" pitchFamily="18" charset="0"/>
                  <a:ea typeface="黑体" panose="02010609060101010101" pitchFamily="49" charset="-122"/>
                  <a:cs typeface="Times New Roman" panose="02020603050405020304" pitchFamily="18" charset="0"/>
                </a:rPr>
                <a:t>SiO</a:t>
              </a:r>
              <a:r>
                <a:rPr lang="zh-CN" altLang="en-US" sz="2800" baseline="-25000">
                  <a:latin typeface="Times New Roman" panose="02020603050405020304" pitchFamily="18" charset="0"/>
                  <a:ea typeface="黑体" panose="02010609060101010101" pitchFamily="49" charset="-122"/>
                  <a:cs typeface="Times New Roman" panose="02020603050405020304" pitchFamily="18" charset="0"/>
                </a:rPr>
                <a:t>2</a:t>
              </a:r>
              <a:r>
                <a:rPr lang="zh-CN" altLang="en-US" sz="2800">
                  <a:latin typeface="Times New Roman" panose="02020603050405020304" pitchFamily="18" charset="0"/>
                  <a:ea typeface="黑体" panose="02010609060101010101" pitchFamily="49" charset="-122"/>
                  <a:cs typeface="Times New Roman" panose="02020603050405020304" pitchFamily="18" charset="0"/>
                </a:rPr>
                <a:t>+2NaOH</a:t>
              </a:r>
              <a:r>
                <a:rPr lang="en-US" altLang="zh-CN" sz="280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latin typeface="Times New Roman" panose="02020603050405020304" pitchFamily="18" charset="0"/>
                  <a:ea typeface="黑体" panose="02010609060101010101" pitchFamily="49" charset="-122"/>
                  <a:cs typeface="Times New Roman" panose="02020603050405020304" pitchFamily="18" charset="0"/>
                </a:rPr>
                <a:t>Na</a:t>
              </a:r>
              <a:r>
                <a:rPr lang="zh-CN" altLang="en-US" sz="2800" baseline="-25000">
                  <a:latin typeface="Times New Roman" panose="02020603050405020304" pitchFamily="18" charset="0"/>
                  <a:ea typeface="黑体" panose="02010609060101010101" pitchFamily="49" charset="-122"/>
                  <a:cs typeface="Times New Roman" panose="02020603050405020304" pitchFamily="18" charset="0"/>
                </a:rPr>
                <a:t>2</a:t>
              </a:r>
              <a:r>
                <a:rPr lang="zh-CN" altLang="en-US" sz="2800">
                  <a:latin typeface="Times New Roman" panose="02020603050405020304" pitchFamily="18" charset="0"/>
                  <a:ea typeface="黑体" panose="02010609060101010101" pitchFamily="49" charset="-122"/>
                  <a:cs typeface="Times New Roman" panose="02020603050405020304" pitchFamily="18" charset="0"/>
                </a:rPr>
                <a:t>SiO</a:t>
              </a:r>
              <a:r>
                <a:rPr lang="zh-CN" altLang="en-US" sz="2800" baseline="-25000">
                  <a:latin typeface="Times New Roman" panose="02020603050405020304" pitchFamily="18" charset="0"/>
                  <a:ea typeface="黑体" panose="02010609060101010101" pitchFamily="49" charset="-122"/>
                  <a:cs typeface="Times New Roman" panose="02020603050405020304" pitchFamily="18" charset="0"/>
                </a:rPr>
                <a:t>3</a:t>
              </a:r>
              <a:r>
                <a:rPr lang="en-US" altLang="zh-CN" sz="2800" baseline="-2500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latin typeface="Times New Roman" panose="02020603050405020304" pitchFamily="18" charset="0"/>
                  <a:ea typeface="黑体" panose="02010609060101010101" pitchFamily="49" charset="-122"/>
                  <a:cs typeface="Times New Roman" panose="02020603050405020304" pitchFamily="18" charset="0"/>
                </a:rPr>
                <a:t>H</a:t>
              </a:r>
              <a:r>
                <a:rPr lang="zh-CN" altLang="en-US" sz="2800" baseline="-25000">
                  <a:latin typeface="Times New Roman" panose="02020603050405020304" pitchFamily="18" charset="0"/>
                  <a:ea typeface="黑体" panose="02010609060101010101" pitchFamily="49" charset="-122"/>
                  <a:cs typeface="Times New Roman" panose="02020603050405020304" pitchFamily="18" charset="0"/>
                </a:rPr>
                <a:t>2</a:t>
              </a:r>
              <a:r>
                <a:rPr lang="zh-CN" altLang="en-US" sz="2800">
                  <a:latin typeface="Times New Roman" panose="02020603050405020304" pitchFamily="18" charset="0"/>
                  <a:ea typeface="黑体" panose="02010609060101010101" pitchFamily="49" charset="-122"/>
                  <a:cs typeface="Times New Roman" panose="02020603050405020304" pitchFamily="18" charset="0"/>
                </a:rPr>
                <a:t>O</a:t>
              </a:r>
              <a:endParaRPr lang="zh-CN" altLang="en-US" sz="2800">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10" name="图片 9"/>
            <p:cNvPicPr>
              <a:picLocks noChangeAspect="1"/>
            </p:cNvPicPr>
            <p:nvPr/>
          </p:nvPicPr>
          <p:blipFill>
            <a:blip r:embed="rId3"/>
            <a:stretch>
              <a:fillRect/>
            </a:stretch>
          </p:blipFill>
          <p:spPr>
            <a:xfrm>
              <a:off x="7308" y="8599"/>
              <a:ext cx="645" cy="225"/>
            </a:xfrm>
            <a:prstGeom prst="rect">
              <a:avLst/>
            </a:prstGeom>
          </p:spPr>
        </p:pic>
      </p:grpSp>
      <p:grpSp>
        <p:nvGrpSpPr>
          <p:cNvPr id="14" name="组合 13" title=""/>
          <p:cNvGrpSpPr/>
          <p:nvPr/>
        </p:nvGrpSpPr>
        <p:grpSpPr>
          <a:xfrm>
            <a:off x="1000125" y="4960620"/>
            <a:ext cx="6771640" cy="737235"/>
            <a:chOff x="7379" y="4819"/>
            <a:chExt cx="10664" cy="1161"/>
          </a:xfrm>
        </p:grpSpPr>
        <p:sp>
          <p:nvSpPr>
            <p:cNvPr id="12" name="文本框 11"/>
            <p:cNvSpPr txBox="1"/>
            <p:nvPr/>
          </p:nvSpPr>
          <p:spPr>
            <a:xfrm>
              <a:off x="7379" y="4819"/>
              <a:ext cx="10664" cy="1161"/>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fontAlgn="auto">
                <a:lnSpc>
                  <a:spcPct val="150000"/>
                </a:lnSpc>
              </a:pPr>
              <a:r>
                <a:rPr lang="zh-CN" altLang="en-US" sz="2800">
                  <a:latin typeface="Times New Roman" panose="02020603050405020304" pitchFamily="18" charset="0"/>
                  <a:ea typeface="黑体" panose="02010609060101010101" pitchFamily="49" charset="-122"/>
                  <a:cs typeface="Times New Roman" panose="02020603050405020304" pitchFamily="18" charset="0"/>
                </a:rPr>
                <a:t>SiO</a:t>
              </a:r>
              <a:r>
                <a:rPr lang="zh-CN" altLang="en-US" sz="2800" baseline="-25000">
                  <a:latin typeface="Times New Roman" panose="02020603050405020304" pitchFamily="18" charset="0"/>
                  <a:ea typeface="黑体" panose="02010609060101010101" pitchFamily="49" charset="-122"/>
                  <a:cs typeface="Times New Roman" panose="02020603050405020304" pitchFamily="18" charset="0"/>
                </a:rPr>
                <a:t>2</a:t>
              </a:r>
              <a:r>
                <a:rPr lang="zh-CN" altLang="en-US" sz="2800">
                  <a:latin typeface="Times New Roman" panose="02020603050405020304" pitchFamily="18" charset="0"/>
                  <a:ea typeface="黑体" panose="02010609060101010101" pitchFamily="49" charset="-122"/>
                  <a:cs typeface="Times New Roman" panose="02020603050405020304" pitchFamily="18" charset="0"/>
                </a:rPr>
                <a:t>+Na</a:t>
              </a:r>
              <a:r>
                <a:rPr lang="zh-CN" altLang="en-US" sz="2800" baseline="-25000">
                  <a:latin typeface="Times New Roman" panose="02020603050405020304" pitchFamily="18" charset="0"/>
                  <a:ea typeface="黑体" panose="02010609060101010101" pitchFamily="49" charset="-122"/>
                  <a:cs typeface="Times New Roman" panose="02020603050405020304" pitchFamily="18" charset="0"/>
                </a:rPr>
                <a:t>2</a:t>
              </a:r>
              <a:r>
                <a:rPr lang="zh-CN" altLang="en-US" sz="2800">
                  <a:latin typeface="Times New Roman" panose="02020603050405020304" pitchFamily="18" charset="0"/>
                  <a:ea typeface="黑体" panose="02010609060101010101" pitchFamily="49" charset="-122"/>
                  <a:cs typeface="Times New Roman" panose="02020603050405020304" pitchFamily="18" charset="0"/>
                </a:rPr>
                <a:t>CO</a:t>
              </a:r>
              <a:r>
                <a:rPr lang="zh-CN" altLang="en-US" sz="2800" baseline="-25000">
                  <a:latin typeface="Times New Roman" panose="02020603050405020304" pitchFamily="18" charset="0"/>
                  <a:ea typeface="黑体" panose="02010609060101010101" pitchFamily="49" charset="-122"/>
                  <a:cs typeface="Times New Roman" panose="02020603050405020304" pitchFamily="18" charset="0"/>
                </a:rPr>
                <a:t>3</a:t>
              </a:r>
              <a:r>
                <a:rPr lang="en-US" altLang="zh-CN" sz="280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latin typeface="Times New Roman" panose="02020603050405020304" pitchFamily="18" charset="0"/>
                  <a:ea typeface="黑体" panose="02010609060101010101" pitchFamily="49" charset="-122"/>
                  <a:cs typeface="Times New Roman" panose="02020603050405020304" pitchFamily="18" charset="0"/>
                </a:rPr>
                <a:t>Na</a:t>
              </a:r>
              <a:r>
                <a:rPr lang="zh-CN" altLang="en-US" sz="2800" baseline="-25000">
                  <a:latin typeface="Times New Roman" panose="02020603050405020304" pitchFamily="18" charset="0"/>
                  <a:ea typeface="黑体" panose="02010609060101010101" pitchFamily="49" charset="-122"/>
                  <a:cs typeface="Times New Roman" panose="02020603050405020304" pitchFamily="18" charset="0"/>
                </a:rPr>
                <a:t>2</a:t>
              </a:r>
              <a:r>
                <a:rPr lang="zh-CN" altLang="en-US" sz="2800">
                  <a:latin typeface="Times New Roman" panose="02020603050405020304" pitchFamily="18" charset="0"/>
                  <a:ea typeface="黑体" panose="02010609060101010101" pitchFamily="49" charset="-122"/>
                  <a:cs typeface="Times New Roman" panose="02020603050405020304" pitchFamily="18" charset="0"/>
                </a:rPr>
                <a:t>SiO</a:t>
              </a:r>
              <a:r>
                <a:rPr lang="zh-CN" altLang="en-US" sz="2800" baseline="-25000">
                  <a:latin typeface="Times New Roman" panose="02020603050405020304" pitchFamily="18" charset="0"/>
                  <a:ea typeface="黑体" panose="02010609060101010101" pitchFamily="49" charset="-122"/>
                  <a:cs typeface="Times New Roman" panose="02020603050405020304" pitchFamily="18" charset="0"/>
                </a:rPr>
                <a:t>3</a:t>
              </a:r>
              <a:r>
                <a:rPr lang="en-US" altLang="zh-CN" sz="2800" baseline="-2500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latin typeface="Times New Roman" panose="02020603050405020304" pitchFamily="18" charset="0"/>
                  <a:ea typeface="黑体" panose="02010609060101010101" pitchFamily="49" charset="-122"/>
                  <a:cs typeface="Times New Roman" panose="02020603050405020304" pitchFamily="18" charset="0"/>
                </a:rPr>
                <a:t>CO</a:t>
              </a:r>
              <a:r>
                <a:rPr lang="zh-CN" altLang="en-US" sz="2800" baseline="-25000">
                  <a:latin typeface="Times New Roman" panose="02020603050405020304" pitchFamily="18" charset="0"/>
                  <a:ea typeface="黑体" panose="02010609060101010101" pitchFamily="49" charset="-122"/>
                  <a:cs typeface="Times New Roman" panose="02020603050405020304" pitchFamily="18" charset="0"/>
                </a:rPr>
                <a:t>2</a:t>
              </a:r>
              <a:r>
                <a:rPr lang="zh-CN" altLang="en-US" sz="2800">
                  <a:latin typeface="Times New Roman" panose="02020603050405020304" pitchFamily="18" charset="0"/>
                  <a:ea typeface="黑体" panose="02010609060101010101" pitchFamily="49" charset="-122"/>
                  <a:cs typeface="Times New Roman" panose="02020603050405020304" pitchFamily="18" charset="0"/>
                </a:rPr>
                <a:t>↑</a:t>
              </a:r>
              <a:endParaRPr lang="zh-CN" altLang="en-US" sz="2800">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13" name="图片 12"/>
            <p:cNvPicPr>
              <a:picLocks noChangeAspect="1"/>
            </p:cNvPicPr>
            <p:nvPr>
              <p:custDataLst>
                <p:tags r:id="rId4"/>
              </p:custDataLst>
            </p:nvPr>
          </p:nvPicPr>
          <p:blipFill>
            <a:blip r:embed="rId2"/>
            <a:stretch>
              <a:fillRect/>
            </a:stretch>
          </p:blipFill>
          <p:spPr>
            <a:xfrm>
              <a:off x="11434" y="5254"/>
              <a:ext cx="660" cy="420"/>
            </a:xfrm>
            <a:prstGeom prst="rect">
              <a:avLst/>
            </a:prstGeom>
          </p:spPr>
        </p:pic>
      </p:grpSp>
      <p:grpSp>
        <p:nvGrpSpPr>
          <p:cNvPr id="17" name="组合 16" title=""/>
          <p:cNvGrpSpPr/>
          <p:nvPr/>
        </p:nvGrpSpPr>
        <p:grpSpPr>
          <a:xfrm>
            <a:off x="1000125" y="5658485"/>
            <a:ext cx="6096000" cy="736600"/>
            <a:chOff x="1809" y="9126"/>
            <a:chExt cx="9600" cy="1160"/>
          </a:xfrm>
        </p:grpSpPr>
        <p:sp>
          <p:nvSpPr>
            <p:cNvPr id="15" name="文本框 14"/>
            <p:cNvSpPr txBox="1"/>
            <p:nvPr/>
          </p:nvSpPr>
          <p:spPr>
            <a:xfrm>
              <a:off x="1809" y="9126"/>
              <a:ext cx="9600" cy="1161"/>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fontAlgn="auto">
                <a:lnSpc>
                  <a:spcPct val="150000"/>
                </a:lnSpc>
              </a:pPr>
              <a:r>
                <a:rPr lang="zh-CN" altLang="en-US" sz="2800">
                  <a:latin typeface="Times New Roman" panose="02020603050405020304" pitchFamily="18" charset="0"/>
                  <a:ea typeface="黑体" panose="02010609060101010101" pitchFamily="49" charset="-122"/>
                  <a:cs typeface="Times New Roman" panose="02020603050405020304" pitchFamily="18" charset="0"/>
                </a:rPr>
                <a:t>SiO</a:t>
              </a:r>
              <a:r>
                <a:rPr lang="zh-CN" altLang="en-US" sz="2800" baseline="-25000">
                  <a:latin typeface="Times New Roman" panose="02020603050405020304" pitchFamily="18" charset="0"/>
                  <a:ea typeface="黑体" panose="02010609060101010101" pitchFamily="49" charset="-122"/>
                  <a:cs typeface="Times New Roman" panose="02020603050405020304" pitchFamily="18" charset="0"/>
                </a:rPr>
                <a:t>2</a:t>
              </a:r>
              <a:r>
                <a:rPr lang="zh-CN" altLang="en-US" sz="2800">
                  <a:latin typeface="Times New Roman" panose="02020603050405020304" pitchFamily="18" charset="0"/>
                  <a:ea typeface="黑体" panose="02010609060101010101" pitchFamily="49" charset="-122"/>
                  <a:cs typeface="Times New Roman" panose="02020603050405020304" pitchFamily="18" charset="0"/>
                </a:rPr>
                <a:t>+CaCO</a:t>
              </a:r>
              <a:r>
                <a:rPr lang="zh-CN" altLang="en-US" sz="2800" baseline="-25000">
                  <a:latin typeface="Times New Roman" panose="02020603050405020304" pitchFamily="18" charset="0"/>
                  <a:ea typeface="黑体" panose="02010609060101010101" pitchFamily="49" charset="-122"/>
                  <a:cs typeface="Times New Roman" panose="02020603050405020304" pitchFamily="18" charset="0"/>
                </a:rPr>
                <a:t>3</a:t>
              </a:r>
              <a:r>
                <a:rPr lang="en-US" altLang="zh-CN" sz="280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latin typeface="Times New Roman" panose="02020603050405020304" pitchFamily="18" charset="0"/>
                  <a:ea typeface="黑体" panose="02010609060101010101" pitchFamily="49" charset="-122"/>
                  <a:cs typeface="Times New Roman" panose="02020603050405020304" pitchFamily="18" charset="0"/>
                </a:rPr>
                <a:t>CaSiO</a:t>
              </a:r>
              <a:r>
                <a:rPr lang="zh-CN" altLang="en-US" sz="2800" baseline="-25000">
                  <a:latin typeface="Times New Roman" panose="02020603050405020304" pitchFamily="18" charset="0"/>
                  <a:ea typeface="黑体" panose="02010609060101010101" pitchFamily="49" charset="-122"/>
                  <a:cs typeface="Times New Roman" panose="02020603050405020304" pitchFamily="18" charset="0"/>
                </a:rPr>
                <a:t>3</a:t>
              </a:r>
              <a:r>
                <a:rPr lang="en-US" altLang="zh-CN" sz="2800" baseline="-2500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latin typeface="Times New Roman" panose="02020603050405020304" pitchFamily="18" charset="0"/>
                  <a:ea typeface="黑体" panose="02010609060101010101" pitchFamily="49" charset="-122"/>
                  <a:cs typeface="Times New Roman" panose="02020603050405020304" pitchFamily="18" charset="0"/>
                </a:rPr>
                <a:t>CO</a:t>
              </a:r>
              <a:r>
                <a:rPr lang="zh-CN" altLang="en-US" sz="2800" baseline="-25000">
                  <a:latin typeface="Times New Roman" panose="02020603050405020304" pitchFamily="18" charset="0"/>
                  <a:ea typeface="黑体" panose="02010609060101010101" pitchFamily="49" charset="-122"/>
                  <a:cs typeface="Times New Roman" panose="02020603050405020304" pitchFamily="18" charset="0"/>
                </a:rPr>
                <a:t>2</a:t>
              </a:r>
              <a:r>
                <a:rPr lang="zh-CN" altLang="en-US" sz="2800">
                  <a:latin typeface="Times New Roman" panose="02020603050405020304" pitchFamily="18" charset="0"/>
                  <a:ea typeface="黑体" panose="02010609060101010101" pitchFamily="49" charset="-122"/>
                  <a:cs typeface="Times New Roman" panose="02020603050405020304" pitchFamily="18" charset="0"/>
                </a:rPr>
                <a:t>↑</a:t>
              </a:r>
              <a:endParaRPr lang="zh-CN" altLang="en-US" sz="2800">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16" name="图片 15"/>
            <p:cNvPicPr>
              <a:picLocks noChangeAspect="1"/>
            </p:cNvPicPr>
            <p:nvPr>
              <p:custDataLst>
                <p:tags r:id="rId5"/>
              </p:custDataLst>
            </p:nvPr>
          </p:nvPicPr>
          <p:blipFill>
            <a:blip r:embed="rId2"/>
            <a:stretch>
              <a:fillRect/>
            </a:stretch>
          </p:blipFill>
          <p:spPr>
            <a:xfrm>
              <a:off x="5630" y="9572"/>
              <a:ext cx="660" cy="420"/>
            </a:xfrm>
            <a:prstGeom prst="rect">
              <a:avLst/>
            </a:prstGeom>
          </p:spPr>
        </p:pic>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dur="50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2" presetClass="entr" presetSubtype="4" dur="50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p:stCondLst>
                              <p:cond delay="0"/>
                            </p:stCondLst>
                            <p:childTnLst>
                              <p:par>
                                <p:cTn id="17" presetID="16" presetClass="entr" presetSubtype="21" dur="50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arn(inVertical)">
                                      <p:cBhvr>
                                        <p:cTn id="19" dur="500"/>
                                        <p:tgtEl>
                                          <p:spTgt spid="8"/>
                                        </p:tgtEl>
                                      </p:cBhvr>
                                    </p:animEffect>
                                  </p:childTnLst>
                                </p:cTn>
                              </p:par>
                            </p:childTnLst>
                          </p:cTn>
                        </p:par>
                      </p:childTnLst>
                    </p:cTn>
                  </p:par>
                  <p:par>
                    <p:cTn id="20" fill="hold" nodeType="clickPar">
                      <p:stCondLst>
                        <p:cond delay="indefinite"/>
                      </p:stCondLst>
                      <p:childTnLst>
                        <p:par>
                          <p:cTn id="21" fill="hold">
                            <p:stCondLst>
                              <p:cond delay="0"/>
                            </p:stCondLst>
                            <p:childTnLst>
                              <p:par>
                                <p:cTn id="22" presetID="16" presetClass="entr" presetSubtype="21" dur="500" fill="hold"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barn(inVertical)">
                                      <p:cBhvr>
                                        <p:cTn id="24" dur="500"/>
                                        <p:tgtEl>
                                          <p:spTgt spid="11"/>
                                        </p:tgtEl>
                                      </p:cBhvr>
                                    </p:animEffect>
                                  </p:childTnLst>
                                </p:cTn>
                              </p:par>
                            </p:childTnLst>
                          </p:cTn>
                        </p:par>
                      </p:childTnLst>
                    </p:cTn>
                  </p:par>
                  <p:par>
                    <p:cTn id="25" fill="hold" nodeType="clickPar">
                      <p:stCondLst>
                        <p:cond delay="indefinite"/>
                      </p:stCondLst>
                      <p:childTnLst>
                        <p:par>
                          <p:cTn id="26" fill="hold">
                            <p:stCondLst>
                              <p:cond delay="0"/>
                            </p:stCondLst>
                            <p:childTnLst>
                              <p:par>
                                <p:cTn id="27" presetID="16" presetClass="entr" presetSubtype="21" dur="500" fill="hold"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barn(inVertical)">
                                      <p:cBhvr>
                                        <p:cTn id="29" dur="500"/>
                                        <p:tgtEl>
                                          <p:spTgt spid="14"/>
                                        </p:tgtEl>
                                      </p:cBhvr>
                                    </p:animEffect>
                                  </p:childTnLst>
                                </p:cTn>
                              </p:par>
                            </p:childTnLst>
                          </p:cTn>
                        </p:par>
                      </p:childTnLst>
                    </p:cTn>
                  </p:par>
                  <p:par>
                    <p:cTn id="30" fill="hold" nodeType="clickPar">
                      <p:stCondLst>
                        <p:cond delay="indefinite"/>
                      </p:stCondLst>
                      <p:childTnLst>
                        <p:par>
                          <p:cTn id="31" fill="hold">
                            <p:stCondLst>
                              <p:cond delay="0"/>
                            </p:stCondLst>
                            <p:childTnLst>
                              <p:par>
                                <p:cTn id="32" presetID="16" presetClass="entr" presetSubtype="21" dur="500" fill="hold" nodeType="click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barn(inVertical)">
                                      <p:cBhvr>
                                        <p:cTn id="3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title=""/>
          <p:cNvSpPr>
            <a:spLocks noGrp="1"/>
          </p:cNvSpPr>
          <p:nvPr>
            <p:ph type="title"/>
          </p:nvPr>
        </p:nvSpPr>
        <p:spPr/>
        <p:txBody>
          <a:bodyPr/>
          <a:lstStyle/>
          <a:p>
            <a:r>
              <a:rPr lang="zh-CN" altLang="en-US">
                <a:solidFill>
                  <a:srgbClr val="00B0F0"/>
                </a:solidFill>
                <a:cs typeface="黑体" panose="02010609060101010101" pitchFamily="49" charset="-122"/>
                <a:sym typeface="+mn-ea"/>
              </a:rPr>
              <a:t>三、新型无机非金属材料</a:t>
            </a:r>
            <a:r>
              <a:rPr lang="en-US" altLang="zh-CN">
                <a:solidFill>
                  <a:srgbClr val="00B0F0"/>
                </a:solidFill>
                <a:cs typeface="黑体" panose="02010609060101010101" pitchFamily="49" charset="-122"/>
                <a:sym typeface="+mn-ea"/>
              </a:rPr>
              <a:t>-</a:t>
            </a:r>
            <a:r>
              <a:rPr lang="zh-CN" altLang="en-US">
                <a:solidFill>
                  <a:srgbClr val="00B0F0"/>
                </a:solidFill>
                <a:cs typeface="黑体" panose="02010609060101010101" pitchFamily="49" charset="-122"/>
                <a:sym typeface="+mn-ea"/>
              </a:rPr>
              <a:t>二氧化硅</a:t>
            </a:r>
            <a:endParaRPr lang="zh-CN" altLang="en-US"/>
          </a:p>
        </p:txBody>
      </p:sp>
      <p:sp>
        <p:nvSpPr>
          <p:cNvPr id="3" name="内容占位符 2" title=""/>
          <p:cNvSpPr>
            <a:spLocks noGrp="1"/>
          </p:cNvSpPr>
          <p:nvPr>
            <p:ph idx="1"/>
          </p:nvPr>
        </p:nvSpPr>
        <p:spPr>
          <a:xfrm>
            <a:off x="878840" y="1701800"/>
            <a:ext cx="10515600" cy="728980"/>
          </a:xfrm>
        </p:spPr>
        <p:txBody>
          <a:bodyPr>
            <a:normAutofit lnSpcReduction="10000"/>
          </a:bodyPr>
          <a:lstStyle/>
          <a:p>
            <a:pPr marL="0" indent="457200" fontAlgn="auto">
              <a:buNone/>
            </a:pPr>
            <a:r>
              <a:rPr lang="zh-CN" altLang="en-US">
                <a:latin typeface="Times New Roman" panose="02020603050405020304" pitchFamily="18" charset="0"/>
                <a:ea typeface="黑体" panose="02010609060101010101" pitchFamily="49" charset="-122"/>
                <a:cs typeface="Times New Roman" panose="02020603050405020304" pitchFamily="18" charset="0"/>
              </a:rPr>
              <a:t>(2)弱氧化性</a:t>
            </a:r>
            <a:endParaRPr lang="zh-CN" altLang="en-US">
              <a:latin typeface="Times New Roman" panose="02020603050405020304" pitchFamily="18" charset="0"/>
              <a:ea typeface="黑体" panose="02010609060101010101" pitchFamily="49" charset="-122"/>
              <a:cs typeface="Times New Roman" panose="02020603050405020304" pitchFamily="18" charset="0"/>
            </a:endParaRPr>
          </a:p>
        </p:txBody>
      </p:sp>
      <p:grpSp>
        <p:nvGrpSpPr>
          <p:cNvPr id="5" name="组合 4" title=""/>
          <p:cNvGrpSpPr/>
          <p:nvPr/>
        </p:nvGrpSpPr>
        <p:grpSpPr>
          <a:xfrm>
            <a:off x="878840" y="2430780"/>
            <a:ext cx="6096000" cy="736600"/>
            <a:chOff x="1392" y="2882"/>
            <a:chExt cx="9600" cy="1160"/>
          </a:xfrm>
        </p:grpSpPr>
        <p:sp>
          <p:nvSpPr>
            <p:cNvPr id="4" name="文本框 3"/>
            <p:cNvSpPr txBox="1"/>
            <p:nvPr/>
          </p:nvSpPr>
          <p:spPr>
            <a:xfrm>
              <a:off x="1392" y="2882"/>
              <a:ext cx="9600" cy="1161"/>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fontAlgn="auto">
                <a:lnSpc>
                  <a:spcPct val="150000"/>
                </a:lnSpc>
              </a:pPr>
              <a:r>
                <a:rPr lang="zh-CN" altLang="en-US" sz="2800">
                  <a:latin typeface="Times New Roman" panose="02020603050405020304" pitchFamily="18" charset="0"/>
                  <a:ea typeface="黑体" panose="02010609060101010101" pitchFamily="49" charset="-122"/>
                  <a:cs typeface="Times New Roman" panose="02020603050405020304" pitchFamily="18" charset="0"/>
                </a:rPr>
                <a:t>SiO</a:t>
              </a:r>
              <a:r>
                <a:rPr lang="zh-CN" altLang="en-US" sz="2800" baseline="-25000">
                  <a:latin typeface="Times New Roman" panose="02020603050405020304" pitchFamily="18" charset="0"/>
                  <a:ea typeface="黑体" panose="02010609060101010101" pitchFamily="49" charset="-122"/>
                  <a:cs typeface="Times New Roman" panose="02020603050405020304" pitchFamily="18" charset="0"/>
                </a:rPr>
                <a:t>2</a:t>
              </a:r>
              <a:r>
                <a:rPr lang="en-US" altLang="zh-CN" sz="280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latin typeface="Times New Roman" panose="02020603050405020304" pitchFamily="18" charset="0"/>
                  <a:ea typeface="黑体" panose="02010609060101010101" pitchFamily="49" charset="-122"/>
                  <a:cs typeface="Times New Roman" panose="02020603050405020304" pitchFamily="18" charset="0"/>
                </a:rPr>
                <a:t>2C</a:t>
              </a:r>
              <a:r>
                <a:rPr lang="en-US" altLang="zh-CN" sz="280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latin typeface="Times New Roman" panose="02020603050405020304" pitchFamily="18" charset="0"/>
                  <a:ea typeface="黑体" panose="02010609060101010101" pitchFamily="49" charset="-122"/>
                  <a:cs typeface="Times New Roman" panose="02020603050405020304" pitchFamily="18" charset="0"/>
                </a:rPr>
                <a:t>Si</a:t>
              </a:r>
              <a:r>
                <a:rPr lang="en-US" altLang="zh-CN" sz="280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latin typeface="Times New Roman" panose="02020603050405020304" pitchFamily="18" charset="0"/>
                  <a:ea typeface="黑体" panose="02010609060101010101" pitchFamily="49" charset="-122"/>
                  <a:cs typeface="Times New Roman" panose="02020603050405020304" pitchFamily="18" charset="0"/>
                </a:rPr>
                <a:t>2CO↑</a:t>
              </a:r>
              <a:endParaRPr lang="zh-CN" altLang="en-US" sz="2800">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16" name="图片 15"/>
            <p:cNvPicPr>
              <a:picLocks noChangeAspect="1"/>
            </p:cNvPicPr>
            <p:nvPr>
              <p:custDataLst>
                <p:tags r:id="rId3"/>
              </p:custDataLst>
            </p:nvPr>
          </p:nvPicPr>
          <p:blipFill>
            <a:blip r:embed="rId2"/>
            <a:stretch>
              <a:fillRect/>
            </a:stretch>
          </p:blipFill>
          <p:spPr>
            <a:xfrm>
              <a:off x="4603" y="3252"/>
              <a:ext cx="660" cy="420"/>
            </a:xfrm>
            <a:prstGeom prst="rect">
              <a:avLst/>
            </a:prstGeom>
          </p:spPr>
        </p:pic>
      </p:grpSp>
      <p:sp>
        <p:nvSpPr>
          <p:cNvPr id="6" name="文本框 5" title=""/>
          <p:cNvSpPr txBox="1"/>
          <p:nvPr/>
        </p:nvSpPr>
        <p:spPr>
          <a:xfrm>
            <a:off x="878840" y="3168015"/>
            <a:ext cx="6096000" cy="737235"/>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fontAlgn="auto">
              <a:lnSpc>
                <a:spcPct val="150000"/>
              </a:lnSpc>
            </a:pPr>
            <a:r>
              <a:rPr lang="zh-CN" altLang="en-US" sz="2800">
                <a:latin typeface="Times New Roman" panose="02020603050405020304" pitchFamily="18" charset="0"/>
                <a:ea typeface="黑体" panose="02010609060101010101" pitchFamily="49" charset="-122"/>
                <a:cs typeface="Times New Roman" panose="02020603050405020304" pitchFamily="18" charset="0"/>
              </a:rPr>
              <a:t>(3)特性</a:t>
            </a:r>
            <a:endParaRPr lang="zh-CN" altLang="en-US" sz="2800">
              <a:latin typeface="Times New Roman" panose="02020603050405020304" pitchFamily="18" charset="0"/>
              <a:ea typeface="黑体" panose="02010609060101010101" pitchFamily="49" charset="-122"/>
              <a:cs typeface="Times New Roman" panose="02020603050405020304" pitchFamily="18" charset="0"/>
            </a:endParaRPr>
          </a:p>
        </p:txBody>
      </p:sp>
      <p:grpSp>
        <p:nvGrpSpPr>
          <p:cNvPr id="9" name="组合 8" title=""/>
          <p:cNvGrpSpPr/>
          <p:nvPr/>
        </p:nvGrpSpPr>
        <p:grpSpPr>
          <a:xfrm>
            <a:off x="873760" y="3905250"/>
            <a:ext cx="9643110" cy="737235"/>
            <a:chOff x="1384" y="5400"/>
            <a:chExt cx="15186" cy="1161"/>
          </a:xfrm>
        </p:grpSpPr>
        <p:sp>
          <p:nvSpPr>
            <p:cNvPr id="7" name="文本框 6"/>
            <p:cNvSpPr txBox="1"/>
            <p:nvPr/>
          </p:nvSpPr>
          <p:spPr>
            <a:xfrm>
              <a:off x="1384" y="5400"/>
              <a:ext cx="15186" cy="1161"/>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fontAlgn="auto">
                <a:lnSpc>
                  <a:spcPct val="150000"/>
                </a:lnSpc>
              </a:pPr>
              <a:r>
                <a:rPr lang="zh-CN" altLang="en-US" sz="2800">
                  <a:latin typeface="Times New Roman" panose="02020603050405020304" pitchFamily="18" charset="0"/>
                  <a:ea typeface="黑体" panose="02010609060101010101" pitchFamily="49" charset="-122"/>
                  <a:cs typeface="Times New Roman" panose="02020603050405020304" pitchFamily="18" charset="0"/>
                </a:rPr>
                <a:t>SiO</a:t>
              </a:r>
              <a:r>
                <a:rPr lang="zh-CN" altLang="en-US" sz="2800" baseline="-25000">
                  <a:latin typeface="Times New Roman" panose="02020603050405020304" pitchFamily="18" charset="0"/>
                  <a:ea typeface="黑体" panose="02010609060101010101" pitchFamily="49" charset="-122"/>
                  <a:cs typeface="Times New Roman" panose="02020603050405020304" pitchFamily="18" charset="0"/>
                </a:rPr>
                <a:t>2</a:t>
              </a:r>
              <a:r>
                <a:rPr lang="en-US" altLang="zh-CN" sz="280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latin typeface="Times New Roman" panose="02020603050405020304" pitchFamily="18" charset="0"/>
                  <a:ea typeface="黑体" panose="02010609060101010101" pitchFamily="49" charset="-122"/>
                  <a:cs typeface="Times New Roman" panose="02020603050405020304" pitchFamily="18" charset="0"/>
                </a:rPr>
                <a:t>4HF</a:t>
              </a:r>
              <a:r>
                <a:rPr lang="en-US" altLang="zh-CN" sz="280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latin typeface="Times New Roman" panose="02020603050405020304" pitchFamily="18" charset="0"/>
                  <a:ea typeface="黑体" panose="02010609060101010101" pitchFamily="49" charset="-122"/>
                  <a:cs typeface="Times New Roman" panose="02020603050405020304" pitchFamily="18" charset="0"/>
                </a:rPr>
                <a:t>SiF</a:t>
              </a:r>
              <a:r>
                <a:rPr lang="zh-CN" altLang="en-US" sz="2800" baseline="-25000">
                  <a:latin typeface="Times New Roman" panose="02020603050405020304" pitchFamily="18" charset="0"/>
                  <a:ea typeface="黑体" panose="02010609060101010101" pitchFamily="49" charset="-122"/>
                  <a:cs typeface="Times New Roman" panose="02020603050405020304" pitchFamily="18" charset="0"/>
                </a:rPr>
                <a:t>4</a:t>
              </a:r>
              <a:r>
                <a:rPr lang="zh-CN" altLang="en-US" sz="2800">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a:latin typeface="Times New Roman" panose="02020603050405020304" pitchFamily="18" charset="0"/>
                  <a:ea typeface="黑体" panose="02010609060101010101" pitchFamily="49" charset="-122"/>
                  <a:cs typeface="Times New Roman" panose="02020603050405020304" pitchFamily="18" charset="0"/>
                </a:rPr>
                <a:t>2H</a:t>
              </a:r>
              <a:r>
                <a:rPr lang="zh-CN" altLang="en-US" sz="2800" baseline="-25000">
                  <a:latin typeface="Times New Roman" panose="02020603050405020304" pitchFamily="18" charset="0"/>
                  <a:ea typeface="黑体" panose="02010609060101010101" pitchFamily="49" charset="-122"/>
                  <a:cs typeface="Times New Roman" panose="02020603050405020304" pitchFamily="18" charset="0"/>
                </a:rPr>
                <a:t>2</a:t>
              </a:r>
              <a:r>
                <a:rPr lang="zh-CN" altLang="en-US" sz="2800">
                  <a:latin typeface="Times New Roman" panose="02020603050405020304" pitchFamily="18" charset="0"/>
                  <a:ea typeface="黑体" panose="02010609060101010101" pitchFamily="49" charset="-122"/>
                  <a:cs typeface="Times New Roman" panose="02020603050405020304" pitchFamily="18" charset="0"/>
                </a:rPr>
                <a:t>O(氢氟酸蚀刻玻璃的原理)</a:t>
              </a:r>
              <a:endParaRPr lang="zh-CN" altLang="en-US" sz="2800">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8" name="图片 7"/>
            <p:cNvPicPr>
              <a:picLocks noChangeAspect="1"/>
            </p:cNvPicPr>
            <p:nvPr/>
          </p:nvPicPr>
          <p:blipFill>
            <a:blip r:embed="rId4"/>
            <a:stretch>
              <a:fillRect/>
            </a:stretch>
          </p:blipFill>
          <p:spPr>
            <a:xfrm>
              <a:off x="4951" y="5959"/>
              <a:ext cx="690" cy="285"/>
            </a:xfrm>
            <a:prstGeom prst="rect">
              <a:avLst/>
            </a:prstGeom>
          </p:spPr>
        </p:pic>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6" presetClass="entr" presetSubtype="21" dur="5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dur="50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childTnLst>
                          </p:cTn>
                        </p:par>
                      </p:childTnLst>
                    </p:cTn>
                  </p:par>
                  <p:par>
                    <p:cTn id="11" fill="hold" nodeType="clickPar">
                      <p:stCondLst>
                        <p:cond delay="indefinite"/>
                      </p:stCondLst>
                      <p:childTnLst>
                        <p:par>
                          <p:cTn id="12" fill="hold">
                            <p:stCondLst>
                              <p:cond delay="0"/>
                            </p:stCondLst>
                            <p:childTnLst>
                              <p:par>
                                <p:cTn id="13" presetID="16" presetClass="entr" presetSubtype="21" dur="50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arn(inVertical)">
                                      <p:cBhvr>
                                        <p:cTn id="15" dur="500"/>
                                        <p:tgtEl>
                                          <p:spTgt spid="9"/>
                                        </p:tgtEl>
                                      </p:cBhvr>
                                    </p:animEffect>
                                  </p:childTnLst>
                                </p:cTn>
                              </p:par>
                              <p:par>
                                <p:cTn id="16" presetID="16" presetClass="entr" presetSubtype="21" dur="50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arn(inVertical)">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title=""/>
          <p:cNvSpPr>
            <a:spLocks noGrp="1"/>
          </p:cNvSpPr>
          <p:nvPr>
            <p:ph type="title"/>
          </p:nvPr>
        </p:nvSpPr>
        <p:spPr/>
        <p:txBody>
          <a:bodyPr/>
          <a:lstStyle/>
          <a:p>
            <a:r>
              <a:rPr lang="zh-CN" altLang="en-US">
                <a:solidFill>
                  <a:srgbClr val="00B0F0"/>
                </a:solidFill>
                <a:cs typeface="黑体" panose="02010609060101010101" pitchFamily="49" charset="-122"/>
                <a:sym typeface="+mn-ea"/>
              </a:rPr>
              <a:t>三、新型无机非金属材料</a:t>
            </a:r>
            <a:r>
              <a:rPr lang="en-US" altLang="zh-CN">
                <a:solidFill>
                  <a:srgbClr val="00B0F0"/>
                </a:solidFill>
                <a:cs typeface="黑体" panose="02010609060101010101" pitchFamily="49" charset="-122"/>
                <a:sym typeface="+mn-ea"/>
              </a:rPr>
              <a:t>-</a:t>
            </a:r>
            <a:r>
              <a:rPr lang="zh-CN" altLang="en-US">
                <a:solidFill>
                  <a:srgbClr val="00B0F0"/>
                </a:solidFill>
                <a:cs typeface="黑体" panose="02010609060101010101" pitchFamily="49" charset="-122"/>
                <a:sym typeface="+mn-ea"/>
              </a:rPr>
              <a:t>二氧化硅</a:t>
            </a:r>
            <a:endParaRPr lang="zh-CN" altLang="en-US"/>
          </a:p>
        </p:txBody>
      </p:sp>
      <p:sp>
        <p:nvSpPr>
          <p:cNvPr id="3" name="内容占位符 2" title=""/>
          <p:cNvSpPr>
            <a:spLocks noGrp="1"/>
          </p:cNvSpPr>
          <p:nvPr>
            <p:ph idx="1"/>
          </p:nvPr>
        </p:nvSpPr>
        <p:spPr>
          <a:xfrm>
            <a:off x="883920" y="1018540"/>
            <a:ext cx="10515600" cy="748030"/>
          </a:xfrm>
        </p:spPr>
        <p:txBody>
          <a:bodyPr/>
          <a:lstStyle/>
          <a:p>
            <a:pPr marL="0" indent="457200" fontAlgn="auto">
              <a:buNone/>
            </a:pPr>
            <a:r>
              <a:rPr lang="zh-CN" altLang="en-US">
                <a:latin typeface="Times New Roman" panose="02020603050405020304" pitchFamily="18" charset="0"/>
                <a:ea typeface="黑体" panose="02010609060101010101" pitchFamily="49" charset="-122"/>
              </a:rPr>
              <a:t>硅和二氧化硅的用途。</a:t>
            </a:r>
            <a:endParaRPr lang="zh-CN" altLang="en-US">
              <a:latin typeface="Times New Roman" panose="02020603050405020304" pitchFamily="18" charset="0"/>
              <a:ea typeface="黑体" panose="02010609060101010101" pitchFamily="49" charset="-122"/>
            </a:endParaRPr>
          </a:p>
        </p:txBody>
      </p:sp>
      <p:sp>
        <p:nvSpPr>
          <p:cNvPr id="4" name="文本框 3" title=""/>
          <p:cNvSpPr txBox="1"/>
          <p:nvPr/>
        </p:nvSpPr>
        <p:spPr>
          <a:xfrm>
            <a:off x="825500" y="1698625"/>
            <a:ext cx="10289540" cy="2030095"/>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fontAlgn="auto">
              <a:lnSpc>
                <a:spcPct val="150000"/>
              </a:lnSpc>
            </a:pPr>
            <a:r>
              <a:rPr lang="zh-CN" altLang="en-US" sz="2800">
                <a:latin typeface="Times New Roman" panose="02020603050405020304" pitchFamily="18" charset="0"/>
                <a:ea typeface="黑体" panose="02010609060101010101" pitchFamily="49" charset="-122"/>
                <a:cs typeface="Times New Roman" panose="02020603050405020304" pitchFamily="18" charset="0"/>
              </a:rPr>
              <a:t>1.高纯硅广泛应用于信息技术和新能源技术等领域。利用其半导体性能可以制成计算机、通信设备和家用电器等的芯片,以及光伏电站、人造卫星和电动汽车等硅太阳能电池。</a:t>
            </a:r>
            <a:endParaRPr lang="zh-CN" altLang="en-US" sz="280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5" name="文本框 4" title=""/>
          <p:cNvSpPr txBox="1"/>
          <p:nvPr/>
        </p:nvSpPr>
        <p:spPr>
          <a:xfrm>
            <a:off x="883920" y="3728720"/>
            <a:ext cx="6096000" cy="737235"/>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fontAlgn="auto">
              <a:lnSpc>
                <a:spcPct val="150000"/>
              </a:lnSpc>
            </a:pPr>
            <a:r>
              <a:rPr lang="zh-CN" altLang="en-US" sz="2800">
                <a:latin typeface="Times New Roman" panose="02020603050405020304" pitchFamily="18" charset="0"/>
                <a:ea typeface="黑体" panose="02010609060101010101" pitchFamily="49" charset="-122"/>
                <a:cs typeface="Times New Roman" panose="02020603050405020304" pitchFamily="18" charset="0"/>
              </a:rPr>
              <a:t>2.二氧化硅用来生产光导纤维。</a:t>
            </a:r>
            <a:endParaRPr lang="zh-CN" altLang="en-US" sz="2800">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6" name="图片 5" title=""/>
          <p:cNvPicPr>
            <a:picLocks noChangeAspect="1"/>
          </p:cNvPicPr>
          <p:nvPr/>
        </p:nvPicPr>
        <p:blipFill>
          <a:blip r:embed="rId2"/>
          <a:stretch>
            <a:fillRect/>
          </a:stretch>
        </p:blipFill>
        <p:spPr>
          <a:xfrm>
            <a:off x="3073400" y="4495800"/>
            <a:ext cx="6320790" cy="1758315"/>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dur="50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2" presetClass="entr" presetSubtype="4" dur="50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p:stCondLst>
                              <p:cond delay="0"/>
                            </p:stCondLst>
                            <p:childTnLst>
                              <p:par>
                                <p:cTn id="17" presetID="16" presetClass="entr" presetSubtype="21" dur="50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arn(inVertical)">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https://d.book118.com/987155004103006032</a:t>
            </a:r>
          </a:p>
        </p:txBody>
      </p:sp>
    </p:spTree>
  </p:cSld>
  <p:clrMapOvr>
    <a:masterClrMapping/>
  </p:clrMapOvr>
  <p:transition/>
  <p:timing/>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等线 Light"/>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等线"/>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等线 Light"/>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等线"/>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107</Paragraphs>
  <Slides>24</Slides>
  <Notes>1</Notes>
  <TotalTime>1</TotalTime>
  <HiddenSlides>0</HiddenSlides>
  <MMClips>0</MMClips>
  <ScaleCrop>0</ScaleCrop>
  <HeadingPairs>
    <vt:vector baseType="variant" size="6">
      <vt:variant>
        <vt:lpstr>Fonts used</vt:lpstr>
      </vt:variant>
      <vt:variant>
        <vt:i4>6</vt:i4>
      </vt:variant>
      <vt:variant>
        <vt:lpstr>Theme</vt:lpstr>
      </vt:variant>
      <vt:variant>
        <vt:i4>1</vt:i4>
      </vt:variant>
      <vt:variant>
        <vt:lpstr>Slide Titles</vt:lpstr>
      </vt:variant>
      <vt:variant>
        <vt:i4>24</vt:i4>
      </vt:variant>
    </vt:vector>
  </HeadingPairs>
  <TitlesOfParts>
    <vt:vector baseType="lpstr" size="31">
      <vt:lpstr>Arial</vt:lpstr>
      <vt:lpstr>Calibri</vt:lpstr>
      <vt:lpstr>等线 Light</vt:lpstr>
      <vt:lpstr>等线</vt:lpstr>
      <vt:lpstr>黑体</vt:lpstr>
      <vt:lpstr>Times New Roman</vt:lpstr>
      <vt:lpstr>Office Theme</vt:lpstr>
      <vt:lpstr>PowerPoint Presentation</vt:lpstr>
      <vt:lpstr>导入一</vt:lpstr>
      <vt:lpstr>导入二</vt:lpstr>
      <vt:lpstr>PowerPoint Presentation</vt:lpstr>
      <vt:lpstr>一、硅酸盐材料</vt:lpstr>
      <vt:lpstr>一、硅酸盐材料</vt:lpstr>
      <vt:lpstr>一、硅酸盐材料</vt:lpstr>
      <vt:lpstr>一、硅酸盐材料</vt:lpstr>
      <vt:lpstr>一、硅酸盐材料</vt:lpstr>
      <vt:lpstr>一、硅酸盐材料</vt:lpstr>
      <vt:lpstr>一、硅酸盐材料</vt:lpstr>
      <vt:lpstr>二、新型无机非金属材料-硅</vt:lpstr>
      <vt:lpstr>二、新型无机非金属材料-硅</vt:lpstr>
      <vt:lpstr>二、新型无机非金属材料-硅</vt:lpstr>
      <vt:lpstr>二、新型无机非金属材料-硅</vt:lpstr>
      <vt:lpstr>二、新型无机非金属材料-硅</vt:lpstr>
      <vt:lpstr>三、新型无机非金属材料-二氧化硅</vt:lpstr>
      <vt:lpstr>三、新型无机非金属材料-二氧化硅</vt:lpstr>
      <vt:lpstr>三、新型无机非金属材料-二氧化硅</vt:lpstr>
      <vt:lpstr>三、新型无机非金属材料-二氧化硅</vt:lpstr>
      <vt:lpstr>三、新型无机非金属材料-二氧化硅</vt:lpstr>
      <vt:lpstr>三、新型无机非金属材料-二氧化硅</vt:lpstr>
      <vt:lpstr>三、新型无机非金属材料-二氧化硅</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2024-09-05T09:26:27.178</cp:lastPrinted>
  <dcterms:created xsi:type="dcterms:W3CDTF">2024-09-05T01:26:27Z</dcterms:created>
  <dcterms:modified xsi:type="dcterms:W3CDTF">2024-09-05T01:26:29Z</dcterms:modified>
</cp:coreProperties>
</file>