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5" r:id="rId42"/>
  </p:sldIdLst>
  <p:sldSz cx="9144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tags" Target="tags/tag2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E0719-F11A-47C3-A774-5DDD47B82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1D0F4-1BFA-47D0-A7BD-A9C5D7270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B1BA8-B2F7-4313-9D24-028676F8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ACC35-4275-4669-8562-6CF3C2C6A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F0BB6-9743-43D9-B201-22BC3151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CD247-A92A-477F-938E-B623D8C32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AC9AE-9FF9-4452-8DCB-C1273CF9F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E50F0-F841-48A1-B9B2-59093C170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40F8F-ED8B-40A0-96B1-A14DC7D5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FA1F9-C4EB-4D1C-BE14-B0885F4B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07134-1608-4EC9-9584-65E0636C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L:\出版社\2014111547549265.JPG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48680"/>
            <a:ext cx="9144000" cy="630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gif" /><Relationship Id="rId4" Type="http://schemas.openxmlformats.org/officeDocument/2006/relationships/image" Target="../media/image1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71500" y="533400"/>
            <a:ext cx="8115300" cy="563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0" y="5733256"/>
            <a:ext cx="9144000" cy="438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endParaRPr lang="zh-CN" altLang="zh-CN" smtClean="0"/>
          </a:p>
        </p:txBody>
      </p:sp>
      <p:pic>
        <p:nvPicPr>
          <p:cNvPr id="1031" name="Picture 7" descr="BJ2048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867400"/>
            <a:ext cx="9144000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GIF-396"/>
          <p:cNvPicPr>
            <a:picLocks noChangeAspect="1" noChangeArrowheads="1" noCrop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2438" y="479425"/>
            <a:ext cx="3759200" cy="6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Text Box 11"/>
          <p:cNvSpPr txBox="1">
            <a:spLocks noChangeArrowheads="1"/>
          </p:cNvSpPr>
          <p:nvPr userDrawn="1"/>
        </p:nvSpPr>
        <p:spPr bwMode="auto">
          <a:xfrm>
            <a:off x="571500" y="44450"/>
            <a:ext cx="634936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sz="2400" smtClean="0">
                <a:latin typeface="华文行楷" panose="02010800040101010101" pitchFamily="2" charset="-122"/>
                <a:ea typeface="华文行楷" panose="02010800040101010101" pitchFamily="2" charset="-122"/>
              </a:rPr>
              <a:t> 半导体器件</a:t>
            </a:r>
            <a:endParaRPr sz="2400" smtClean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pic>
        <p:nvPicPr>
          <p:cNvPr id="9" name="Picture 2" descr="L:\出版社\2014111547549265.JPG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48680"/>
            <a:ext cx="9144000" cy="6309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l" rtl="0" fontAlgn="base">
        <a:lnSpc>
          <a:spcPct val="130000"/>
        </a:lnSpc>
        <a:spcBef>
          <a:spcPct val="0"/>
        </a:spcBef>
        <a:spcAft>
          <a:spcPct val="0"/>
        </a:spcAft>
        <a:defRPr kumimoji="1" sz="2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ctr" rtl="0" fontAlgn="base">
        <a:lnSpc>
          <a:spcPct val="130000"/>
        </a:lnSpc>
        <a:spcBef>
          <a:spcPct val="20000"/>
        </a:spcBef>
        <a:spcAft>
          <a:spcPct val="0"/>
        </a:spcAft>
        <a:defRPr kumimoji="1"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130000"/>
        </a:lnSpc>
        <a:spcBef>
          <a:spcPct val="20000"/>
        </a:spcBef>
        <a:spcAft>
          <a:spcPct val="0"/>
        </a:spcAft>
        <a:defRPr kumimoji="1" sz="2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tags" Target="../tags/tag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gi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gi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Relationship Id="rId3" Type="http://schemas.openxmlformats.org/officeDocument/2006/relationships/image" Target="../media/image8.gif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21170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58" y="1052607"/>
            <a:ext cx="8115300" cy="951384"/>
          </a:xfrm>
        </p:spPr>
        <p:txBody>
          <a:bodyPr/>
          <a:lstStyle/>
          <a:p>
            <a:pPr algn="ctr">
              <a:lnSpc>
                <a:spcPct val="110000"/>
              </a:lnSpc>
            </a:pPr>
            <a:r>
              <a:rPr sz="4200">
                <a:latin typeface="华文行楷" panose="02010800040101010101" pitchFamily="2" charset="-122"/>
                <a:ea typeface="华文行楷" panose="02010800040101010101" pitchFamily="2" charset="-122"/>
              </a:rPr>
              <a:t> 半导体器件</a:t>
            </a:r>
            <a:endParaRPr sz="420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700020" y="2317750"/>
            <a:ext cx="3771900" cy="2681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b="1"/>
              <a:t>9.1 半导体基础知识</a:t>
            </a:r>
            <a:endParaRPr b="1"/>
          </a:p>
          <a:p>
            <a:r>
              <a:rPr b="1"/>
              <a:t>9.2 PN 结及其单向导电性</a:t>
            </a:r>
            <a:endParaRPr b="1"/>
          </a:p>
          <a:p>
            <a:r>
              <a:rPr b="1"/>
              <a:t>9.3 二极管</a:t>
            </a:r>
            <a:endParaRPr b="1"/>
          </a:p>
          <a:p>
            <a:r>
              <a:rPr b="1"/>
              <a:t>9.4 其他二极管</a:t>
            </a:r>
            <a:endParaRPr b="1"/>
          </a:p>
          <a:p>
            <a:r>
              <a:rPr b="1"/>
              <a:t>9.5 三极管</a:t>
            </a:r>
            <a:endParaRPr b="1"/>
          </a:p>
        </p:txBody>
      </p:sp>
      <p:pic>
        <p:nvPicPr>
          <p:cNvPr id="6" name="Picture 10" descr="GIF014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01903" y="6317786"/>
            <a:ext cx="1042097" cy="548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/>
              <a:t>　</a:t>
            </a:r>
            <a:br>
              <a:rPr lang="zh-CN" altLang="zh-CN"/>
            </a:br>
            <a:r>
              <a:rPr lang="zh-CN" altLang="zh-CN"/>
              <a:t>　　近几十年来,电子技术发展非常迅速,应用也越来越广泛,目前已经成为现代科学技 术的重要组成部分。那么,究竟什么是电子技术? 简单地说,电子技术就是研究电子器件、 电子电路及其应用的科学技术。 </a:t>
            </a:r>
            <a:br>
              <a:rPr lang="zh-CN" altLang="zh-CN"/>
            </a:br>
            <a:r>
              <a:rPr lang="zh-CN" altLang="zh-CN"/>
              <a:t>　　半导体器件是各种分立、集成电子电路最基本的元器件。本模块只介绍常用的半导体 器件:二极管和三极管。学习的重点在于了解半导体器件的外部特性以及如何用于电路之 中,不深入讨论器件内部微观的物理过程及生产工艺。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能力要素</a:t>
            </a:r>
            <a:r>
              <a:rPr lang="zh-CN" altLang="zh-CN"/>
              <a:t>　</a:t>
            </a:r>
            <a:br>
              <a:rPr lang="zh-CN" altLang="zh-CN"/>
            </a:br>
            <a:r>
              <a:rPr lang="zh-CN" altLang="zh-CN"/>
              <a:t>　　( 1)理解二极管的单向导电性,能够对整流、检波、限幅、钳位、隔离等电路进行</a:t>
            </a:r>
            <a:r>
              <a:rPr lang="zh-CN" altLang="zh-CN">
                <a:sym typeface="+mn-ea"/>
              </a:rPr>
              <a:t>分析。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(2)能够对普通、稳压、发光二极管电路进行数值计算。 　</a:t>
            </a:r>
            <a:br>
              <a:rPr lang="zh-CN" altLang="zh-CN"/>
            </a:br>
            <a:r>
              <a:rPr lang="zh-CN" altLang="zh-CN"/>
              <a:t>　　(3)能够对三极管的工作状态进行判断。 </a:t>
            </a:r>
            <a:br>
              <a:rPr lang="zh-CN" altLang="zh-CN"/>
            </a:br>
            <a:r>
              <a:rPr lang="zh-CN" altLang="zh-CN"/>
              <a:t>　　(4)能够将三极管的放大及开关特性应用于电路中。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知识结构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763395" y="1988820"/>
            <a:ext cx="5774690" cy="35445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549275"/>
            <a:ext cx="8115300" cy="1115695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9.1 半导体基础知识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683260" y="1701165"/>
            <a:ext cx="8115300" cy="400113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 b="1"/>
            </a:br>
            <a:r>
              <a:rPr lang="zh-CN" altLang="zh-CN" b="1"/>
              <a:t>9.1.1 本征半导体 </a:t>
            </a:r>
            <a:endParaRPr lang="zh-CN" altLang="zh-CN" b="1"/>
          </a:p>
          <a:p>
            <a:r>
              <a:rPr lang="zh-CN" altLang="zh-CN"/>
              <a:t>　　完全纯净的、晶格完整的半导体称为本征半导体。如图9.1.1所示,硅是四价元 素,每个硅原子外围有四个电子,硅原子之间形成了八电子稳定结构,每两个电子形成硅 单晶中的共价键结构,共价键中的两个电子称为价电子。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价电子获得一定能量(受到光照、温度升高、电磁场激发)后,可挣脱原子核的束缚, 成为自由电子,简称电子,带负电。同时,在原来的共价键中留下一个空位,称为空穴,带 正电,这就是本征激发。自由电子和空穴统称为载流子。能量越高,晶体中产生的载流子 越多。在外电场的作用下,价电子填补空穴的同时,又产生新的空穴,好像空穴在运动(相 当于正电荷移动)。在本征半导体中,本征激发使空穴和自由电子成对产生;它们相遇复合 时,也成对消失。当温度一定时,激发和复合动态平衡。 </a:t>
            </a:r>
            <a:br>
              <a:rPr lang="zh-CN" altLang="zh-CN"/>
            </a:br>
            <a:r>
              <a:rPr lang="zh-CN" altLang="zh-CN"/>
              <a:t>　　本征半导体虽存在一定数目的载流子,但是数量相对较少,其导电能力较弱。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图9.1.1 本征半导体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1518920"/>
            <a:ext cx="3562350" cy="38195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9.1.2 杂质半导体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本征半导体的电阻率较大且对温度变化十分敏感,同时因其只有少量的载流子,导电 能力较弱,因此不宜在半导体器件制造中直接使用。如果在本征半导体内部掺杂某些元 素,就可以提升半导体的导电性能,这种半导体称为杂质半导体。根据掺杂元素的不同, 分为 N 型半导体和 P型半导体。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1.N型半导体 </a:t>
            </a:r>
            <a:br>
              <a:rPr lang="zh-CN" altLang="zh-CN" b="1"/>
            </a:br>
            <a:r>
              <a:rPr lang="zh-CN" altLang="zh-CN" b="1"/>
              <a:t>　　</a:t>
            </a:r>
            <a:r>
              <a:rPr lang="zh-CN" altLang="zh-CN"/>
              <a:t>如图9.1.2(a)所示,在本征半导体中掺入五价元素磷(P)后,磷原子外围有五个价电 子,与硅形成八电子稳定结构后,会有一个多余价电子,该价电子在常温下即为自由电子, 但并不同时产生空穴。磷原子因失去一个价电子成为正离子。掺入的杂质密度足够大时, 有大量的自由电子产生,电子是多数载流子,简称多子。电子带负(negative)电,所以称这 种半导体为 N 型半导体或电子型半导体。N 型半导体中还有少量本征激发产生的空穴,是 少数载流子,简称少子。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</a:t>
            </a:r>
            <a:r>
              <a:rPr lang="zh-CN" altLang="zh-CN" b="1"/>
              <a:t>　2.P型半导体 </a:t>
            </a:r>
            <a:r>
              <a:rPr lang="zh-CN" altLang="zh-CN"/>
              <a:t>．</a:t>
            </a:r>
            <a:br>
              <a:rPr lang="zh-CN" altLang="zh-CN"/>
            </a:br>
            <a:r>
              <a:rPr lang="zh-CN" altLang="zh-CN"/>
              <a:t>　　如图9.1.2(b)所示,在本征半导体中掺入三价元素硼(B)后,硼原子只有三个价电子, 在构成八电子稳定结构时,因缺少一个电子而产生一个空位。当相邻原子的价电子受到激发时,就有可能填补这个空位,而在相邻原子中便产生了一个空穴。因此这种杂质半导体的 多子是空穴,因空穴带正(positive)电,所以称为P型半导体或空穴型半导体,其少子为电子。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图9.1.2 杂质半导体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8420" y="1985645"/>
            <a:ext cx="6486525" cy="2886075"/>
          </a:xfrm>
          <a:prstGeom prst="rect">
            <a:avLst/>
          </a:prstGeom>
        </p:spPr>
      </p:pic>
      <p:pic>
        <p:nvPicPr>
          <p:cNvPr id="6" name="Picture 2" descr="H:\出版社\模板\课件素材\GIF动画插件1\GIF020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4700" y="6269038"/>
            <a:ext cx="749300" cy="5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533400"/>
            <a:ext cx="8115300" cy="972185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9.2 PN结及其单向导电性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611505" y="1628775"/>
            <a:ext cx="8115300" cy="426783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1.PN结 </a:t>
            </a:r>
            <a:endParaRPr lang="zh-CN" altLang="zh-CN"/>
          </a:p>
          <a:p>
            <a:r>
              <a:rPr lang="zh-CN" altLang="zh-CN"/>
              <a:t>　　将一块本征半导体掺杂成左右不同的两部分,如图9.2.1所示,左侧形成P 型半导体,右侧形成 N 型半导体。由于 P型与 N 型半导体中的多子存在浓度 差,使多子相互扩散,通过交界面到达对方,并与对方的多子复合,因此在交界面两侧形成 了不能移动的离子区,称为空间电荷区,即 PN 结。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图9.2.1 PN 结的形成示意图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20" y="1733550"/>
            <a:ext cx="6562725" cy="3390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　　2.PN结的单向导电性 </a:t>
            </a:r>
            <a:br>
              <a:rPr lang="zh-CN" altLang="zh-CN"/>
            </a:br>
            <a:r>
              <a:rPr lang="zh-CN" altLang="zh-CN"/>
              <a:t>　　PN 结外加正向电压,称之为正向偏置(正偏),即 P 接正,N 接负,如图9.2.2(a)所 示。正向偏置时,PN 结内电场被削弱,多子的扩散加强,形成较大的扩散电流,这时 PN 结呈现低电阻,处于导通状态。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图9.2.2 PN 结的单向导电性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6825" y="1976120"/>
            <a:ext cx="6610350" cy="29051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当PN 结加反向电压时,称之为反向偏置(反偏),即P接负,N 接正,如图9.2.2(b)所 示。内电场被加强,空间电荷区变宽,少子的漂移运动加强,这时PN 结呈现高电阻,处于 截止状态。由于少子数量很少,形成很小的反向电流(漂移电流),此即为 PN 结的单向导 电性。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6" name="Picture 2" descr="H:\出版社\模板\课件素材\GIF动画插件1\GIF0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4700" y="6269038"/>
            <a:ext cx="749300" cy="5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549275"/>
            <a:ext cx="8115300" cy="1016635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9.3 二 极 管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683260" y="1628775"/>
            <a:ext cx="8115300" cy="432879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/>
            </a:br>
            <a:r>
              <a:rPr lang="zh-CN" altLang="zh-CN"/>
              <a:t>　　将 PN 结加上相应的电极引线及管壳后,就成为了二极管。常见的二极管外形及符号 如图9.3.1所示。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图9.3.1 二极管外形和符号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4925" y="2419350"/>
            <a:ext cx="6534150" cy="20193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按结构分,二极管可分为以下几种:</a:t>
            </a:r>
            <a:br>
              <a:rPr lang="zh-CN" altLang="zh-CN"/>
            </a:br>
            <a:r>
              <a:rPr lang="zh-CN" altLang="zh-CN"/>
              <a:t>　　(1)点接触型:结面积小、结电容小、正向电流小,适用于高频和小功率工作,也用作 数字电路中的开关元件(一般为锗管,如国产2AP型)。 </a:t>
            </a:r>
            <a:br>
              <a:rPr lang="zh-CN" altLang="zh-CN"/>
            </a:br>
            <a:r>
              <a:rPr lang="zh-CN" altLang="zh-CN"/>
              <a:t>　　(2)面接触型:结面积大、结电容大、正向电流大,适用于低频整流电路(一般为硅管, 如国产2CZ型)。 </a:t>
            </a:r>
            <a:br>
              <a:rPr lang="zh-CN" altLang="zh-CN"/>
            </a:br>
            <a:r>
              <a:rPr lang="zh-CN" altLang="zh-CN"/>
              <a:t>　　(3)平面型:结面积可大可小,用于高频整流和开关电路中。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9.3.1 伏安特性 </a:t>
            </a:r>
            <a:br>
              <a:rPr lang="zh-CN" altLang="zh-CN"/>
            </a:br>
            <a:r>
              <a:rPr lang="zh-CN" altLang="zh-CN"/>
              <a:t>　　二极管所加电压与流过电流之间的关系称为其伏安特性,如图9.3.2所示。</a:t>
            </a:r>
            <a:br>
              <a:rPr lang="zh-CN" altLang="zh-CN"/>
            </a:br>
            <a:r>
              <a:rPr lang="zh-CN" altLang="zh-CN"/>
              <a:t>　　(1)二极管正向偏置:当正向电压很小时,外电场能力不够强,无法克服内电场对多 子扩散的阻力,所以二极管并未真正导通,正向电流很小。当正向电压超过一定数值后, 电流增长很快,这个一定数值的电压称为死区电压,其大小与材料及环境温度有关。通常 硅管的死区电压约0.5V,锗管的约为0.1V。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图9.3.2 二极管伏安特性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(2)当正向电压大于死区电压后,正向电流迅速增大,二极管真正导通,曲线比较陡。 在正常工作范围之内,二极管两端的电压几乎稳定不变,称为通态电压,硅管约0.6~0.8V, 锗管约0.2~0.3V,而二极管的正向电流则由外部电路决定。这一状态体现了二极管的正 向稳压作用。 </a:t>
            </a:r>
            <a:br>
              <a:rPr lang="zh-CN" altLang="zh-CN"/>
            </a:br>
            <a:r>
              <a:rPr lang="zh-CN" altLang="zh-CN"/>
              <a:t>　　(3)当二极管反向偏置时,外电场和内电场同向,少子的漂移形成了很小的反向电流。 反向电流在一定电压范围内保持常数,称为反向饱和电流,此时二极管处于截止状态。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(4)当外加反向电压大于某一电压值后,反向电流迅速增大,二极管失去单向导电性, 二极管被击穿,这一电压称为反向击穿电压。从图9.3.2可以看出,二极管被反向击穿后, 电压基本保持不变,而电流则由外部电路决定。这一状态体现了二极管的反向稳压作用。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图9.3.2 二极管伏安特性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895" y="1600200"/>
            <a:ext cx="6505575" cy="3657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9.3.2 主要参数 </a:t>
            </a:r>
            <a:br>
              <a:rPr lang="zh-CN" altLang="zh-CN" b="1"/>
            </a:br>
            <a:r>
              <a:rPr lang="zh-CN" altLang="zh-CN" b="1"/>
              <a:t>　　1.最大整流电流I</a:t>
            </a:r>
            <a:r>
              <a:rPr lang="zh-CN" altLang="zh-CN" b="1" baseline="-25000"/>
              <a:t>OM </a:t>
            </a:r>
            <a:br>
              <a:rPr lang="zh-CN" altLang="zh-CN"/>
            </a:br>
            <a:r>
              <a:rPr lang="zh-CN" altLang="zh-CN"/>
              <a:t>　　最大整流电流指二极管长期使用时,允许流过的最大正向平均电流。 </a:t>
            </a:r>
            <a:br>
              <a:rPr lang="zh-CN" altLang="zh-CN"/>
            </a:br>
            <a:r>
              <a:rPr lang="zh-CN" altLang="zh-CN"/>
              <a:t>　</a:t>
            </a:r>
            <a:r>
              <a:rPr lang="zh-CN" altLang="zh-CN" b="1"/>
              <a:t>　2.反向击穿电压 U</a:t>
            </a:r>
            <a:r>
              <a:rPr lang="zh-CN" altLang="zh-CN" b="1" baseline="-25000"/>
              <a:t>BR </a:t>
            </a:r>
            <a:r>
              <a:rPr lang="zh-CN" altLang="zh-CN"/>
              <a:t>反向击穿电压指二极管能承受的最高反向电压,超过后将导致二极管被击穿。这一电 压值与温度有关。二极管击穿后单向导电性被破坏,甚至会由于过热而烧坏。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3.反向工作峰值电压 UR</a:t>
            </a:r>
            <a:r>
              <a:rPr lang="zh-CN" altLang="zh-CN" b="1" baseline="-25000"/>
              <a:t>WM</a:t>
            </a:r>
            <a:r>
              <a:rPr lang="zh-CN" altLang="zh-CN" b="1"/>
              <a:t> </a:t>
            </a:r>
            <a:br>
              <a:rPr lang="zh-CN" altLang="zh-CN" b="1"/>
            </a:br>
            <a:r>
              <a:rPr lang="zh-CN" altLang="zh-CN" b="1"/>
              <a:t>　　</a:t>
            </a:r>
            <a:r>
              <a:rPr lang="zh-CN" altLang="zh-CN"/>
              <a:t>反向工作峰值电压指保证二极管不被击穿而给出的反向峰值电压,一般是二极管反向 击穿电压UBR的一半或三分之二。</a:t>
            </a:r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4.反向峰值电流I</a:t>
            </a:r>
            <a:r>
              <a:rPr lang="zh-CN" altLang="zh-CN" b="1" baseline="-25000"/>
              <a:t>RM</a:t>
            </a:r>
            <a:r>
              <a:rPr lang="zh-CN" altLang="zh-CN" b="1"/>
              <a:t> </a:t>
            </a:r>
            <a:br>
              <a:rPr lang="zh-CN" altLang="zh-CN"/>
            </a:br>
            <a:r>
              <a:rPr lang="zh-CN" altLang="zh-CN"/>
              <a:t>　　反向峰值电流指二极管加反向工作峰值电压时的反向电流值。反向电流越小,说明二 极管单向导电性越好。IRM 会受温度影响,温度越高,反向电流越大。硅管的反向电流较 小,锗管的反向电流较大,为硅管的几十到几百倍。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几种常用国产二极管的型号及主要参数如表9.3.1所示。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595" y="1845310"/>
            <a:ext cx="6496050" cy="3971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9.3.3 二极管的应用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由于二极管具有单向导电性,因此可用于整流、检波、限幅、钳位、隔离和保护元件 等,也可在数字电路中作为开关元件。实际的二极管应考虑通态电压,而理想二极管的通 态电压为零,反向电流为零。在本节中,均认为二极管为理想二极管。 </a:t>
            </a:r>
            <a:br>
              <a:rPr lang="zh-CN" altLang="zh-CN"/>
            </a:br>
            <a:r>
              <a:rPr lang="zh-CN" altLang="zh-CN"/>
              <a:t>　　分析方法:将二极管断开,若V</a:t>
            </a:r>
            <a:r>
              <a:rPr lang="zh-CN" altLang="zh-CN" baseline="-25000"/>
              <a:t>阳</a:t>
            </a:r>
            <a:r>
              <a:rPr lang="zh-CN" altLang="zh-CN"/>
              <a:t> &gt;V</a:t>
            </a:r>
            <a:r>
              <a:rPr lang="zh-CN" altLang="zh-CN" baseline="-25000"/>
              <a:t>阴</a:t>
            </a:r>
            <a:r>
              <a:rPr lang="zh-CN" altLang="zh-CN"/>
              <a:t> ,则二极管导通;反之,二极管截止。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mc:AlternateContent>
        <mc:Choice Requires="a14">
          <p:sp>
            <p:nvSpPr>
              <p:cNvPr id="579586" name="Rectangle 2"/>
              <p:cNvSpPr>
                <a:spLocks noGrp="1" noChangeArrowheads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br>
                  <a:rPr lang="zh-CN" altLang="zh-CN"/>
                </a:br>
                <a:r>
                  <a:rPr lang="zh-CN" altLang="zh-CN"/>
                  <a:t>　　</a:t>
                </a:r>
                <a:r>
                  <a:rPr lang="zh-CN" altLang="zh-CN" b="1"/>
                  <a:t>1.整流电路中的应用 </a:t>
                </a:r>
                <a:br>
                  <a:rPr lang="zh-CN" altLang="zh-CN" b="1"/>
                </a:br>
                <a:r>
                  <a:rPr lang="zh-CN" altLang="zh-CN" b="1"/>
                  <a:t>　　</a:t>
                </a:r>
                <a:r>
                  <a:rPr lang="zh-CN" altLang="zh-CN"/>
                  <a:t>利用二极管的单向导电性,可以将交流电变为单向脉动直流电,起到整流的作用。实 现整流功能的电路称为整流电路,如图9.3.3(a)所示。 </a:t>
                </a:r>
                <a:br>
                  <a:rPr lang="zh-CN" altLang="zh-CN"/>
                </a:br>
                <a:r>
                  <a:rPr lang="zh-CN" altLang="zh-CN"/>
                  <a:t>　　分析:若u</a:t>
                </a:r>
                <a:r>
                  <a:rPr lang="zh-CN" altLang="zh-CN" baseline="-25000"/>
                  <a:t>2</a:t>
                </a:r>
                <a:r>
                  <a:rPr lang="zh-CN" altLang="zh-CN"/>
                  <a:t>= </a:t>
                </a:r>
                <a14:m>
                  <m:oMathPara>
                    <m:oMathParaPr>
                      <m:jc m:val="left"/>
                    </m:oMathParaPr>
                    <m:oMath>
                      <m:rad>
                        <m:radPr>
                          <m:degHide m:val="on"/>
                          <m:ctrlPr>
                            <a:rPr lang="en-US" altLang="zh-CN" i="1">
                              <a:latin typeface="Cambria Math"/>
                              <a:cs typeface="Cambria Math" panose="02040503050406030204" charset="0"/>
                            </a:rPr>
                          </m:ctrlPr>
                        </m:radPr>
                        <m:deg/>
                        <m:e>
                          <m:r>
                            <m:rPr>
                              <m:sty m:val="p"/>
                            </m:rPr>
                            <a:rPr lang="zh-CN" altLang="zh-CN">
                              <a:latin typeface="Cambria Math"/>
                              <a:sym typeface="+mn-ea"/>
                            </a:rPr>
                            <m:t>2</m:t>
                          </m:r>
                        </m:e>
                      </m:rad>
                    </m:oMath>
                  </m:oMathPara>
                </a14:m>
                <a:r>
                  <a:rPr lang="zh-CN" altLang="zh-CN"/>
                  <a:t>U</a:t>
                </a:r>
                <a:r>
                  <a:rPr lang="zh-CN" altLang="zh-CN" baseline="-25000"/>
                  <a:t>2</a:t>
                </a:r>
                <a:r>
                  <a:rPr lang="zh-CN" altLang="zh-CN"/>
                  <a:t>sinωt,当u</a:t>
                </a:r>
                <a:r>
                  <a:rPr lang="zh-CN" altLang="zh-CN" baseline="-25000">
                    <a:sym typeface="+mn-ea"/>
                  </a:rPr>
                  <a:t>2</a:t>
                </a:r>
                <a:r>
                  <a:rPr lang="zh-CN" altLang="zh-CN"/>
                  <a:t>&gt;0时,二极管 VD导通,负载电压u</a:t>
                </a:r>
                <a:r>
                  <a:rPr lang="zh-CN" altLang="zh-CN" baseline="-25000">
                    <a:sym typeface="+mn-ea"/>
                  </a:rPr>
                  <a:t>o</a:t>
                </a:r>
                <a:r>
                  <a:rPr lang="zh-CN" altLang="zh-CN"/>
                  <a:t>=u</a:t>
                </a:r>
                <a:r>
                  <a:rPr lang="zh-CN" altLang="zh-CN" baseline="-25000">
                    <a:sym typeface="+mn-ea"/>
                  </a:rPr>
                  <a:t>2</a:t>
                </a:r>
                <a:r>
                  <a:rPr lang="zh-CN" altLang="zh-CN"/>
                  <a:t>;当u</a:t>
                </a:r>
                <a:r>
                  <a:rPr lang="zh-CN" altLang="zh-CN" baseline="-25000">
                    <a:sym typeface="+mn-ea"/>
                  </a:rPr>
                  <a:t>2</a:t>
                </a:r>
                <a:r>
                  <a:rPr lang="zh-CN" altLang="zh-CN"/>
                  <a:t>&lt;0 时,二极管 VD截止,负载电压u</a:t>
                </a:r>
                <a:r>
                  <a:rPr lang="zh-CN" altLang="zh-CN" baseline="-25000"/>
                  <a:t>o</a:t>
                </a:r>
                <a:r>
                  <a:rPr lang="zh-CN" altLang="zh-CN"/>
                  <a:t>=0,输出波形如图9.3.3(b)所示。</a:t>
                </a:r>
              </a:p>
            </p:txBody>
          </p:sp>
        </mc:Choice>
        <mc:Fallback>
          <p:sp>
            <p:nvSpPr>
              <p:cNvPr id="579586" name="Rectangle 2"/>
              <p:cNvSpPr>
                <a:spLocks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  <a:endParaRPr lang="zh-CN" altLang="en-US">
                  <a:noFill/>
                </a:endParaRPr>
              </a:p>
            </p:txBody>
          </p:sp>
        </mc:Fallback>
      </mc:AlternateContent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图9.3.3 整流电路及其波形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895" y="2105025"/>
            <a:ext cx="6505575" cy="2647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2.限幅电路中的应用 </a:t>
            </a:r>
            <a:br>
              <a:rPr lang="zh-CN" altLang="zh-CN"/>
            </a:br>
            <a:r>
              <a:rPr lang="zh-CN" altLang="zh-CN"/>
              <a:t>　　限幅电路如图9.3.4(a)所示,已知u</a:t>
            </a:r>
            <a:r>
              <a:rPr lang="zh-CN" altLang="zh-CN" baseline="-25000"/>
              <a:t>i</a:t>
            </a:r>
            <a:r>
              <a:rPr lang="zh-CN" altLang="zh-CN"/>
              <a:t>=18sinωtV,则输出电压uo波形如图9.3.4(b)所示。</a:t>
            </a:r>
            <a:br>
              <a:rPr lang="zh-CN" altLang="zh-CN"/>
            </a:br>
            <a:r>
              <a:rPr lang="zh-CN" altLang="zh-CN"/>
              <a:t>　　分析:二极管阴极电位为 8V,阳极电位为u</a:t>
            </a:r>
            <a:r>
              <a:rPr lang="zh-CN" altLang="zh-CN" baseline="-25000">
                <a:sym typeface="+mn-ea"/>
              </a:rPr>
              <a:t>i</a:t>
            </a:r>
            <a:r>
              <a:rPr lang="zh-CN" altLang="zh-CN"/>
              <a:t>。若u</a:t>
            </a:r>
            <a:r>
              <a:rPr lang="zh-CN" altLang="zh-CN" baseline="-25000">
                <a:sym typeface="+mn-ea"/>
              </a:rPr>
              <a:t>i</a:t>
            </a:r>
            <a:r>
              <a:rPr lang="zh-CN" altLang="zh-CN"/>
              <a:t>&gt;8V,则二极管导通,可视为短 路,u</a:t>
            </a:r>
            <a:r>
              <a:rPr lang="zh-CN" altLang="zh-CN" baseline="-25000">
                <a:sym typeface="+mn-ea"/>
              </a:rPr>
              <a:t>o</a:t>
            </a:r>
            <a:r>
              <a:rPr lang="zh-CN" altLang="zh-CN"/>
              <a:t>=8V;若u</a:t>
            </a:r>
            <a:r>
              <a:rPr lang="zh-CN" altLang="zh-CN" baseline="-25000">
                <a:sym typeface="+mn-ea"/>
              </a:rPr>
              <a:t>i</a:t>
            </a:r>
            <a:r>
              <a:rPr lang="zh-CN" altLang="zh-CN"/>
              <a:t>&lt;8V,则二极管截止,可视为开路,u</a:t>
            </a:r>
            <a:r>
              <a:rPr lang="zh-CN" altLang="zh-CN" baseline="-25000"/>
              <a:t>o</a:t>
            </a:r>
            <a:r>
              <a:rPr lang="zh-CN" altLang="zh-CN"/>
              <a:t>=u</a:t>
            </a:r>
            <a:r>
              <a:rPr lang="zh-CN" altLang="zh-CN" baseline="-25000">
                <a:sym typeface="+mn-ea"/>
              </a:rPr>
              <a:t>i</a:t>
            </a:r>
            <a:r>
              <a:rPr lang="zh-CN" altLang="zh-CN"/>
              <a:t>。该电路为上限幅电路。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图9.3.4 限幅电路及其波形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1724025"/>
            <a:ext cx="6553200" cy="3409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</a:t>
            </a:r>
            <a:r>
              <a:rPr lang="zh-CN" altLang="zh-CN" b="1"/>
              <a:t>　3.检波电路中的应用 </a:t>
            </a:r>
            <a:br>
              <a:rPr lang="zh-CN" altLang="zh-CN" b="1"/>
            </a:br>
            <a:r>
              <a:rPr lang="zh-CN" altLang="zh-CN" b="1"/>
              <a:t>　　</a:t>
            </a:r>
            <a:r>
              <a:rPr lang="zh-CN" altLang="zh-CN"/>
              <a:t>检波电路如图9.3.5(a)所示,输出电压uo的波形如图9.3.5(b)所示。二极管起检波作 用,除去正尖脉冲。</a:t>
            </a:r>
            <a:br>
              <a:rPr lang="zh-CN" altLang="zh-CN"/>
            </a:br>
            <a:r>
              <a:rPr lang="zh-CN" altLang="zh-CN"/>
              <a:t>　　分析:在0~t</a:t>
            </a:r>
            <a:r>
              <a:rPr lang="zh-CN" altLang="zh-CN" baseline="-25000">
                <a:sym typeface="+mn-ea"/>
              </a:rPr>
              <a:t>1</a:t>
            </a:r>
            <a:r>
              <a:rPr lang="zh-CN" altLang="zh-CN"/>
              <a:t> 期间,电容器C 很快被充电,其两端电压为U,极性如图9.3.5(a)所 示。此时u</a:t>
            </a:r>
            <a:r>
              <a:rPr lang="zh-CN" altLang="zh-CN" baseline="-25000"/>
              <a:t>R</a:t>
            </a:r>
            <a:r>
              <a:rPr lang="zh-CN" altLang="zh-CN"/>
              <a:t> 为一正尖脉冲,二极管截止,u</a:t>
            </a:r>
            <a:r>
              <a:rPr lang="zh-CN" altLang="zh-CN" baseline="-25000">
                <a:sym typeface="+mn-ea"/>
              </a:rPr>
              <a:t>o</a:t>
            </a:r>
            <a:r>
              <a:rPr lang="zh-CN" altLang="zh-CN"/>
              <a:t>为零。 </a:t>
            </a:r>
            <a:br>
              <a:rPr lang="zh-CN" altLang="zh-CN"/>
            </a:br>
            <a:r>
              <a:rPr lang="zh-CN" altLang="zh-CN"/>
              <a:t>　　在t</a:t>
            </a:r>
            <a:r>
              <a:rPr lang="zh-CN" altLang="zh-CN" baseline="-25000"/>
              <a:t>1</a:t>
            </a:r>
            <a:r>
              <a:rPr lang="zh-CN" altLang="zh-CN"/>
              <a:t>~t</a:t>
            </a:r>
            <a:r>
              <a:rPr lang="zh-CN" altLang="zh-CN" baseline="-25000">
                <a:sym typeface="+mn-ea"/>
              </a:rPr>
              <a:t>2</a:t>
            </a:r>
            <a:r>
              <a:rPr lang="zh-CN" altLang="zh-CN"/>
              <a:t>期间,u</a:t>
            </a:r>
            <a:r>
              <a:rPr lang="zh-CN" altLang="zh-CN" baseline="-25000"/>
              <a:t>i</a:t>
            </a:r>
            <a:r>
              <a:rPr lang="zh-CN" altLang="zh-CN"/>
              <a:t>在t</a:t>
            </a:r>
            <a:r>
              <a:rPr lang="zh-CN" altLang="zh-CN" baseline="-25000"/>
              <a:t>1</a:t>
            </a:r>
            <a:r>
              <a:rPr lang="zh-CN" altLang="zh-CN"/>
              <a:t>瞬间由U 下降到0,在t</a:t>
            </a:r>
            <a:r>
              <a:rPr lang="zh-CN" altLang="zh-CN" baseline="-25000"/>
              <a:t>2</a:t>
            </a:r>
            <a:r>
              <a:rPr lang="zh-CN" altLang="zh-CN"/>
              <a:t>瞬间由0上升到U。在t</a:t>
            </a:r>
            <a:r>
              <a:rPr lang="zh-CN" altLang="zh-CN" baseline="-25000">
                <a:sym typeface="+mn-ea"/>
              </a:rPr>
              <a:t>1</a:t>
            </a:r>
            <a:r>
              <a:rPr lang="zh-CN" altLang="zh-CN"/>
              <a:t>瞬间,电容器 经R 和RL两路放电,二极管 VD导通,u</a:t>
            </a:r>
            <a:r>
              <a:rPr lang="zh-CN" altLang="zh-CN" baseline="-25000">
                <a:sym typeface="+mn-ea"/>
              </a:rPr>
              <a:t>R</a:t>
            </a:r>
            <a:r>
              <a:rPr lang="zh-CN" altLang="zh-CN"/>
              <a:t> 和u</a:t>
            </a:r>
            <a:r>
              <a:rPr lang="zh-CN" altLang="zh-CN" baseline="-25000">
                <a:sym typeface="+mn-ea"/>
              </a:rPr>
              <a:t>o</a:t>
            </a:r>
            <a:r>
              <a:rPr lang="zh-CN" altLang="zh-CN"/>
              <a:t>均为负尖脉冲。在t</a:t>
            </a:r>
            <a:r>
              <a:rPr lang="zh-CN" altLang="zh-CN" baseline="-25000">
                <a:sym typeface="+mn-ea"/>
              </a:rPr>
              <a:t>2</a:t>
            </a:r>
            <a:r>
              <a:rPr lang="zh-CN" altLang="zh-CN"/>
              <a:t>瞬间,u</a:t>
            </a:r>
            <a:r>
              <a:rPr lang="zh-CN" altLang="zh-CN" baseline="-25000">
                <a:sym typeface="+mn-ea"/>
              </a:rPr>
              <a:t>i</a:t>
            </a:r>
            <a:r>
              <a:rPr lang="zh-CN" altLang="zh-CN"/>
              <a:t>经R 再次对 电容器充电,二极管截止,u</a:t>
            </a:r>
            <a:r>
              <a:rPr lang="zh-CN" altLang="zh-CN" baseline="-25000"/>
              <a:t>o</a:t>
            </a:r>
            <a:r>
              <a:rPr lang="zh-CN" altLang="zh-CN"/>
              <a:t>为零,以此类推。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图9.3.5 检波电路及其波形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9845" y="1557020"/>
            <a:ext cx="6543675" cy="37433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/>
              <a:t>　　</a:t>
            </a:r>
            <a:r>
              <a:rPr lang="zh-CN" altLang="zh-CN" b="1"/>
              <a:t>4.箝位和隔离电路中的应用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箝位和隔离电路如图9.3.6所示,两输入端的电位不同,VD</a:t>
            </a:r>
            <a:r>
              <a:rPr lang="zh-CN" altLang="zh-CN" baseline="-25000">
                <a:sym typeface="+mn-ea"/>
              </a:rPr>
              <a:t>A</a:t>
            </a:r>
            <a:r>
              <a:rPr lang="zh-CN" altLang="zh-CN"/>
              <a:t>、VD</a:t>
            </a:r>
            <a:r>
              <a:rPr lang="zh-CN" altLang="zh-CN" baseline="-25000">
                <a:sym typeface="+mn-ea"/>
              </a:rPr>
              <a:t>B</a:t>
            </a:r>
            <a:r>
              <a:rPr lang="zh-CN" altLang="zh-CN"/>
              <a:t>的作用也不同。若 V</a:t>
            </a:r>
            <a:r>
              <a:rPr lang="zh-CN" altLang="zh-CN" baseline="-25000"/>
              <a:t>A</a:t>
            </a:r>
            <a:r>
              <a:rPr lang="zh-CN" altLang="zh-CN"/>
              <a:t>=+3V,V</a:t>
            </a:r>
            <a:r>
              <a:rPr lang="zh-CN" altLang="zh-CN" baseline="-25000">
                <a:sym typeface="+mn-ea"/>
              </a:rPr>
              <a:t>B</a:t>
            </a:r>
            <a:r>
              <a:rPr lang="zh-CN" altLang="zh-CN"/>
              <a:t> = 0V。因V</a:t>
            </a:r>
            <a:r>
              <a:rPr lang="zh-CN" altLang="zh-CN" baseline="-25000">
                <a:sym typeface="+mn-ea"/>
              </a:rPr>
              <a:t>A</a:t>
            </a:r>
            <a:r>
              <a:rPr lang="zh-CN" altLang="zh-CN"/>
              <a:t> &gt;V</a:t>
            </a:r>
            <a:r>
              <a:rPr lang="zh-CN" altLang="zh-CN" baseline="-25000">
                <a:sym typeface="+mn-ea"/>
              </a:rPr>
              <a:t>B</a:t>
            </a:r>
            <a:r>
              <a:rPr lang="zh-CN" altLang="zh-CN"/>
              <a:t>,VD</a:t>
            </a:r>
            <a:r>
              <a:rPr lang="zh-CN" altLang="zh-CN" baseline="-25000">
                <a:sym typeface="+mn-ea"/>
              </a:rPr>
              <a:t>A</a:t>
            </a:r>
            <a:r>
              <a:rPr lang="zh-CN" altLang="zh-CN"/>
              <a:t> 优先导通(正向压差最大的二极管导通),使 V</a:t>
            </a:r>
            <a:r>
              <a:rPr lang="zh-CN" altLang="zh-CN" baseline="-25000">
                <a:sym typeface="+mn-ea"/>
              </a:rPr>
              <a:t>Y</a:t>
            </a:r>
            <a:r>
              <a:rPr lang="zh-CN" altLang="zh-CN"/>
              <a:t>=3V,VD</a:t>
            </a:r>
            <a:r>
              <a:rPr lang="zh-CN" altLang="zh-CN" baseline="-25000">
                <a:sym typeface="+mn-ea"/>
              </a:rPr>
              <a:t>A</a:t>
            </a:r>
            <a:r>
              <a:rPr lang="zh-CN" altLang="zh-CN"/>
              <a:t>起箝位作用。此时,V</a:t>
            </a:r>
            <a:r>
              <a:rPr lang="zh-CN" altLang="zh-CN" baseline="-25000"/>
              <a:t>B</a:t>
            </a:r>
            <a:r>
              <a:rPr lang="zh-CN" altLang="zh-CN"/>
              <a:t>&lt;V</a:t>
            </a:r>
            <a:r>
              <a:rPr lang="zh-CN" altLang="zh-CN" baseline="-25000"/>
              <a:t>Y</a:t>
            </a:r>
            <a:r>
              <a:rPr lang="zh-CN" altLang="zh-CN"/>
              <a:t>,VD</a:t>
            </a:r>
            <a:r>
              <a:rPr lang="zh-CN" altLang="zh-CN" baseline="-25000">
                <a:sym typeface="+mn-ea"/>
              </a:rPr>
              <a:t>B</a:t>
            </a:r>
            <a:r>
              <a:rPr lang="zh-CN" altLang="zh-CN"/>
              <a:t>截止,将 B端与 Y 端隔离,VD</a:t>
            </a:r>
            <a:r>
              <a:rPr lang="zh-CN" altLang="zh-CN" baseline="-25000">
                <a:sym typeface="+mn-ea"/>
              </a:rPr>
              <a:t>B</a:t>
            </a:r>
            <a:r>
              <a:rPr lang="zh-CN" altLang="zh-CN"/>
              <a:t>起隔离 作用。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图9.3.6 箝位和隔离电路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6620" y="1343025"/>
            <a:ext cx="4810125" cy="4171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br>
              <a:rPr lang="zh-CN" altLang="zh-CN"/>
            </a:br>
            <a:r>
              <a:rPr lang="zh-CN" altLang="zh-CN" b="1"/>
              <a:t>　　5.二极管的保护作用</a:t>
            </a:r>
            <a:r>
              <a:rPr lang="zh-CN" altLang="zh-CN"/>
              <a:t> </a:t>
            </a:r>
            <a:br>
              <a:rPr lang="zh-CN" altLang="zh-CN"/>
            </a:br>
            <a:r>
              <a:rPr lang="zh-CN" altLang="zh-CN"/>
              <a:t>　　若控制器某一端口只能接正电压,不能接入负电压(比如51单片机的U</a:t>
            </a:r>
            <a:r>
              <a:rPr lang="zh-CN" altLang="zh-CN" baseline="-25000"/>
              <a:t>CC</a:t>
            </a:r>
            <a:r>
              <a:rPr lang="zh-CN" altLang="zh-CN"/>
              <a:t>端)。为避免 因电源极性接反造成故障,可在U</a:t>
            </a:r>
            <a:r>
              <a:rPr lang="zh-CN" altLang="zh-CN" baseline="-25000">
                <a:sym typeface="+mn-ea"/>
              </a:rPr>
              <a:t>CC</a:t>
            </a:r>
            <a:r>
              <a:rPr lang="zh-CN" altLang="zh-CN"/>
              <a:t>端放置一个二极管,如图9.3.7所示,此时二极管起到 保护电路作用。</a:t>
            </a:r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图9.3.7 保护电路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4550" y="1871345"/>
            <a:ext cx="4914900" cy="3114675"/>
          </a:xfrm>
          <a:prstGeom prst="rect">
            <a:avLst/>
          </a:prstGeom>
        </p:spPr>
      </p:pic>
      <p:pic>
        <p:nvPicPr>
          <p:cNvPr id="6" name="Picture 2" descr="H:\出版社\模板\课件素材\GIF动画插件1\GIF020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4700" y="6269038"/>
            <a:ext cx="749300" cy="5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0" y="533400"/>
            <a:ext cx="8115300" cy="1073150"/>
          </a:xfrm>
        </p:spPr>
        <p:txBody>
          <a:bodyPr/>
          <a:lstStyle/>
          <a:p>
            <a:pPr algn="ctr"/>
            <a:br>
              <a:rPr lang="zh-CN" altLang="zh-CN" b="1"/>
            </a:br>
            <a:r>
              <a:rPr lang="zh-CN" altLang="zh-CN" b="1"/>
              <a:t>9.4 其 他 二 极 管</a:t>
            </a:r>
            <a:endParaRPr lang="zh-CN" altLang="zh-CN" b="1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endParaRPr lang="zh-CN" altLang="zh-CN"/>
          </a:p>
        </p:txBody>
      </p:sp>
      <p:sp>
        <p:nvSpPr>
          <p:cNvPr id="2" name="Rectangle 2"/>
          <p:cNvSpPr>
            <a:spLocks noGrp="1" noChangeArrowheads="1"/>
          </p:cNvSpPr>
          <p:nvPr/>
        </p:nvSpPr>
        <p:spPr>
          <a:xfrm>
            <a:off x="683260" y="1701165"/>
            <a:ext cx="8115300" cy="407162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2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br>
              <a:rPr lang="zh-CN" altLang="zh-CN"/>
            </a:br>
            <a:r>
              <a:rPr lang="zh-CN" altLang="zh-CN"/>
              <a:t>　</a:t>
            </a:r>
            <a:r>
              <a:rPr lang="zh-CN" altLang="zh-CN" b="1"/>
              <a:t>　1.稳压二极管 </a:t>
            </a:r>
            <a:endParaRPr lang="zh-CN" altLang="zh-CN"/>
          </a:p>
          <a:p>
            <a:r>
              <a:rPr lang="zh-CN" altLang="zh-CN"/>
              <a:t>　　稳压二极管利用的是二极管的反向击穿特性:当反向电流在一定范围内变化时,其两 端电压几乎不变。因此,稳压二极管反向击穿后,可稳定直流电压。 </a:t>
            </a:r>
            <a:endParaRPr lang="zh-CN" altLang="zh-CN"/>
          </a:p>
          <a:p>
            <a:r>
              <a:rPr lang="zh-CN" altLang="zh-CN"/>
              <a:t>　　通常用 VDZ来表示稳压二极管,其符号如图9.4.1所示。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9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zh-CN" altLang="zh-CN"/>
          </a:p>
        </p:txBody>
      </p:sp>
      <p:sp>
        <p:nvSpPr>
          <p:cNvPr id="5795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5733256"/>
            <a:ext cx="9144000" cy="438944"/>
          </a:xfrm>
        </p:spPr>
        <p:txBody>
          <a:bodyPr/>
          <a:lstStyle/>
          <a:p>
            <a:r>
              <a:rPr lang="zh-CN" altLang="zh-CN"/>
              <a:t>图9.4.1 稳压二极管符号</a:t>
            </a:r>
            <a:endParaRPr lang="zh-CN" altLang="zh-CN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1395" y="2247900"/>
            <a:ext cx="4600575" cy="2362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https://d.book118.com/988002117021006041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6555,&quot;width&quot;:10680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660066"/>
      </a:hlink>
      <a:folHlink>
        <a:srgbClr val="990099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40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baseType="lpstr" size="46">
      <vt:lpstr>Arial</vt:lpstr>
      <vt:lpstr>Calibri</vt:lpstr>
      <vt:lpstr>Times New Roman</vt:lpstr>
      <vt:lpstr>宋体</vt:lpstr>
      <vt:lpstr>华文行楷</vt:lpstr>
      <vt:lpstr>Office Theme</vt:lpstr>
      <vt:lpstr> 半导体器件</vt:lpstr>
      <vt:lpstr>　　　近几十年来,电子技术发展非常迅速,应用也越来越广泛,目前已经成为现代科学技 术的重要组成部分。那么,究竟什么是电子技术? 简单地说,电子技术就是研究电子器件、 电子电路及其应用的科学技术。 　　半导体器件是各种分立、集成电子电路最基本的元器件。本模块只介绍常用的半导体 器件:二极管和三极管。学习的重点在于了解半导体器件的外部特性以及如何用于电路之 中,不深入讨论器件内部微观的物理过程及生产工艺。</vt:lpstr>
      <vt:lpstr>能力要素　　　( 1)理解二极管的单向导电性,能够对整流、检波、限幅、钳位、隔离等电路进行分析。 　　(2)能够对普通、稳压、发光二极管电路进行数值计算。 　　　(3)能够对三极管的工作状态进行判断。 　　(4)能够将三极管的放大及开关特性应用于电路中。</vt:lpstr>
      <vt:lpstr>知识结构</vt:lpstr>
      <vt:lpstr>9.1 半导体基础知识</vt:lpstr>
      <vt:lpstr>　　价电子获得一定能量(受到光照、温度升高、电磁场激发)后,可挣脱原子核的束缚, 成为自由电子,简称电子,带负电。同时,在原来的共价键中留下一个空位,称为空穴,带 正电,这就是本征激发。自由电子和空穴统称为载流子。能量越高,晶体中产生的载流子 越多。在外电场的作用下,价电子填补空穴的同时,又产生新的空穴,好像空穴在运动(相 当于正电荷移动)。在本征半导体中,本征激发使空穴和自由电子成对产生;它们相遇复合 时,也成对消失。当温度一定时,激发和复合动态平衡。 　　本征半导体虽存在一定数目的载流子,但是数量相对较少,其导电能力较弱。</vt:lpstr>
      <vt:lpstr>PowerPoint Presentation</vt:lpstr>
      <vt:lpstr>9.1.2 杂质半导体 　　本征半导体的电阻率较大且对温度变化十分敏感,同时因其只有少量的载流子,导电 能力较弱,因此不宜在半导体器件制造中直接使用。如果在本征半导体内部掺杂某些元 素,就可以提升半导体的导电性能,这种半导体称为杂质半导体。根据掺杂元素的不同, 分为 N 型半导体和 P型半导体。</vt:lpstr>
      <vt:lpstr>　　1.N型半导体 　　如图9.1.2(a)所示,在本征半导体中掺入五价元素磷(P)后,磷原子外围有五个价电 子,与硅形成八电子稳定结构后,会有一个多余价电子,该价电子在常温下即为自由电子, 但并不同时产生空穴。磷原子因失去一个价电子成为正离子。掺入的杂质密度足够大时, 有大量的自由电子产生,电子是多数载流子,简称多子。电子带负(negative)电,所以称这 种半导体为 N 型半导体或电子型半导体。N 型半导体中还有少量本征激发产生的空穴,是 少数载流子,简称少子。</vt:lpstr>
      <vt:lpstr>　　2.P型半导体 ．　　如图9.1.2(b)所示,在本征半导体中掺入三价元素硼(B)后,硼原子只有三个价电子, 在构成八电子稳定结构时,因缺少一个电子而产生一个空位。当相邻原子的价电子受到激发时,就有可能填补这个空位,而在相邻原子中便产生了一个空穴。因此这种杂质半导体的 多子是空穴,因空穴带正(positive)电,所以称为P型半导体或空穴型半导体,其少子为电子。</vt:lpstr>
      <vt:lpstr>PowerPoint Presentation</vt:lpstr>
      <vt:lpstr>9.2 PN结及其单向导电性</vt:lpstr>
      <vt:lpstr>PowerPoint Presentation</vt:lpstr>
      <vt:lpstr>　　2.PN结的单向导电性 　　PN 结外加正向电压,称之为正向偏置(正偏),即 P 接正,N 接负,如图9.2.2(a)所 示。正向偏置时,PN 结内电场被削弱,多子的扩散加强,形成较大的扩散电流,这时 PN 结呈现低电阻,处于导通状态。</vt:lpstr>
      <vt:lpstr>PowerPoint Presentation</vt:lpstr>
      <vt:lpstr>　　当PN 结加反向电压时,称之为反向偏置(反偏),即P接负,N 接正,如图9.2.2(b)所 示。内电场被加强,空间电荷区变宽,少子的漂移运动加强,这时PN 结呈现高电阻,处于 截止状态。由于少子数量很少,形成很小的反向电流(漂移电流),此即为 PN 结的单向导 电性。</vt:lpstr>
      <vt:lpstr>9.3 二 极 管</vt:lpstr>
      <vt:lpstr>PowerPoint Presentation</vt:lpstr>
      <vt:lpstr>　　按结构分,二极管可分为以下几种:　　(1)点接触型:结面积小、结电容小、正向电流小,适用于高频和小功率工作,也用作 数字电路中的开关元件(一般为锗管,如国产2AP型)。 　　(2)面接触型:结面积大、结电容大、正向电流大,适用于低频整流电路(一般为硅管, 如国产2CZ型)。 　　(3)平面型:结面积可大可小,用于高频整流和开关电路中。</vt:lpstr>
      <vt:lpstr>9.3.1 伏安特性 　　二极管所加电压与流过电流之间的关系称为其伏安特性,如图9.3.2所示。　　(1)二极管正向偏置:当正向电压很小时,外电场能力不够强,无法克服内电场对多 子扩散的阻力,所以二极管并未真正导通,正向电流很小。当正向电压超过一定数值后, 电流增长很快,这个一定数值的电压称为死区电压,其大小与材料及环境温度有关。通常 硅管的死区电压约0.5V,锗管的约为0.1V。</vt:lpstr>
      <vt:lpstr>　　(2)当正向电压大于死区电压后,正向电流迅速增大,二极管真正导通,曲线比较陡。 在正常工作范围之内,二极管两端的电压几乎稳定不变,称为通态电压,硅管约0.6~0.8V, 锗管约0.2~0.3V,而二极管的正向电流则由外部电路决定。这一状态体现了二极管的正 向稳压作用。 　　(3)当二极管反向偏置时,外电场和内电场同向,少子的漂移形成了很小的反向电流。 反向电流在一定电压范围内保持常数,称为反向饱和电流,此时二极管处于截止状态。</vt:lpstr>
      <vt:lpstr>　　(4)当外加反向电压大于某一电压值后,反向电流迅速增大,二极管失去单向导电性, 二极管被击穿,这一电压称为反向击穿电压。从图9.3.2可以看出,二极管被反向击穿后, 电压基本保持不变,而电流则由外部电路决定。这一状态体现了二极管的反向稳压作用。</vt:lpstr>
      <vt:lpstr>PowerPoint Presentation</vt:lpstr>
      <vt:lpstr>9.3.2 主要参数 　　1.最大整流电流IOM 　　最大整流电流指二极管长期使用时,允许流过的最大正向平均电流。 　　2.反向击穿电压 UBR 反向击穿电压指二极管能承受的最高反向电压,超过后将导致二极管被击穿。这一电 压值与温度有关。二极管击穿后单向导电性被破坏,甚至会由于过热而烧坏。</vt:lpstr>
      <vt:lpstr>　　3.反向工作峰值电压 URWM 　　反向工作峰值电压指保证二极管不被击穿而给出的反向峰值电压,一般是二极管反向 击穿电压UBR的一半或三分之二。　　4.反向峰值电流IRM 　　反向峰值电流指二极管加反向工作峰值电压时的反向电流值。反向电流越小,说明二 极管单向导电性越好。IRM 会受温度影响,温度越高,反向电流越大。硅管的反向电流较 小,锗管的反向电流较大,为硅管的几十到几百倍。</vt:lpstr>
      <vt:lpstr>　　几种常用国产二极管的型号及主要参数如表9.3.1所示。</vt:lpstr>
      <vt:lpstr>9.3.3 二极管的应用 　　由于二极管具有单向导电性,因此可用于整流、检波、限幅、钳位、隔离和保护元件 等,也可在数字电路中作为开关元件。实际的二极管应考虑通态电压,而理想二极管的通 态电压为零,反向电流为零。在本节中,均认为二极管为理想二极管。 　　分析方法:将二极管断开,若V阳 &gt;V阴 ,则二极管导通;反之,二极管截止。</vt:lpstr>
      <vt:lpstr>　　1.整流电路中的应用 　　利用二极管的单向导电性,可以将交流电变为单向脉动直流电,起到整流的作用。实 现整流功能的电路称为整流电路,如图9.3.3(a)所示。 　　分析:若u2= U2sinωt,当u2&gt;0时,二极管 VD导通,负载电压uo=u2;当u2&lt;0 时,二极管 VD截止,负载电压uo=0,输出波形如图9.3.3(b)所示。</vt:lpstr>
      <vt:lpstr>PowerPoint Presentation</vt:lpstr>
      <vt:lpstr>　　2.限幅电路中的应用 　　限幅电路如图9.3.4(a)所示,已知ui=18sinωtV,则输出电压uo波形如图9.3.4(b)所示。　　分析:二极管阴极电位为 8V,阳极电位为ui。若ui&gt;8V,则二极管导通,可视为短 路,uo=8V;若ui&lt;8V,则二极管截止,可视为开路,uo=ui。该电路为上限幅电路。</vt:lpstr>
      <vt:lpstr>PowerPoint Presentation</vt:lpstr>
      <vt:lpstr>　　3.检波电路中的应用 　　检波电路如图9.3.5(a)所示,输出电压uo的波形如图9.3.5(b)所示。二极管起检波作 用,除去正尖脉冲。　　分析:在0~t1 期间,电容器C 很快被充电,其两端电压为U,极性如图9.3.5(a)所 示。此时uR 为一正尖脉冲,二极管截止,uo为零。 　　在t1~t2期间,ui在t1瞬间由U 下降到0,在t2瞬间由0上升到U。在t1瞬间,电容器 经R 和RL两路放电,二极管 VD导通,uR 和uo均为负尖脉冲。在t2瞬间,ui经R 再次对 电容器充电,二极管截止,uo为零,以此类推。</vt:lpstr>
      <vt:lpstr>PowerPoint Presentation</vt:lpstr>
      <vt:lpstr>　　4.箝位和隔离电路中的应用 　　箝位和隔离电路如图9.3.6所示,两输入端的电位不同,VDA、VDB的作用也不同。若 VA=+3V,VB = 0V。因VA &gt;VB,VDA 优先导通(正向压差最大的二极管导通),使 VY=3V,VDA起箝位作用。此时,VB&lt;VY,VDB截止,将 B端与 Y 端隔离,VDB起隔离 作用。</vt:lpstr>
      <vt:lpstr>PowerPoint Presentation</vt:lpstr>
      <vt:lpstr>　　5.二极管的保护作用 　　若控制器某一端口只能接正电压,不能接入负电压(比如51单片机的UCC端)。为避免 因电源极性接反造成故障,可在UCC端放置一个二极管,如图9.3.7所示,此时二极管起到 保护电路作用。</vt:lpstr>
      <vt:lpstr>PowerPoint Presentation</vt:lpstr>
      <vt:lpstr>9.4 其 他 二 极 管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2024-09-19T18:51:35.002</cp:lastPrinted>
  <dcterms:created xsi:type="dcterms:W3CDTF">2024-09-19T10:51:35Z</dcterms:created>
  <dcterms:modified xsi:type="dcterms:W3CDTF">2024-09-19T10:51:36Z</dcterms:modified>
</cp:coreProperties>
</file>