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5399405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98602-EA3F-4A9A-9F59-929A6C1B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78F8B-F106-459C-A460-713DE02F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F2483-ED92-48F9-95BD-B0976915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17E0F-57C6-4296-B27E-082331C6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5EDC5-0C64-4D4D-AC58-92E4EC847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18A78-05AD-4847-A0A2-A7984C63D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99444-BDD5-4E23-953B-60B86834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5C9CD-3AC3-4D69-8862-727BA9525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0AA41-94C3-4182-9D4B-1962A17F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F534A-B0E3-44CB-B4AD-304EE362E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35645-207F-4BDB-A08F-F70C6777D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676400"/>
            <a:ext cx="7772400" cy="1158875"/>
          </a:xfrm>
        </p:spPr>
        <p:txBody>
          <a:bodyPr/>
          <a:lstStyle>
            <a:lvl1pPr algn="ctr">
              <a:defRPr sz="4000"/>
            </a:lvl1pPr>
          </a:lstStyle>
          <a:p>
            <a:pPr fontAlgn="base"/>
            <a:r>
              <a:rPr lang="zh-CN" strike="noStrike" noProof="1"/>
              <a:t>单击此处编辑母版标题样式</a:t>
            </a:r>
            <a:endParaRPr lang="zh-CN" strike="noStrike" noProof="1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059113"/>
            <a:ext cx="6400800" cy="1379537"/>
          </a:xfrm>
        </p:spPr>
        <p:txBody>
          <a:bodyPr/>
          <a:lstStyle>
            <a:lvl1pPr marL="0" indent="0" algn="ctr">
              <a:buFontTx/>
              <a:buNone/>
              <a:defRPr sz="2800"/>
            </a:lvl1pPr>
          </a:lstStyle>
          <a:p>
            <a:pPr fontAlgn="base"/>
            <a:r>
              <a:rPr lang="zh-CN" strike="noStrike" noProof="1"/>
              <a:t>单击此处编辑母版副标题样式</a:t>
            </a:r>
            <a:endParaRPr lang="zh-CN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916488"/>
            <a:ext cx="2895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fontAlgn="base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468688"/>
            <a:ext cx="7772400" cy="10731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287588"/>
            <a:ext cx="7772400" cy="11811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60475"/>
            <a:ext cx="4038600" cy="35623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60475"/>
            <a:ext cx="4038600" cy="35623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8088"/>
            <a:ext cx="4040188" cy="5048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712913"/>
            <a:ext cx="4040188" cy="31099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208088"/>
            <a:ext cx="4041775" cy="5048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712913"/>
            <a:ext cx="4041775" cy="31099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14313"/>
            <a:ext cx="3008313" cy="915987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14313"/>
            <a:ext cx="5111750" cy="46085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130300"/>
            <a:ext cx="3008313" cy="369252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779838"/>
            <a:ext cx="5486400" cy="446087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82600"/>
            <a:ext cx="5486400" cy="32385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225925"/>
            <a:ext cx="5486400" cy="6334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15900"/>
            <a:ext cx="2057400" cy="46069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15900"/>
            <a:ext cx="6019800" cy="46069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676400"/>
            <a:ext cx="7772400" cy="1158875"/>
          </a:xfrm>
        </p:spPr>
        <p:txBody>
          <a:bodyPr/>
          <a:lstStyle>
            <a:lvl1pPr algn="ctr">
              <a:defRPr sz="4000"/>
            </a:lvl1pPr>
          </a:lstStyle>
          <a:p>
            <a:pPr fontAlgn="base"/>
            <a:r>
              <a:rPr lang="zh-CN" strike="noStrike" noProof="1"/>
              <a:t>单击此处编辑母版标题样式</a:t>
            </a:r>
            <a:endParaRPr lang="zh-CN" strike="noStrike" noProof="1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059113"/>
            <a:ext cx="6400800" cy="1379537"/>
          </a:xfrm>
        </p:spPr>
        <p:txBody>
          <a:bodyPr/>
          <a:lstStyle>
            <a:lvl1pPr marL="0" indent="0" algn="ctr">
              <a:buFontTx/>
              <a:buNone/>
              <a:defRPr sz="2800"/>
            </a:lvl1pPr>
          </a:lstStyle>
          <a:p>
            <a:pPr fontAlgn="base"/>
            <a:r>
              <a:rPr lang="zh-CN" strike="noStrike" noProof="1"/>
              <a:t>单击此处编辑母版副标题样式</a:t>
            </a:r>
            <a:endParaRPr lang="zh-CN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916488"/>
            <a:ext cx="2895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fontAlgn="base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468688"/>
            <a:ext cx="7772400" cy="10731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287588"/>
            <a:ext cx="7772400" cy="11811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60475"/>
            <a:ext cx="4038600" cy="35623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60475"/>
            <a:ext cx="4038600" cy="35623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8088"/>
            <a:ext cx="4040188" cy="5048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712913"/>
            <a:ext cx="4040188" cy="31099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208088"/>
            <a:ext cx="4041775" cy="5048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712913"/>
            <a:ext cx="4041775" cy="31099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14313"/>
            <a:ext cx="3008313" cy="915987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14313"/>
            <a:ext cx="5111750" cy="46085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130300"/>
            <a:ext cx="3008313" cy="369252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779838"/>
            <a:ext cx="5486400" cy="446087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82600"/>
            <a:ext cx="5486400" cy="32385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225925"/>
            <a:ext cx="5486400" cy="6334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15900"/>
            <a:ext cx="2057400" cy="46069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15900"/>
            <a:ext cx="6019800" cy="46069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15900"/>
            <a:ext cx="8229600" cy="9001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457200" y="1260475"/>
            <a:ext cx="8229600" cy="3562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916488"/>
            <a:ext cx="2895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6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>
            <a:spLocks noGrp="1"/>
          </p:cNvSpPr>
          <p:nvPr>
            <p:ph type="title"/>
          </p:nvPr>
        </p:nvSpPr>
        <p:spPr>
          <a:xfrm>
            <a:off x="457200" y="215900"/>
            <a:ext cx="8229600" cy="9001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Rectangle 3"/>
          <p:cNvSpPr>
            <a:spLocks noGrp="1"/>
          </p:cNvSpPr>
          <p:nvPr>
            <p:ph type="body" idx="5"/>
          </p:nvPr>
        </p:nvSpPr>
        <p:spPr>
          <a:xfrm>
            <a:off x="457200" y="1260475"/>
            <a:ext cx="8229600" cy="3562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916488"/>
            <a:ext cx="2895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916488"/>
            <a:ext cx="2133600" cy="3762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6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050701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/>
          <p:cNvSpPr>
            <a:spLocks noGrp="1"/>
          </p:cNvSpPr>
          <p:nvPr>
            <p:ph type="ctrTitle"/>
          </p:nvPr>
        </p:nvSpPr>
        <p:spPr>
          <a:xfrm>
            <a:off x="820738" y="1146175"/>
            <a:ext cx="7500937" cy="1785938"/>
          </a:xfrm>
        </p:spPr>
        <p:txBody>
          <a:bodyPr wrap="square" lIns="91440" tIns="45720" rIns="91440" bIns="45720" anchor="ctr" anchorCtr="0"/>
          <a:lstStyle/>
          <a:p>
            <a:pPr eaLnBrk="1" hangingPunct="1">
              <a:buClrTx/>
              <a:buSzTx/>
              <a:buFontTx/>
            </a:pPr>
            <a:r>
              <a:rPr lang="zh-CN" altLang="en-US" sz="4800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腰椎间盘突出症</a:t>
            </a:r>
            <a:br>
              <a:rPr lang="en-US" altLang="zh-CN" sz="4800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</a:br>
            <a:r>
              <a:rPr lang="zh-CN" altLang="en-US" sz="4800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中医护理方案</a:t>
            </a:r>
            <a:endParaRPr lang="zh-CN" altLang="zh-CN" sz="4800">
              <a:latin typeface="宋体" panose="02010600030101010101" pitchFamily="2" charset="-122"/>
              <a:ea typeface="宋体" panose="02010600030101010101" pitchFamily="2" charset="-122"/>
              <a:cs typeface="+mj-cs"/>
            </a:endParaRPr>
          </a:p>
        </p:txBody>
      </p:sp>
      <p:sp>
        <p:nvSpPr>
          <p:cNvPr id="6146" name="Rectangle 3"/>
          <p:cNvSpPr>
            <a:spLocks noGrp="1"/>
          </p:cNvSpPr>
          <p:nvPr>
            <p:ph type="subTitle" idx="1"/>
          </p:nvPr>
        </p:nvSpPr>
        <p:spPr/>
        <p:txBody>
          <a:bodyPr wrap="square" lIns="91440" tIns="45720" rIns="91440" bIns="45720" anchor="t" anchorCtr="0"/>
          <a:lstStyle/>
          <a:p>
            <a:pPr eaLnBrk="1" hangingPunct="1">
              <a:buClrTx/>
              <a:buSzTx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骨二科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"/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714375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常见症候要点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70" name="Rectangle 3"/>
          <p:cNvSpPr>
            <a:spLocks noGrp="1"/>
          </p:cNvSpPr>
          <p:nvPr>
            <p:ph idx="1"/>
          </p:nvPr>
        </p:nvSpPr>
        <p:spPr>
          <a:xfrm>
            <a:off x="457200" y="1055688"/>
            <a:ext cx="8229600" cy="3767137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血瘀气滞证：腰腿痛剧烈，痛有定点，腰部僵硬，俯仰活动艰难，舌质暗紫或有瘀斑，舌质薄白或薄黄。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寒湿痹阻证：腰腿部冷痛重着，转侧不利，虽静卧亦不减或反而加重，遇寒痛增，得热则减，伴下肢活动受限，舌质胖淡，苔白腻。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湿热痹阻证：腰筋腿痛，痛处伴有热感，或见肢节红肿，口渴不欲饮，苔黄腻。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肝肾亏虚证：腰腿痛缠绵日久，反复发作，乏力，劳则加重，卧则减轻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;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包括肝肾阴虚及肝肾阳虚症。阴虚证症见：心烦失眠，口苦咽干，舌红少津。阳虚证症见：四肢不温，形寒畏冷，舌质淡胖。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401050" cy="6985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二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常见症状、症候施护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194" name="Rectangle 3"/>
          <p:cNvSpPr>
            <a:spLocks noGrp="1"/>
          </p:cNvSpPr>
          <p:nvPr>
            <p:ph idx="1"/>
          </p:nvPr>
        </p:nvSpPr>
        <p:spPr>
          <a:xfrm>
            <a:off x="357188" y="555625"/>
            <a:ext cx="8229600" cy="4144963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）腰腿疼痛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评估疼痛的诱因、性质、腰部活动、下肢感觉、运动情况。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体位护理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急性期严格卧硬板床休息，保持脊柱平直。恢复期，下床活动时佩戴腰托加以保护和支撑，注意起床姿势，宜先行翻身侧卧，再用手臂支撑用力后缓缓起床，忌腰部用力，避免体位的突然改变。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做好腰部、腿部保暖，防止受凉。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遵医嘱腰部予中药贴敷、中药热熨、中药熏蒸、中药离子导入等治疗，观察治疗后的效果，及时向医师反馈。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给予盆骨牵引，牵引重量是患者的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1/3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或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1/2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左右，也可根据患者的耐受进行牵引重量调节。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6.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遵医嘱使用耳穴埋豆，减轻疼痛。常用穴位：神门、交感、皮质下、肝、肾等。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/>
          <p:cNvSpPr>
            <a:spLocks noGrp="1"/>
          </p:cNvSpPr>
          <p:nvPr>
            <p:ph type="title"/>
          </p:nvPr>
        </p:nvSpPr>
        <p:spPr>
          <a:xfrm>
            <a:off x="457200" y="215900"/>
            <a:ext cx="8229600" cy="554038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二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常见症状、症候施护</a:t>
            </a:r>
            <a:endParaRPr lang="zh-CN" altLang="zh-CN" sz="2800"/>
          </a:p>
        </p:txBody>
      </p:sp>
      <p:sp>
        <p:nvSpPr>
          <p:cNvPr id="9218" name="Rectangle 3"/>
          <p:cNvSpPr>
            <a:spLocks noGrp="1"/>
          </p:cNvSpPr>
          <p:nvPr>
            <p:ph idx="1"/>
          </p:nvPr>
        </p:nvSpPr>
        <p:spPr>
          <a:xfrm>
            <a:off x="457200" y="769938"/>
            <a:ext cx="8229600" cy="4052887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）肢体麻木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评估麻木部位、程度以及伴随的症状，并做好记录。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协助患者按摩拍打麻木肢体，力度适中，增进患者舒适度，并询问感受。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麻木肢体做好保暖，指导患者进行双下肢关节屈伸运动，促进促进血液循环。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遵医嘱局部予中药熏洗、艾灸等治疗，注意防止皮肤烫伤及损伤，观察治疗效果。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遵医嘱予穴位注射，常用穴位：足三里、环跳、委中、承山等。</a:t>
            </a:r>
            <a:endParaRPr lang="zh-CN" altLang="zh-CN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二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常见症状、症候施护</a:t>
            </a:r>
            <a:endParaRPr lang="zh-CN" altLang="zh-CN" sz="2800"/>
          </a:p>
        </p:txBody>
      </p:sp>
      <p:sp>
        <p:nvSpPr>
          <p:cNvPr id="10242" name="Rectangle 3"/>
          <p:cNvSpPr>
            <a:spLocks noGrp="1"/>
          </p:cNvSpPr>
          <p:nvPr>
            <p:ph idx="1"/>
          </p:nvPr>
        </p:nvSpPr>
        <p:spPr>
          <a:xfrm>
            <a:off x="457200" y="984250"/>
            <a:ext cx="8229600" cy="383857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）下肢活动受限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评估患者双下肢肌力及步态，对肌力下降或步态不稳者，做好安全防护措施，防止跌倒及其他意外发生。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做好健康教育，教会患者起床活动的注意事项，使用辅助工具行走。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卧床期间或活动困难患者，指导患者进行四肢关节主动活动及腰背肌运动，提高肌肉强度和耐力。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保持病房环境安全，物品放置有序，协助患者生活料理。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遵医嘱予物理治疗如中频脉冲、激光、微波等；或采用中药热熨、中药熏蒸、中药贴敷等治疗。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41375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三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中医特色治疗护理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66" name="Rectangle 3"/>
          <p:cNvSpPr>
            <a:spLocks noGrp="1"/>
          </p:cNvSpPr>
          <p:nvPr>
            <p:ph idx="1"/>
          </p:nvPr>
        </p:nvSpPr>
        <p:spPr>
          <a:xfrm>
            <a:off x="457200" y="698500"/>
            <a:ext cx="8229600" cy="412432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）腰椎整复的护理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整复前告知患者整复方法及配合注意事项。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整复后注意观察患者腰部疼痛、活动度、双下肢感觉运动及大小便等情况。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卧床休息，定时双人直线翻身，增加患者舒适度，仰卧时腰部加腰垫，维持生理曲度。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复位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天后，在医护人员指导下佩戴腰托下床。下床时先俯卧位，在床上旋转身体，脚着地后缓慢起身，上床则反之。下床后扶持患者，观察有无头晕等不适，如厕时避免久蹲，防止引起体位性低血压发生跌倒。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复位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天后逐渐进行腰背肌功能锻炼。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9938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三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.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中医特色治疗护理</a:t>
            </a:r>
            <a:endParaRPr lang="zh-CN" altLang="zh-CN"/>
          </a:p>
        </p:txBody>
      </p:sp>
      <p:sp>
        <p:nvSpPr>
          <p:cNvPr id="12290" name="Rectangle 3"/>
          <p:cNvSpPr>
            <a:spLocks noGrp="1"/>
          </p:cNvSpPr>
          <p:nvPr>
            <p:ph idx="1"/>
          </p:nvPr>
        </p:nvSpPr>
        <p:spPr>
          <a:xfrm>
            <a:off x="457200" y="627063"/>
            <a:ext cx="8229600" cy="4195762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）腰椎牵引的护理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牵引治疗前做好解释工作，告知患者注意事项以取得配合。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遵医嘱选择合适的体位（三曲位、仰卧位、俯卧位）及牵引重量、牵引角度、牵引时上下衣分开，固定带松紧适宜，使患者舒适持久。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牵引时嘱患者全身肌肉放松，以减少躯干部肌肉收缩抵抗力，疼痛较甚不能平卧的患者可使用三角枕垫于膝下缓解不适。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牵引过程中随时询问患者感受，观察患者是否有胸闷、心慌等不适，及时调整。出现疼痛加重等不适立即停止治疗，通知医师处理。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注意防寒保暖，用大毛巾或薄被覆盖患者身体。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6.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腰椎牵引后宜平卧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分钟再翻身活动。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9938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）围手术期护理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4" name="Rectangle 3"/>
          <p:cNvSpPr>
            <a:spLocks noGrp="1"/>
          </p:cNvSpPr>
          <p:nvPr>
            <p:ph idx="1"/>
          </p:nvPr>
        </p:nvSpPr>
        <p:spPr>
          <a:xfrm>
            <a:off x="457200" y="769938"/>
            <a:ext cx="8229600" cy="4052887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术前护理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）做好术前宣教与心理护理，告知手术注意事项及相关准备工作，取得患者的配合。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）术前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天指导患者练习床上大小便及俯卧位训练。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）对于吸烟者劝其戒烟，预防感冒；指导患者练习深呼吸、咳嗽、排痰的方法。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）为患者选择合适腰围，指导正确佩戴方法。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）常规进行术区皮肤准备、药物过敏试验及交叉配血等。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3"/>
          <p:cNvSpPr>
            <a:spLocks noGrp="1"/>
          </p:cNvSpPr>
          <p:nvPr>
            <p:ph idx="1"/>
          </p:nvPr>
        </p:nvSpPr>
        <p:spPr>
          <a:xfrm>
            <a:off x="457200" y="395288"/>
            <a:ext cx="8229600" cy="4427537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术后护理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）术后妥善安置患者，搬运患者时，保持脊椎一条直线，防止扭曲，使用过床板平托过床。翻身时，采取轴线翻身方法。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）根据不同的麻醉方式，正确指导患者进食，进食营养丰富易消化的食物。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）注意患者生命体征的变化，观察双下肢感觉、运动、肌力等神经功能的变化。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观察伤口敷料渗出情况，保持伤口负压引流管通畅，定时倾倒引流液，严格无菌操作。观察引流液的色、质、量的变化，并正确记录，如引流液为淡黄色液体，怀疑脑脊液应通知医师及时处理，并将引流球负压排空，暂停负压引流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Rectangle 3"/>
          <p:cNvSpPr>
            <a:spLocks noGrp="1"/>
          </p:cNvSpPr>
          <p:nvPr>
            <p:ph idx="1"/>
          </p:nvPr>
        </p:nvSpPr>
        <p:spPr>
          <a:xfrm>
            <a:off x="457200" y="250825"/>
            <a:ext cx="8229600" cy="4572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）指导患者进行足趾、踝部等主动活动，促进血液循环。评估患者下肢疼痛改善情况，循序渐进指导患者进行蹬腿、直腿抬高、五点支撑及飞燕式等功能锻炼。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）根据手术方式，术后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1-3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天协助患者佩戴腰托取半卧位或坐于床边，适应体位变化后，慢慢练习下地行走，行走时姿势正确，抬头挺胸收腹，护理上做好安全防护。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7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）积极进行护理干预，预防肺部感染、尿路感染及下肢静脉栓塞等并发症的发生。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8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）对排尿困难者，可采取艾灸关元、气海、中极等穴位，或予以中药热熨下腹部，配合按摩，以促进排尿。对于便秘患者，采取艾灸神厥、天枢、关元等穴位，或进行腹部按摩，每日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次，为晨起、午睡醒后、早餐及晚餐后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1-3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小时进行，顺时针方向按摩，以促进排便。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9)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卧床期间协助患者做好生活护理，满足各项需求。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Rectangle 3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482282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四、健康指导</a:t>
            </a:r>
            <a:endParaRPr lang="en-US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（一）生活起居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急性期患者以卧床休息为主，采取舒适体位。下床活动时戴腰托加以保护和支撑，不宜久坐。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做好腰部保护，防止腰部受到外伤，尽量不弯腰提重物，减轻腰部负荷。告知患者捡拾地上的物品是宜双腿下蹲腰部挺直，动作要缓。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指导患者在日常生活工作中，注意对腰部的保健，提倡坐硬板凳，宜卧硬板薄软垫床。工作时要做到腰部姿势正确，劳逸结合，防止过度疲劳，同时还要防止寒冷等不良因素的刺激。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指导患者正确咳嗽、打喷嚏的方法，注意保护腰部，避免诱发和加重疼痛。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腰椎间盘突出症病程长、恢复慢，鼓励患者应保存愉快心情，用积极乐观的人生态度对待疾病。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3"/>
          <p:cNvSpPr>
            <a:spLocks noGrp="1"/>
          </p:cNvSpPr>
          <p:nvPr>
            <p:ph idx="1"/>
          </p:nvPr>
        </p:nvSpPr>
        <p:spPr>
          <a:xfrm>
            <a:off x="250825" y="466725"/>
            <a:ext cx="8364538" cy="43561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6.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加强腰背肌功能锻炼，要注意持之以恒。主要锻炼的方法有：卧位直腿抬高，交叉蹬腿及五点支撑、飞燕式的腰背肌功能锻炼，根据患者的具体情况进行指导。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）飞燕式锻炼：患者俯卧位，双下肢伸直，两手贴在身体两旁，下半身不动，抬头时上半身向后背伸，每日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组，每组做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次。逐渐增加为抬头上半身后伸与双下肢直腿后伸同时进行。腰部尽量背伸形似飞燕，每日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5-10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组，每组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次。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）五点支撑锻炼：患者取卧位，以双手叉腰作支撑点，两腿半屈膝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90°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，脚掌置于床上，以头后部及双肘支撑上半身，双脚支撑下半身，成半拱桥形，当挺起躯干架桥时，膝部稍向两旁分开，速度由慢而快，每日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3-5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组，每组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10-20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次。适应后增加至每日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10-20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组，每组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30-50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次。以锻炼腰、背、腹部肌肉力量。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3" name="图片 3" descr="1G4193303-2[1]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988" y="323850"/>
            <a:ext cx="6697662" cy="4464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3"/>
          <p:cNvSpPr>
            <a:spLocks noGrp="1"/>
          </p:cNvSpPr>
          <p:nvPr>
            <p:ph idx="1"/>
          </p:nvPr>
        </p:nvSpPr>
        <p:spPr>
          <a:xfrm>
            <a:off x="457200" y="827088"/>
            <a:ext cx="8229600" cy="3671887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7.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腰托使用健康指导：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）腰托的选用及佩戴：腰托规格要与自身腰的长度、周径相适应，其上缘须达肋下缘，下缘至臀裂，松紧以不产生不适感为宜。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）佩戴时间：可根据病情掌握佩戴时间，腰部症状较重时应随时佩戴，轻症患者可在外出或较长时间站立及固定姿势坐位时使用，睡眠及休息时取下。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）使用腰托期间应逐渐增加腰背肌锻炼，防止和减轻腰部肌肉萎缩。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66725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（二）饮食护理</a:t>
            </a:r>
            <a:endParaRPr lang="zh-CN" altLang="zh-CN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482" name="Rectangle 3"/>
          <p:cNvSpPr>
            <a:spLocks noGrp="1"/>
          </p:cNvSpPr>
          <p:nvPr>
            <p:ph idx="1"/>
          </p:nvPr>
        </p:nvSpPr>
        <p:spPr>
          <a:xfrm>
            <a:off x="179388" y="466725"/>
            <a:ext cx="8507412" cy="43561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       根据患者的营养状况和辨证分型的不同，科学合理指导饮食，使患者达到最大程度的康复，在指导患者饮食期间，动态观察患者的胃纳情况和舌苔变化，随时更改饮食计划。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血瘀气滞型：饮食宜进行气活血化瘀之品，如黑木耳、金针菇、桃仁等。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寒湿痹阻型：饮食宜进温经散寒、祛湿通络之品，如砂仁、羊肉、蛇酒等，药膳方：肉桂瘦肉汤、鳝鱼汤、当归红枣煲羊肉。忌凉性食物及生冷瓜果、冷饮。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湿热痹阻型：饮食宜清热利湿通络之品，如丝瓜、冬瓜、赤小豆、玉米须等，药膳方：丝瓜瘦肉汤。忌辛辣燥热之品，如葱、蒜、胡椒等。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肝肾亏虚型：（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）肝肾阳虚者宜进食滋阴填精、滋养肝肾之品，如枸杞、黑芝麻、黑白木耳等，药膳方：莲子百合煲瘦肉汤。忌辛辣香燥之品。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）肝肾阳虚者宜进食温壮肾阳，补精髓之品，如黑豆、核桃、杏仁、腰果、黑芝麻等。食疗方：干姜煲羊肉。忌生冷瓜果及寒冷食物。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>
          <a:xfrm>
            <a:off x="457200" y="287338"/>
            <a:ext cx="8229600" cy="900112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（三）情志调理</a:t>
            </a:r>
            <a:endParaRPr lang="zh-CN" altLang="zh-CN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506" name="Rectangle 3"/>
          <p:cNvSpPr>
            <a:spLocks noGrp="1"/>
          </p:cNvSpPr>
          <p:nvPr>
            <p:ph idx="1"/>
          </p:nvPr>
        </p:nvSpPr>
        <p:spPr>
          <a:xfrm>
            <a:off x="457200" y="1187450"/>
            <a:ext cx="8229600" cy="363537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了解患者的情绪，使用言语开导法做好安慰工作，保持情绪平和、神情清净。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用移情疗法，转移或改变患者的情绪和意志，舒畅气机，怡养心神，有益患者的身心健康。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疼痛时出现情绪烦躁，使用安神静志法，要患者闭目静心全身放松，平静呼吸，以达到周身气血流通舒畅。</a:t>
            </a:r>
            <a:endParaRPr lang="zh-CN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五、护理难点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530" name="Rectangle 3"/>
          <p:cNvSpPr>
            <a:spLocks noGrp="1"/>
          </p:cNvSpPr>
          <p:nvPr>
            <p:ph idx="1"/>
          </p:nvPr>
        </p:nvSpPr>
        <p:spPr>
          <a:xfrm>
            <a:off x="457200" y="900113"/>
            <a:ext cx="8229600" cy="4319587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自觉改善不良习惯依从性差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解决思路：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加强对患者康复保健知识教育，告知患者不良习惯对腰椎间盘突出症的影响，增强患者的自我保健意识。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发放健康教育小册子，使患者掌握正确的生活方式、饮食调理、站立行的方法、腰部保健、预防不良姿势等相关护理知识。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根据患者的情况，做到因人施护，制定可行的康复锻炼方法，积极指患者康复训练。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定期随访，调查患者依从性，及时给予针对性的指导。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                        </a:t>
            </a:r>
            <a:endParaRPr lang="en-US" altLang="zh-CN" sz="20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sz="4000">
                <a:latin typeface="宋体" panose="02010600030101010101" pitchFamily="2" charset="-122"/>
                <a:ea typeface="宋体" panose="02010600030101010101" pitchFamily="2" charset="-122"/>
              </a:rPr>
              <a:t>                   </a:t>
            </a:r>
            <a:endParaRPr lang="zh-CN" altLang="zh-CN" sz="4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Rectangle 2"/>
          <p:cNvSpPr>
            <a:spLocks noGrp="1"/>
          </p:cNvSpPr>
          <p:nvPr>
            <p:ph type="ctrTitle"/>
          </p:nvPr>
        </p:nvSpPr>
        <p:spPr>
          <a:xfrm>
            <a:off x="785813" y="912813"/>
            <a:ext cx="7500937" cy="3116262"/>
          </a:xfrm>
        </p:spPr>
        <p:txBody>
          <a:bodyPr wrap="square" lIns="91440" tIns="45720" rIns="91440" bIns="45720" anchor="ctr" anchorCtr="0"/>
          <a:lstStyle/>
          <a:p>
            <a:pPr eaLnBrk="1" hangingPunct="1">
              <a:buClrTx/>
              <a:buSzTx/>
              <a:buFontTx/>
            </a:pPr>
            <a:b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</a:b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  </a:t>
            </a:r>
            <a:r>
              <a:rPr lang="zh-CN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项痹病（神经根型颈椎病）</a:t>
            </a:r>
            <a:b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</a:br>
            <a:b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</a:b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中医护理方案</a:t>
            </a:r>
            <a:br>
              <a:rPr lang="zh-CN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</a:br>
            <a:b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</a:b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骨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二科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2800"/>
              <a:t>一、常见证候要点</a:t>
            </a:r>
            <a:endParaRPr lang="zh-CN" altLang="en-US" sz="2800"/>
          </a:p>
        </p:txBody>
      </p:sp>
      <p:sp>
        <p:nvSpPr>
          <p:cNvPr id="24578" name="内容占位符 2"/>
          <p:cNvSpPr>
            <a:spLocks noGrp="1"/>
          </p:cNvSpPr>
          <p:nvPr>
            <p:ph idx="1"/>
          </p:nvPr>
        </p:nvSpPr>
        <p:spPr>
          <a:xfrm>
            <a:off x="457200" y="871538"/>
            <a:ext cx="8229600" cy="3951287"/>
          </a:xfrm>
        </p:spPr>
        <p:txBody>
          <a:bodyPr anchor="t" anchorCtr="0"/>
          <a:lstStyle/>
          <a:p>
            <a:r>
              <a:rPr lang="zh-CN" altLang="en-US" sz="2000"/>
              <a:t>（一）风寒痹阻：颈、肩、上肢窜痛麻木，以痛为主，头有沉重感，颈部僵硬，活动不利，恶寒畏风。舌淡红，苔薄白，脉弦紧。</a:t>
            </a:r>
            <a:endParaRPr lang="zh-CN" altLang="en-US" sz="2000"/>
          </a:p>
          <a:p>
            <a:r>
              <a:rPr lang="zh-CN" altLang="en-US" sz="2000"/>
              <a:t>（二）血瘀气滞：颈肩部、上肢刺痛，痛处固定，伴有肢体麻木。舌质暗，脉弦。</a:t>
            </a:r>
            <a:endParaRPr lang="zh-CN" altLang="en-US" sz="2000"/>
          </a:p>
          <a:p>
            <a:r>
              <a:rPr lang="zh-CN" altLang="en-US" sz="2000"/>
              <a:t>（三）痰湿阻络：头晕目眩，头重如裹，四肢麻木，纳呆。舌暗红，苔厚腻，脉弦滑。</a:t>
            </a:r>
            <a:endParaRPr lang="zh-CN" altLang="en-US" sz="2000"/>
          </a:p>
          <a:p>
            <a:r>
              <a:rPr lang="zh-CN" altLang="en-US" sz="2000"/>
              <a:t>（四）肝肾不足：眩晕头痛，耳鸣耳聋，失眠多梦，肢体麻木，面红目赤。舌红少苔，脉弦。</a:t>
            </a:r>
            <a:endParaRPr lang="zh-CN" altLang="en-US" sz="2000"/>
          </a:p>
          <a:p>
            <a:r>
              <a:rPr lang="zh-CN" altLang="en-US" sz="2000"/>
              <a:t>（五）气血亏虚：头晕目眩，面色苍白，心悸气短，四肢麻木，倦怠乏力。舌淡苔少，脉细弱。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2800"/>
              <a:t>二、常见症状/证候施护</a:t>
            </a:r>
            <a:endParaRPr lang="zh-CN" altLang="en-US" sz="2800"/>
          </a:p>
        </p:txBody>
      </p:sp>
      <p:sp>
        <p:nvSpPr>
          <p:cNvPr id="25602" name="内容占位符 2"/>
          <p:cNvSpPr>
            <a:spLocks noGrp="1"/>
          </p:cNvSpPr>
          <p:nvPr>
            <p:ph idx="1"/>
          </p:nvPr>
        </p:nvSpPr>
        <p:spPr>
          <a:xfrm>
            <a:off x="457200" y="919163"/>
            <a:ext cx="8229600" cy="3562350"/>
          </a:xfrm>
        </p:spPr>
        <p:txBody>
          <a:bodyPr anchor="t" anchorCtr="0"/>
          <a:lstStyle/>
          <a:p>
            <a:r>
              <a:rPr lang="zh-CN" altLang="en-US" sz="2000"/>
              <a:t>（一）颈肩疼痛</a:t>
            </a:r>
            <a:endParaRPr lang="zh-CN" altLang="en-US" sz="2000"/>
          </a:p>
          <a:p>
            <a:r>
              <a:rPr lang="zh-CN" altLang="en-US" sz="2000"/>
              <a:t>1.疼痛诱因、性质、部位、持续时间，与体位的关系，做好疼痛评分。</a:t>
            </a:r>
            <a:endParaRPr lang="zh-CN" altLang="en-US" sz="2000"/>
          </a:p>
          <a:p>
            <a:r>
              <a:rPr lang="zh-CN" altLang="en-US" sz="2000"/>
              <a:t>2.慎起居、避风寒，防风寒阻络致经脉不通，引发疼痛。</a:t>
            </a:r>
            <a:endParaRPr lang="zh-CN" altLang="en-US" sz="2000"/>
          </a:p>
          <a:p>
            <a:r>
              <a:rPr lang="zh-CN" altLang="en-US" sz="2000"/>
              <a:t>3.配合医师行颈椎牵引，及时评估牵引效果及颈肩部疼痛情况。</a:t>
            </a:r>
            <a:endParaRPr lang="zh-CN" altLang="en-US" sz="2000"/>
          </a:p>
          <a:p>
            <a:r>
              <a:rPr lang="zh-CN" altLang="en-US" sz="2000"/>
              <a:t>4.遵医嘱行中药熏蒸、中药塌渍、中药外敷、中药离子导入、拔火罐等治疗。痛点处可行穴位揉药或涂擦治疗。</a:t>
            </a:r>
            <a:endParaRPr lang="zh-CN" altLang="en-US" sz="2000"/>
          </a:p>
          <a:p>
            <a:r>
              <a:rPr lang="zh-CN" altLang="en-US" sz="2000"/>
              <a:t>5.根据疼痛规律，对夜间疼痛甚者，适当增加中药塌渍、中药热奄包、牵引等治疗次数。</a:t>
            </a:r>
            <a:endParaRPr lang="zh-CN" altLang="en-US" sz="2000"/>
          </a:p>
          <a:p>
            <a:r>
              <a:rPr lang="zh-CN" altLang="en-US" sz="2000"/>
              <a:t>6.遵医嘱正确应用镇痛药，并观察用药后反应及效果。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412940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https://d.book118.com/988005070116006047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微软雅黑</vt:lpstr>
      <vt:lpstr>宋体</vt:lpstr>
      <vt:lpstr>Office Theme</vt:lpstr>
      <vt:lpstr>腰椎间盘突出症中医护理方案</vt:lpstr>
      <vt:lpstr>一.常见症候要点</vt:lpstr>
      <vt:lpstr>二.常见症状、症候施护</vt:lpstr>
      <vt:lpstr>二.常见症状、症候施护</vt:lpstr>
      <vt:lpstr>二.常见症状、症候施护</vt:lpstr>
      <vt:lpstr>三.中医特色治疗护理</vt:lpstr>
      <vt:lpstr>三.中医特色治疗护理</vt:lpstr>
      <vt:lpstr>（3）围手术期护理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（二）饮食护理</vt:lpstr>
      <vt:lpstr>（三）情志调理</vt:lpstr>
      <vt:lpstr>五、护理难点</vt:lpstr>
      <vt:lpstr>  项痹病（神经根型颈椎病）中医护理方案骨二科</vt:lpstr>
      <vt:lpstr>一、常见证候要点</vt:lpstr>
      <vt:lpstr>二、常见症状/证候施护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2024-09-29T03:34:11.752</cp:lastPrinted>
  <dcterms:created xsi:type="dcterms:W3CDTF">2024-09-28T19:34:11Z</dcterms:created>
  <dcterms:modified xsi:type="dcterms:W3CDTF">2024-09-28T19:34:13Z</dcterms:modified>
</cp:coreProperties>
</file>