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56DB71-A12F-4029-B3A4-93BE3F8E8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3185A7-A942-4F90-9EC3-CE67902CC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B3C45E-35C4-4763-8842-A48273BF0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2F4A21-D05E-42AE-ACDD-5FA2DB992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441D7A-32DD-41CD-9779-3987CD3FFE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931886-582D-41A8-924B-8D413FF085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3234DB-7BD6-4A21-B7B5-D4C9EE3B0B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3184E1-B82C-4ADE-BB59-9A2DCFC8E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724563-FE39-4103-9CEE-7545E7B7B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7E853C-A206-4417-A373-D4D49B995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ACAEA2-F1E9-4CC8-A397-FF296DBA5E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0710307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汇报人：XXX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小学生心理健康挫折教育教案</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2024-01-12</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90568" y="1247584"/>
            <a:ext cx="1681506" cy="766756"/>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7" name="Connector 7"/>
          <p:cNvCxnSpPr/>
          <p:nvPr/>
        </p:nvCxnSpPr>
        <p:spPr>
          <a:xfrm>
            <a:off x="4573574" y="1614170"/>
            <a:ext cx="5237390" cy="0"/>
          </a:xfrm>
          <a:prstGeom prst="line">
            <a:avLst/>
          </a:prstGeom>
          <a:ln w="9525">
            <a:solidFill>
              <a:srgbClr val="FFFFFF">
                <a:alpha val="100000"/>
              </a:srgbClr>
            </a:solidFill>
            <a:prstDash val="solid"/>
            <a:headEnd type="oval"/>
          </a:ln>
        </p:spPr>
      </p:cxnSp>
      <p:sp>
        <p:nvSpPr>
          <p:cNvPr id="8" name="TextBox 8"/>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什么是挫折？</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小学生常见的挫折情境</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如何帮助小学生面对挫折？</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案例分享</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总结与反思</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让学生了解挫折的概念、类型和应对方法。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知识目标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41" r="1494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能力目标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情感目标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750" r="7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培养学生面对挫折的自我调节能力和解决问题的能力。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增强学生的自信心和抗挫能力，培养积极乐观的心态。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挫折的概念和类型</a:t>
            </a:r>
            <a:endParaRPr lang="en-US" sz="1100"/>
          </a:p>
        </p:txBody>
      </p:sp>
      <p:sp>
        <p:nvSpPr>
          <p:cNvPr id="20" name="AutoShape 20"/>
          <p:cNvSpPr/>
          <p:nvPr/>
        </p:nvSpPr>
        <p:spPr>
          <a:xfrm>
            <a:off x="1109567" y="1890299"/>
            <a:ext cx="2877312" cy="146304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解释挫折的含义，列举常见的挫折情境和类型。</a:t>
            </a:r>
            <a:endParaRPr lang="en-US" sz="1100"/>
          </a:p>
        </p:txBody>
      </p:sp>
      <p:sp>
        <p:nvSpPr>
          <p:cNvPr id="21" name="AutoShape 21"/>
          <p:cNvSpPr/>
          <p:nvPr/>
        </p:nvSpPr>
        <p:spPr>
          <a:xfrm>
            <a:off x="1109567" y="4163029"/>
            <a:ext cx="2877312"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案例分析</a:t>
            </a:r>
            <a:endParaRPr lang="en-US" sz="1100"/>
          </a:p>
        </p:txBody>
      </p:sp>
      <p:sp>
        <p:nvSpPr>
          <p:cNvPr id="22" name="AutoShape 22"/>
          <p:cNvSpPr/>
          <p:nvPr/>
        </p:nvSpPr>
        <p:spPr>
          <a:xfrm>
            <a:off x="1109567" y="4556666"/>
            <a:ext cx="2877312" cy="146304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通过实际案例，让学生了解如何应对挫折，增强自我保护意识。</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应对挫折的方法</a:t>
            </a:r>
            <a:endParaRPr lang="en-US" sz="1100"/>
          </a:p>
        </p:txBody>
      </p:sp>
      <p:sp>
        <p:nvSpPr>
          <p:cNvPr id="25" name="AutoShape 25"/>
          <p:cNvSpPr/>
          <p:nvPr/>
        </p:nvSpPr>
        <p:spPr>
          <a:xfrm>
            <a:off x="8205121" y="1890299"/>
            <a:ext cx="2877312" cy="146304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介绍有效的应对策略，如积极面对、寻求帮助、调整心态等。</a:t>
            </a:r>
            <a:endParaRPr lang="en-US" sz="1100"/>
          </a:p>
        </p:txBody>
      </p:sp>
      <p:sp>
        <p:nvSpPr>
          <p:cNvPr id="26" name="AutoShape 26"/>
          <p:cNvSpPr/>
          <p:nvPr/>
        </p:nvSpPr>
        <p:spPr>
          <a:xfrm>
            <a:off x="8205121" y="4163029"/>
            <a:ext cx="2877312"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角色扮演与模拟</a:t>
            </a:r>
            <a:endParaRPr lang="en-US" sz="1100"/>
          </a:p>
        </p:txBody>
      </p:sp>
      <p:sp>
        <p:nvSpPr>
          <p:cNvPr id="27" name="AutoShape 27"/>
          <p:cNvSpPr/>
          <p:nvPr/>
        </p:nvSpPr>
        <p:spPr>
          <a:xfrm>
            <a:off x="8205121" y="4556666"/>
            <a:ext cx="2877312" cy="146304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设计模拟情境，让学生亲身体验并实践应对挫折的方法。</a:t>
            </a:r>
            <a:endParaRPr lang="en-US" sz="1100"/>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教学内容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什么是挫折？</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挫折是指个体在实现目标过程中遇到阻碍或失败时产生的心理感受和情绪反应。</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458" r="45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667" r="14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挫折定义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挫折是每个人都会经历的，不同的人在不同阶段和环境下都可能面临挫折。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挫折的普遍性</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挫折既有消极的一面，如带来痛苦和失望；也有积极的一面，如促进个人成长和激发潜能。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挫折的双重性</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挫折的定义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165" b="316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挫折的来源</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学习方面</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学习压力、成绩不理想、与同学竞争等。</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人际关系方面</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与同学、老师或家长沟通不畅，被孤立或排挤等。</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生活方面</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家庭问题、经济困难、身体健康状况等。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改变对挫折的看法，重新审视目标和期望，调整自我评价和归因方式。</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认知调整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通过放松训练、积极心理暗示、寻求社会支持等方式来缓解情绪压力。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情绪调节</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采取积极的行动来解决问题，如寻求帮助、制定计划、改变行为习惯等。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行为应对</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挫折的应对方式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小学生常见的挫折情境</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竞争压力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与同学之间的竞争压力，如考试排名、竞赛等，可能使一些小学生感到焦虑和失落。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学习成绩不理想</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由于学习方法不当、注意力不集中等原因，导致学习成绩不理想，从而产生挫败感。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学习任务过重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繁重的学习任务和课外辅导可能使小学生感到压力过大，产生厌学情绪。</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学习上的挫折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与同学之间的相处不融洽、被孤立或排挤等情况，可能使小学生感到孤独和无助。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同学关系紧张</a:t>
            </a:r>
          </a:p>
        </p:txBody>
      </p:sp>
      <p:pic>
        <p:nvPicPr>
          <p:cNvPr id="5" name="Picture 5"/>
          <p:cNvPicPr>
            <a:picLocks noChangeAspect="1"/>
          </p:cNvPicPr>
          <p:nvPr/>
        </p:nvPicPr>
        <p:blipFill>
          <a:blip r:embed="rId2"/>
          <a:srcRect l="17375" r="173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与老师之间的沟通障碍、误解或冲突，可能使小学生感到焦虑和困惑。</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师生关系不佳</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与亲密朋友之间的关系破裂，如争吵、矛盾等，可能对小学生的情感造成伤害。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朋友关系破裂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人际关系中的挫折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https://d.book118.com/988007103072006043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2024-09-23T03:13:50.900</cp:lastPrinted>
  <dcterms:created xsi:type="dcterms:W3CDTF">2024-09-22T19:13:50Z</dcterms:created>
  <dcterms:modified xsi:type="dcterms:W3CDTF">2024-09-22T19:13:53Z</dcterms:modified>
</cp:coreProperties>
</file>