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634976-62F9-44D3-BDCC-6260F4FF9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856A1-FDBF-4AC4-A14E-6D2FA3DD5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825B8D-A2F8-4F5A-8CF2-855B16173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EBB71C-16ED-4500-AEE2-8CC7443BF1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DC0DA4-B653-45CD-8A7D-BBFF10F314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7A6B75-FD4A-43A4-9FB6-8270C0F426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F4736F-B52E-48E4-A32D-08989A63EB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8A1113-2C35-4187-859C-AA3B75C92F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9FF292-EDCF-4FB9-8916-C95DF62A7B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82C20-E4A6-454E-BA7A-4B05ACC9D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F25BA-DAAE-4E75-A82A-10B7F7B98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7.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1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25.png" /><Relationship Id="rId2" Type="http://schemas.openxmlformats.org/officeDocument/2006/relationships/image" Target="../media/image17.pn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22.png" /><Relationship Id="rId8" Type="http://schemas.openxmlformats.org/officeDocument/2006/relationships/image" Target="../media/image23.png" /><Relationship Id="rId9" Type="http://schemas.openxmlformats.org/officeDocument/2006/relationships/image" Target="../media/image2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6.png" /><Relationship Id="rId3" Type="http://schemas.openxmlformats.org/officeDocument/2006/relationships/image" Target="../media/image27.png" /><Relationship Id="rId4" Type="http://schemas.openxmlformats.org/officeDocument/2006/relationships/image" Target="../media/image28.png" /><Relationship Id="rId5" Type="http://schemas.openxmlformats.org/officeDocument/2006/relationships/image" Target="../media/image29.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0.png" /><Relationship Id="rId3" Type="http://schemas.openxmlformats.org/officeDocument/2006/relationships/image" Target="../media/image3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1213211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
          <p:cNvSpPr/>
          <p:nvPr/>
        </p:nvSpPr>
        <p:spPr>
          <a:xfrm>
            <a:off x="0" y="-1"/>
            <a:ext cx="12192000" cy="685800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textbox 2"/>
          <p:cNvSpPr/>
          <p:nvPr/>
        </p:nvSpPr>
        <p:spPr>
          <a:xfrm>
            <a:off x="11762870" y="6518321"/>
            <a:ext cx="90169"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8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1</a:t>
            </a:r>
            <a:endParaRPr lang="en-US" altLang="en-US" sz="1000"/>
          </a:p>
        </p:txBody>
      </p:sp>
      <p:pic>
        <p:nvPicPr>
          <p:cNvPr id="4" name="picture 3"/>
          <p:cNvPicPr>
            <a:picLocks noChangeAspect="1"/>
          </p:cNvPicPr>
          <p:nvPr/>
        </p:nvPicPr>
        <p:blipFill>
          <a:blip r:embed="rId2"/>
          <a:stretch>
            <a:fillRect/>
          </a:stretch>
        </p:blipFill>
        <p:spPr>
          <a:xfrm rot="21600000">
            <a:off x="0" y="0"/>
            <a:ext cx="12192000" cy="6857996"/>
          </a:xfrm>
          <a:prstGeom prst="rect">
            <a:avLst/>
          </a:prstGeom>
        </p:spPr>
      </p:pic>
      <p:sp>
        <p:nvSpPr>
          <p:cNvPr id="5" name="textbox 4"/>
          <p:cNvSpPr/>
          <p:nvPr/>
        </p:nvSpPr>
        <p:spPr>
          <a:xfrm>
            <a:off x="2276205" y="2814248"/>
            <a:ext cx="7648575" cy="5880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0000"/>
              </a:lnSpc>
            </a:pPr>
            <a:endParaRPr lang="en-US" altLang="en-US" sz="100"/>
          </a:p>
          <a:p>
            <a:pPr marL="12700" algn="l" rtl="0" eaLnBrk="0">
              <a:lnSpc>
                <a:spcPct val="95000"/>
              </a:lnSpc>
            </a:pPr>
            <a:r>
              <a:rPr sz="3900" spc="90">
                <a:ln w="1450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2023年中国品牌战略全案服务行</a:t>
            </a:r>
            <a:r>
              <a:rPr sz="3900" spc="80">
                <a:ln w="1450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业</a:t>
            </a:r>
            <a:endParaRPr lang="en-US" altLang="en-US" sz="3900"/>
          </a:p>
        </p:txBody>
      </p:sp>
      <p:sp>
        <p:nvSpPr>
          <p:cNvPr id="6" name="textbox 5"/>
          <p:cNvSpPr/>
          <p:nvPr/>
        </p:nvSpPr>
        <p:spPr>
          <a:xfrm>
            <a:off x="5411123" y="3474139"/>
            <a:ext cx="1460500" cy="607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8000"/>
              </a:lnSpc>
            </a:pPr>
            <a:r>
              <a:rPr sz="3900" spc="-140">
                <a:ln w="1450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白皮</a:t>
            </a:r>
            <a:r>
              <a:rPr sz="3900" spc="-130">
                <a:ln w="1450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书</a:t>
            </a:r>
            <a:endParaRPr lang="en-US" altLang="en-US" sz="3900"/>
          </a:p>
        </p:txBody>
      </p:sp>
      <p:sp>
        <p:nvSpPr>
          <p:cNvPr id="7" name="path"/>
          <p:cNvSpPr/>
          <p:nvPr/>
        </p:nvSpPr>
        <p:spPr>
          <a:xfrm>
            <a:off x="781812" y="3421253"/>
            <a:ext cx="10628251" cy="6350"/>
          </a:xfrm>
          <a:custGeom>
            <a:rect l="0" t="0" r="0" b="0"/>
            <a:pathLst>
              <a:path w="16737" h="10">
                <a:moveTo>
                  <a:pt x="0" y="5"/>
                </a:moveTo>
                <a:lnTo>
                  <a:pt x="16737" y="5"/>
                </a:lnTo>
              </a:path>
            </a:pathLst>
          </a:custGeom>
          <a:noFill/>
          <a:ln w="6350" cap="flat">
            <a:solidFill>
              <a:srgbClr val="FFFFFF">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rect"/>
          <p:cNvSpPr/>
          <p:nvPr/>
        </p:nvSpPr>
        <p:spPr>
          <a:xfrm>
            <a:off x="0" y="0"/>
            <a:ext cx="12192000" cy="6857999"/>
          </a:xfrm>
          <a:prstGeom prst="rect">
            <a:avLst/>
          </a:prstGeom>
          <a:solidFill>
            <a:srgbClr val="5C78B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textbox 8"/>
          <p:cNvSpPr/>
          <p:nvPr/>
        </p:nvSpPr>
        <p:spPr>
          <a:xfrm>
            <a:off x="11756693" y="6518819"/>
            <a:ext cx="96519" cy="159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88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000"/>
          </a:p>
        </p:txBody>
      </p:sp>
      <p:pic>
        <p:nvPicPr>
          <p:cNvPr id="9" name="picture 9"/>
          <p:cNvPicPr>
            <a:picLocks noChangeAspect="1"/>
          </p:cNvPicPr>
          <p:nvPr/>
        </p:nvPicPr>
        <p:blipFill>
          <a:blip r:embed="rId2"/>
          <a:stretch>
            <a:fillRect/>
          </a:stretch>
        </p:blipFill>
        <p:spPr>
          <a:xfrm rot="21600000">
            <a:off x="5434583" y="6400799"/>
            <a:ext cx="1322831" cy="457199"/>
          </a:xfrm>
          <a:prstGeom prst="rect">
            <a:avLst/>
          </a:prstGeom>
        </p:spPr>
      </p:pic>
      <p:pic>
        <p:nvPicPr>
          <p:cNvPr id="10" name="picture 10"/>
          <p:cNvPicPr>
            <a:picLocks noChangeAspect="1"/>
          </p:cNvPicPr>
          <p:nvPr/>
        </p:nvPicPr>
        <p:blipFill>
          <a:blip r:embed="rId3"/>
          <a:stretch>
            <a:fillRect/>
          </a:stretch>
        </p:blipFill>
        <p:spPr>
          <a:xfrm rot="21600000">
            <a:off x="0" y="0"/>
            <a:ext cx="12192000" cy="6857997"/>
          </a:xfrm>
          <a:prstGeom prst="rect">
            <a:avLst/>
          </a:prstGeom>
        </p:spPr>
      </p:pic>
      <p:sp>
        <p:nvSpPr>
          <p:cNvPr id="11" name="textbox 11"/>
          <p:cNvSpPr/>
          <p:nvPr/>
        </p:nvSpPr>
        <p:spPr>
          <a:xfrm>
            <a:off x="1226996" y="1317091"/>
            <a:ext cx="10118725" cy="34709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26670" indent="22225" algn="l" rtl="0" eaLnBrk="0">
              <a:lnSpc>
                <a:spcPct val="96000"/>
              </a:lnSpc>
            </a:pPr>
            <a:r>
              <a:rPr sz="1800" spc="-2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中国品牌咨询服务行业渗透率及市场规模持续增长，</a:t>
            </a:r>
            <a:r>
              <a:rPr sz="1800" spc="-20">
                <a:solidFill>
                  <a:srgbClr val="000000">
                    <a:alpha val="100000"/>
                  </a:srgbClr>
                </a:solidFill>
                <a:latin typeface="楷体" panose="02010609060101010101" charset="-122"/>
                <a:ea typeface="楷体" panose="02010609060101010101" charset="-122"/>
                <a:cs typeface="楷体" panose="02010609060101010101" charset="-122"/>
              </a:rPr>
              <a:t> </a:t>
            </a:r>
            <a:r>
              <a:rPr sz="1800" spc="-2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2022年市场</a:t>
            </a:r>
            <a:r>
              <a:rPr sz="1800" spc="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规模达549.9亿元，其中战略品牌</a:t>
            </a:r>
            <a:r>
              <a:rPr sz="1800" spc="0">
                <a:solidFill>
                  <a:srgbClr val="000000">
                    <a:alpha val="100000"/>
                  </a:srgbClr>
                </a:solidFill>
                <a:latin typeface="楷体" panose="02010609060101010101" charset="-122"/>
                <a:ea typeface="楷体" panose="02010609060101010101" charset="-122"/>
                <a:cs typeface="楷体" panose="02010609060101010101" charset="-122"/>
              </a:rPr>
              <a:t>  </a:t>
            </a:r>
            <a:r>
              <a:rPr sz="1800" spc="1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全案渗透率约5%，参考欧美国家咨询行业渗透率及市场扩容，预估有15~20倍增</a:t>
            </a:r>
            <a:r>
              <a:rPr sz="1800" spc="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长空间</a:t>
            </a:r>
            <a:endParaRPr lang="en-US" altLang="en-US" sz="1800"/>
          </a:p>
          <a:p>
            <a:pPr marL="12700" indent="17780" algn="l" rtl="0" eaLnBrk="0">
              <a:lnSpc>
                <a:spcPct val="102000"/>
              </a:lnSpc>
              <a:spcBef>
                <a:spcPts val="310"/>
              </a:spcBef>
            </a:pPr>
            <a:r>
              <a:rPr sz="1400" spc="10">
                <a:solidFill>
                  <a:srgbClr val="000000">
                    <a:alpha val="100000"/>
                  </a:srgbClr>
                </a:solidFill>
                <a:latin typeface="楷体" panose="02010609060101010101" charset="-122"/>
                <a:ea typeface="楷体" panose="02010609060101010101" charset="-122"/>
                <a:cs typeface="楷体" panose="02010609060101010101" charset="-122"/>
              </a:rPr>
              <a:t>随着中国市场整体变迁，中国品牌战略全案服务行业从早先的“点子公司”发展到现在的集成</a:t>
            </a:r>
            <a:r>
              <a:rPr sz="1400" spc="0">
                <a:solidFill>
                  <a:srgbClr val="000000">
                    <a:alpha val="100000"/>
                  </a:srgbClr>
                </a:solidFill>
                <a:latin typeface="楷体" panose="02010609060101010101" charset="-122"/>
                <a:ea typeface="楷体" panose="02010609060101010101" charset="-122"/>
                <a:cs typeface="楷体" panose="02010609060101010101" charset="-122"/>
              </a:rPr>
              <a:t>化品牌战略全案服务商，近年来， </a:t>
            </a:r>
            <a:r>
              <a:rPr sz="1400" spc="10">
                <a:solidFill>
                  <a:srgbClr val="000000">
                    <a:alpha val="100000"/>
                  </a:srgbClr>
                </a:solidFill>
                <a:latin typeface="楷体" panose="02010609060101010101" charset="-122"/>
                <a:ea typeface="楷体" panose="02010609060101010101" charset="-122"/>
                <a:cs typeface="楷体" panose="02010609060101010101" charset="-122"/>
              </a:rPr>
              <a:t>中国企业对品牌战略全案服务需求不断增加，行业渗透率及市场规模增长潜力较大。中国</a:t>
            </a:r>
            <a:r>
              <a:rPr sz="1400" spc="0">
                <a:solidFill>
                  <a:srgbClr val="000000">
                    <a:alpha val="100000"/>
                  </a:srgbClr>
                </a:solidFill>
                <a:latin typeface="楷体" panose="02010609060101010101" charset="-122"/>
                <a:ea typeface="楷体" panose="02010609060101010101" charset="-122"/>
                <a:cs typeface="楷体" panose="02010609060101010101" charset="-122"/>
              </a:rPr>
              <a:t>品牌咨询服务行业的市场规模由2018的 </a:t>
            </a:r>
            <a:r>
              <a:rPr sz="1400" spc="20">
                <a:solidFill>
                  <a:srgbClr val="000000">
                    <a:alpha val="100000"/>
                  </a:srgbClr>
                </a:solidFill>
                <a:latin typeface="楷体" panose="02010609060101010101" charset="-122"/>
                <a:ea typeface="楷体" panose="02010609060101010101" charset="-122"/>
                <a:cs typeface="楷体" panose="02010609060101010101" charset="-122"/>
              </a:rPr>
              <a:t>433.1亿元上涨至2022年的549.9亿元，期间年复合增长率为6.6%。预计2027年市场规模将达到593.6亿元，年复合</a:t>
            </a:r>
            <a:r>
              <a:rPr sz="1400" spc="0">
                <a:solidFill>
                  <a:srgbClr val="000000">
                    <a:alpha val="100000"/>
                  </a:srgbClr>
                </a:solidFill>
                <a:latin typeface="楷体" panose="02010609060101010101" charset="-122"/>
                <a:ea typeface="楷体" panose="02010609060101010101" charset="-122"/>
                <a:cs typeface="楷体" panose="02010609060101010101" charset="-122"/>
              </a:rPr>
              <a:t>增长率5.3%。 尽管市场规模未来会持续增长，但是品牌战略全案服务行业还需要持续开拓需求端，提升品牌方对品牌战略的重视程度。</a:t>
            </a:r>
            <a:endParaRPr lang="en-US" altLang="en-US" sz="1400"/>
          </a:p>
          <a:p>
            <a:pPr marL="31115" indent="17780" algn="l" rtl="0" eaLnBrk="0">
              <a:lnSpc>
                <a:spcPct val="104000"/>
              </a:lnSpc>
              <a:spcBef>
                <a:spcPts val="1145"/>
              </a:spcBef>
            </a:pPr>
            <a:r>
              <a:rPr sz="1800" spc="-2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中国品牌咨询服务行业竞争格局较为分散，品牌战略全案</a:t>
            </a:r>
            <a:r>
              <a:rPr sz="1800" spc="-1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服</a:t>
            </a:r>
            <a:r>
              <a:rPr sz="1800" spc="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务行业则加速集中，头部公司包括君智、</a:t>
            </a:r>
            <a:r>
              <a:rPr sz="1800" spc="0">
                <a:solidFill>
                  <a:srgbClr val="000000">
                    <a:alpha val="100000"/>
                  </a:srgbClr>
                </a:solidFill>
                <a:latin typeface="楷体" panose="02010609060101010101" charset="-122"/>
                <a:ea typeface="楷体" panose="02010609060101010101" charset="-122"/>
                <a:cs typeface="楷体" panose="02010609060101010101" charset="-122"/>
              </a:rPr>
              <a:t> </a:t>
            </a:r>
            <a:r>
              <a:rPr sz="1800" spc="-11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华与华、</a:t>
            </a:r>
            <a:r>
              <a:rPr sz="1800" spc="-110">
                <a:solidFill>
                  <a:srgbClr val="000000">
                    <a:alpha val="100000"/>
                  </a:srgbClr>
                </a:solidFill>
                <a:latin typeface="楷体" panose="02010609060101010101" charset="-122"/>
                <a:ea typeface="楷体" panose="02010609060101010101" charset="-122"/>
                <a:cs typeface="楷体" panose="02010609060101010101" charset="-122"/>
              </a:rPr>
              <a:t> </a:t>
            </a:r>
            <a:r>
              <a:rPr sz="1800" spc="-11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欧赛斯</a:t>
            </a:r>
            <a:r>
              <a:rPr sz="1800" spc="-8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等</a:t>
            </a:r>
            <a:endParaRPr lang="en-US" altLang="en-US" sz="1800"/>
          </a:p>
          <a:p>
            <a:pPr marL="15875" indent="-2540" algn="l" rtl="0" eaLnBrk="0">
              <a:lnSpc>
                <a:spcPct val="99000"/>
              </a:lnSpc>
              <a:spcBef>
                <a:spcPts val="210"/>
              </a:spcBef>
            </a:pPr>
            <a:r>
              <a:rPr sz="1400" spc="-10">
                <a:solidFill>
                  <a:srgbClr val="000000">
                    <a:alpha val="100000"/>
                  </a:srgbClr>
                </a:solidFill>
                <a:latin typeface="楷体" panose="02010609060101010101" charset="-122"/>
                <a:ea typeface="楷体" panose="02010609060101010101" charset="-122"/>
                <a:cs typeface="楷体" panose="02010609060101010101" charset="-122"/>
              </a:rPr>
              <a:t>依照各机构在执行的订单数量口径</a:t>
            </a:r>
            <a:r>
              <a:rPr sz="1400" spc="0">
                <a:solidFill>
                  <a:srgbClr val="000000">
                    <a:alpha val="100000"/>
                  </a:srgbClr>
                </a:solidFill>
                <a:latin typeface="楷体" panose="02010609060101010101" charset="-122"/>
                <a:ea typeface="楷体" panose="02010609060101010101" charset="-122"/>
                <a:cs typeface="楷体" panose="02010609060101010101" charset="-122"/>
              </a:rPr>
              <a:t>测算，中国战略全案服务行业市场竞争格局十分分散， 目前排在前列的企业为君智、华与华、 </a:t>
            </a:r>
            <a:r>
              <a:rPr sz="1400" spc="10">
                <a:solidFill>
                  <a:srgbClr val="000000">
                    <a:alpha val="100000"/>
                  </a:srgbClr>
                </a:solidFill>
                <a:latin typeface="楷体" panose="02010609060101010101" charset="-122"/>
                <a:ea typeface="楷体" panose="02010609060101010101" charset="-122"/>
                <a:cs typeface="楷体" panose="02010609060101010101" charset="-122"/>
              </a:rPr>
              <a:t>欧赛斯、特劳特、里斯等。君智、特劳特和里斯均属于定位系公司，主要工作为品牌确定行业定位、品牌定位以及广告推广等</a:t>
            </a:r>
            <a:r>
              <a:rPr sz="1400" spc="0">
                <a:solidFill>
                  <a:srgbClr val="000000">
                    <a:alpha val="100000"/>
                  </a:srgbClr>
                </a:solidFill>
                <a:latin typeface="楷体" panose="02010609060101010101" charset="-122"/>
                <a:ea typeface="楷体" panose="02010609060101010101" charset="-122"/>
                <a:cs typeface="楷体" panose="02010609060101010101" charset="-122"/>
              </a:rPr>
              <a:t>。 </a:t>
            </a:r>
            <a:r>
              <a:rPr sz="1400" spc="10">
                <a:solidFill>
                  <a:srgbClr val="000000">
                    <a:alpha val="100000"/>
                  </a:srgbClr>
                </a:solidFill>
                <a:latin typeface="楷体" panose="02010609060101010101" charset="-122"/>
                <a:ea typeface="楷体" panose="02010609060101010101" charset="-122"/>
                <a:cs typeface="楷体" panose="02010609060101010101" charset="-122"/>
              </a:rPr>
              <a:t>华与华则是符号系公司，主要工作为品牌设计确定品牌形象、品牌概念以及终端推广</a:t>
            </a:r>
            <a:r>
              <a:rPr sz="1400" spc="0">
                <a:solidFill>
                  <a:srgbClr val="000000">
                    <a:alpha val="100000"/>
                  </a:srgbClr>
                </a:solidFill>
                <a:latin typeface="楷体" panose="02010609060101010101" charset="-122"/>
                <a:ea typeface="楷体" panose="02010609060101010101" charset="-122"/>
                <a:cs typeface="楷体" panose="02010609060101010101" charset="-122"/>
              </a:rPr>
              <a:t>等。欧赛斯则属于体系性的公司，为品牌制 </a:t>
            </a:r>
            <a:r>
              <a:rPr sz="1400" spc="10">
                <a:solidFill>
                  <a:srgbClr val="000000">
                    <a:alpha val="100000"/>
                  </a:srgbClr>
                </a:solidFill>
                <a:latin typeface="楷体" panose="02010609060101010101" charset="-122"/>
                <a:ea typeface="楷体" panose="02010609060101010101" charset="-122"/>
                <a:cs typeface="楷体" panose="02010609060101010101" charset="-122"/>
              </a:rPr>
              <a:t>定战略定位同时设计宣传品牌形象，并且协助企业品牌战略落地执行。除此之外，行业中还有一些老一代的品牌营销策划</a:t>
            </a:r>
            <a:r>
              <a:rPr sz="1400" spc="0">
                <a:solidFill>
                  <a:srgbClr val="000000">
                    <a:alpha val="100000"/>
                  </a:srgbClr>
                </a:solidFill>
                <a:latin typeface="楷体" panose="02010609060101010101" charset="-122"/>
                <a:ea typeface="楷体" panose="02010609060101010101" charset="-122"/>
                <a:cs typeface="楷体" panose="02010609060101010101" charset="-122"/>
              </a:rPr>
              <a:t>公司， </a:t>
            </a:r>
            <a:r>
              <a:rPr sz="1400" spc="10">
                <a:solidFill>
                  <a:srgbClr val="000000">
                    <a:alpha val="100000"/>
                  </a:srgbClr>
                </a:solidFill>
                <a:latin typeface="楷体" panose="02010609060101010101" charset="-122"/>
                <a:ea typeface="楷体" panose="02010609060101010101" charset="-122"/>
                <a:cs typeface="楷体" panose="02010609060101010101" charset="-122"/>
              </a:rPr>
              <a:t>例如采纳、凯纳、叶茂中等，还有新一代的公司，例如小马宋等，还有很多从里斯、特</a:t>
            </a:r>
            <a:r>
              <a:rPr sz="1400" spc="0">
                <a:solidFill>
                  <a:srgbClr val="000000">
                    <a:alpha val="100000"/>
                  </a:srgbClr>
                </a:solidFill>
                <a:latin typeface="楷体" panose="02010609060101010101" charset="-122"/>
                <a:ea typeface="楷体" panose="02010609060101010101" charset="-122"/>
                <a:cs typeface="楷体" panose="02010609060101010101" charset="-122"/>
              </a:rPr>
              <a:t>劳特分化出来的小型公司，同时还有垂直 </a:t>
            </a:r>
            <a:r>
              <a:rPr sz="1400" spc="-10">
                <a:solidFill>
                  <a:srgbClr val="000000">
                    <a:alpha val="100000"/>
                  </a:srgbClr>
                </a:solidFill>
                <a:latin typeface="楷体" panose="02010609060101010101" charset="-122"/>
                <a:ea typeface="楷体" panose="02010609060101010101" charset="-122"/>
                <a:cs typeface="楷体" panose="02010609060101010101" charset="-122"/>
              </a:rPr>
              <a:t>类的</a:t>
            </a:r>
            <a:r>
              <a:rPr sz="1400" spc="0">
                <a:solidFill>
                  <a:srgbClr val="000000">
                    <a:alpha val="100000"/>
                  </a:srgbClr>
                </a:solidFill>
                <a:latin typeface="楷体" panose="02010609060101010101" charset="-122"/>
                <a:ea typeface="楷体" panose="02010609060101010101" charset="-122"/>
                <a:cs typeface="楷体" panose="02010609060101010101" charset="-122"/>
              </a:rPr>
              <a:t>公司，例如餐饮行业较有优势的合众合等。</a:t>
            </a:r>
            <a:endParaRPr lang="en-US" altLang="en-US" sz="1400"/>
          </a:p>
        </p:txBody>
      </p:sp>
      <p:sp>
        <p:nvSpPr>
          <p:cNvPr id="12" name="textbox 12"/>
          <p:cNvSpPr/>
          <p:nvPr/>
        </p:nvSpPr>
        <p:spPr>
          <a:xfrm>
            <a:off x="1235911" y="5132806"/>
            <a:ext cx="10025380" cy="10528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40005" algn="l" rtl="0" eaLnBrk="0">
              <a:lnSpc>
                <a:spcPct val="93000"/>
              </a:lnSpc>
            </a:pPr>
            <a:r>
              <a:rPr sz="1800" spc="1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中国品牌战略全案服务行业未来发展趋势集中在体系化、</a:t>
            </a:r>
            <a:r>
              <a:rPr sz="1800" spc="0">
                <a:ln w="653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集中化、专业化和数字化方向</a:t>
            </a:r>
            <a:endParaRPr lang="en-US" altLang="en-US" sz="1800"/>
          </a:p>
          <a:p>
            <a:pPr algn="l" rtl="0" eaLnBrk="0">
              <a:lnSpc>
                <a:spcPct val="106000"/>
              </a:lnSpc>
            </a:pPr>
            <a:endParaRPr lang="en-US" altLang="en-US" sz="700"/>
          </a:p>
          <a:p>
            <a:pPr marL="12700" indent="6350" algn="l" rtl="0" eaLnBrk="0">
              <a:lnSpc>
                <a:spcPct val="103000"/>
              </a:lnSpc>
              <a:spcBef>
                <a:spcPts val="5"/>
              </a:spcBef>
            </a:pPr>
            <a:r>
              <a:rPr sz="1400" spc="10">
                <a:solidFill>
                  <a:srgbClr val="000000">
                    <a:alpha val="100000"/>
                  </a:srgbClr>
                </a:solidFill>
                <a:latin typeface="楷体" panose="02010609060101010101" charset="-122"/>
                <a:ea typeface="楷体" panose="02010609060101010101" charset="-122"/>
                <a:cs typeface="楷体" panose="02010609060101010101" charset="-122"/>
              </a:rPr>
              <a:t>未来品牌战略全案服务行业可能会更加体系化发展，企业需要不</a:t>
            </a:r>
            <a:r>
              <a:rPr sz="1400" spc="0">
                <a:solidFill>
                  <a:srgbClr val="000000">
                    <a:alpha val="100000"/>
                  </a:srgbClr>
                </a:solidFill>
                <a:latin typeface="楷体" panose="02010609060101010101" charset="-122"/>
                <a:ea typeface="楷体" panose="02010609060101010101" charset="-122"/>
                <a:cs typeface="楷体" panose="02010609060101010101" charset="-122"/>
              </a:rPr>
              <a:t>断提高自身的专业度和服务质量。由于各行业的头部客户不断涌 </a:t>
            </a:r>
            <a:r>
              <a:rPr sz="1400" spc="10">
                <a:solidFill>
                  <a:srgbClr val="000000">
                    <a:alpha val="100000"/>
                  </a:srgbClr>
                </a:solidFill>
                <a:latin typeface="楷体" panose="02010609060101010101" charset="-122"/>
                <a:ea typeface="楷体" panose="02010609060101010101" charset="-122"/>
                <a:cs typeface="楷体" panose="02010609060101010101" charset="-122"/>
              </a:rPr>
              <a:t>入头部品牌战略全案服务企业，因此行业竞争态势也将向头部企业靠拢。咨</a:t>
            </a:r>
            <a:r>
              <a:rPr sz="1400" spc="0">
                <a:solidFill>
                  <a:srgbClr val="000000">
                    <a:alpha val="100000"/>
                  </a:srgbClr>
                </a:solidFill>
                <a:latin typeface="楷体" panose="02010609060101010101" charset="-122"/>
                <a:ea typeface="楷体" panose="02010609060101010101" charset="-122"/>
                <a:cs typeface="楷体" panose="02010609060101010101" charset="-122"/>
              </a:rPr>
              <a:t>询行业需求方采用研究方法的专业度不断提升，所需 </a:t>
            </a:r>
            <a:r>
              <a:rPr sz="1400" spc="-10">
                <a:solidFill>
                  <a:srgbClr val="000000">
                    <a:alpha val="100000"/>
                  </a:srgbClr>
                </a:solidFill>
                <a:latin typeface="楷体" panose="02010609060101010101" charset="-122"/>
                <a:ea typeface="楷体" panose="02010609060101010101" charset="-122"/>
                <a:cs typeface="楷体" panose="02010609060101010101" charset="-122"/>
              </a:rPr>
              <a:t>要的服务质量也</a:t>
            </a:r>
            <a:r>
              <a:rPr sz="1400" spc="0">
                <a:solidFill>
                  <a:srgbClr val="000000">
                    <a:alpha val="100000"/>
                  </a:srgbClr>
                </a:solidFill>
                <a:latin typeface="楷体" panose="02010609060101010101" charset="-122"/>
                <a:ea typeface="楷体" panose="02010609060101010101" charset="-122"/>
                <a:cs typeface="楷体" panose="02010609060101010101" charset="-122"/>
              </a:rPr>
              <a:t>更优质。咨询行业和数字化技术深度融合，品牌战略全案服务也需要数字化提升，才能给予需求方更优质服务。</a:t>
            </a:r>
            <a:endParaRPr lang="en-US" altLang="en-US" sz="1400"/>
          </a:p>
        </p:txBody>
      </p:sp>
      <p:sp>
        <p:nvSpPr>
          <p:cNvPr id="13" name="textbox 13"/>
          <p:cNvSpPr/>
          <p:nvPr/>
        </p:nvSpPr>
        <p:spPr>
          <a:xfrm>
            <a:off x="322497" y="274282"/>
            <a:ext cx="3277870" cy="4876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5000"/>
              </a:lnSpc>
            </a:pPr>
            <a:r>
              <a:rPr sz="3200" spc="0">
                <a:ln w="11634"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报告核心洞察观点</a:t>
            </a:r>
            <a:endParaRPr lang="en-US" altLang="en-US" sz="3200"/>
          </a:p>
        </p:txBody>
      </p:sp>
      <p:grpSp>
        <p:nvGrpSpPr>
          <p:cNvPr id="2" name="group 2"/>
          <p:cNvGrpSpPr/>
          <p:nvPr/>
        </p:nvGrpSpPr>
        <p:grpSpPr>
          <a:xfrm rot="21600000">
            <a:off x="646176" y="1405128"/>
            <a:ext cx="452627" cy="454151"/>
            <a:chExt cx="452627" cy="454151"/>
          </a:xfrm>
        </p:grpSpPr>
        <p:grpSp>
          <p:nvGrpSpPr>
            <p:cNvPr id="4" name="group 4"/>
            <p:cNvGrpSpPr/>
            <p:nvPr/>
          </p:nvGrpSpPr>
          <p:grpSpPr>
            <a:xfrm rot="21600000">
              <a:off x="0" y="0"/>
              <a:ext cx="452627" cy="454151"/>
              <a:chExt cx="452627" cy="454151"/>
            </a:xfrm>
          </p:grpSpPr>
          <p:sp>
            <p:nvSpPr>
              <p:cNvPr id="14" name="path"/>
              <p:cNvSpPr/>
              <p:nvPr/>
            </p:nvSpPr>
            <p:spPr>
              <a:xfrm>
                <a:off x="0" y="0"/>
                <a:ext cx="452627" cy="454151"/>
              </a:xfrm>
              <a:custGeom>
                <a:rect l="0" t="0" r="0" b="0"/>
                <a:pathLst>
                  <a:path w="712" h="715">
                    <a:moveTo>
                      <a:pt x="0" y="357"/>
                    </a:moveTo>
                    <a:cubicBezTo>
                      <a:pt x="0" y="160"/>
                      <a:pt x="159" y="0"/>
                      <a:pt x="356" y="0"/>
                    </a:cubicBezTo>
                    <a:cubicBezTo>
                      <a:pt x="553" y="0"/>
                      <a:pt x="712" y="160"/>
                      <a:pt x="712" y="357"/>
                    </a:cubicBezTo>
                    <a:cubicBezTo>
                      <a:pt x="712" y="554"/>
                      <a:pt x="553" y="715"/>
                      <a:pt x="356" y="715"/>
                    </a:cubicBezTo>
                    <a:cubicBezTo>
                      <a:pt x="159" y="715"/>
                      <a:pt x="0" y="554"/>
                      <a:pt x="0" y="357"/>
                    </a:cubicBezTo>
                  </a:path>
                  <a:path w="712" h="715">
                    <a:moveTo>
                      <a:pt x="80" y="358"/>
                    </a:moveTo>
                    <a:cubicBezTo>
                      <a:pt x="80" y="204"/>
                      <a:pt x="205" y="80"/>
                      <a:pt x="358" y="80"/>
                    </a:cubicBezTo>
                    <a:cubicBezTo>
                      <a:pt x="512" y="80"/>
                      <a:pt x="637" y="204"/>
                      <a:pt x="637" y="358"/>
                    </a:cubicBezTo>
                    <a:cubicBezTo>
                      <a:pt x="637" y="512"/>
                      <a:pt x="512" y="637"/>
                      <a:pt x="358" y="637"/>
                    </a:cubicBezTo>
                    <a:cubicBezTo>
                      <a:pt x="205" y="637"/>
                      <a:pt x="80" y="512"/>
                      <a:pt x="80" y="358"/>
                    </a:cubicBezTo>
                  </a:path>
                </a:pathLst>
              </a:custGeom>
              <a:solidFill>
                <a:srgbClr val="44546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path"/>
              <p:cNvSpPr/>
              <p:nvPr/>
            </p:nvSpPr>
            <p:spPr>
              <a:xfrm>
                <a:off x="36766" y="36766"/>
                <a:ext cx="382142" cy="382142"/>
              </a:xfrm>
              <a:custGeom>
                <a:rect l="0" t="0" r="0" b="0"/>
                <a:pathLst>
                  <a:path w="601" h="601">
                    <a:moveTo>
                      <a:pt x="22" y="300"/>
                    </a:moveTo>
                    <a:cubicBezTo>
                      <a:pt x="22" y="147"/>
                      <a:pt x="147" y="22"/>
                      <a:pt x="300" y="22"/>
                    </a:cubicBezTo>
                    <a:cubicBezTo>
                      <a:pt x="454" y="22"/>
                      <a:pt x="579" y="147"/>
                      <a:pt x="579" y="300"/>
                    </a:cubicBezTo>
                    <a:cubicBezTo>
                      <a:pt x="579" y="454"/>
                      <a:pt x="454" y="579"/>
                      <a:pt x="300" y="579"/>
                    </a:cubicBezTo>
                    <a:cubicBezTo>
                      <a:pt x="147" y="579"/>
                      <a:pt x="22" y="454"/>
                      <a:pt x="22" y="300"/>
                    </a:cubicBezTo>
                  </a:path>
                </a:pathLst>
              </a:custGeom>
              <a:noFill/>
              <a:ln w="28575" cap="flat">
                <a:solidFill>
                  <a:srgbClr val="FFFFFF">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6" name="textbox 16"/>
            <p:cNvSpPr/>
            <p:nvPr/>
          </p:nvSpPr>
          <p:spPr>
            <a:xfrm>
              <a:off x="-12700" y="-12700"/>
              <a:ext cx="478155" cy="5403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en-US" altLang="en-US" sz="1000"/>
            </a:p>
            <a:p>
              <a:pPr marL="202565" algn="l" rtl="0" eaLnBrk="0">
                <a:lnSpc>
                  <a:spcPct val="80000"/>
                </a:lnSpc>
              </a:pPr>
              <a:r>
                <a:rPr sz="1800" spc="0">
                  <a:solidFill>
                    <a:srgbClr val="FFFFFF">
                      <a:alpha val="100000"/>
                    </a:srgbClr>
                  </a:solidFill>
                  <a:latin typeface="楷体" panose="02010609060101010101" charset="-122"/>
                  <a:ea typeface="楷体" panose="02010609060101010101" charset="-122"/>
                  <a:cs typeface="楷体" panose="02010609060101010101" charset="-122"/>
                </a:rPr>
                <a:t>1</a:t>
              </a:r>
              <a:endParaRPr lang="en-US" altLang="en-US" sz="1800"/>
            </a:p>
          </p:txBody>
        </p:sp>
      </p:grpSp>
      <p:grpSp>
        <p:nvGrpSpPr>
          <p:cNvPr id="6" name="group 6"/>
          <p:cNvGrpSpPr/>
          <p:nvPr/>
        </p:nvGrpSpPr>
        <p:grpSpPr>
          <a:xfrm rot="21600000">
            <a:off x="646176" y="4978908"/>
            <a:ext cx="452627" cy="452627"/>
            <a:chExt cx="452627" cy="452627"/>
          </a:xfrm>
        </p:grpSpPr>
        <p:grpSp>
          <p:nvGrpSpPr>
            <p:cNvPr id="3" name="group 8"/>
            <p:cNvGrpSpPr/>
            <p:nvPr/>
          </p:nvGrpSpPr>
          <p:grpSpPr>
            <a:xfrm rot="21600000">
              <a:off x="0" y="0"/>
              <a:ext cx="452627" cy="452627"/>
              <a:chExt cx="452627" cy="452627"/>
            </a:xfrm>
          </p:grpSpPr>
          <p:sp>
            <p:nvSpPr>
              <p:cNvPr id="17" name="path"/>
              <p:cNvSpPr/>
              <p:nvPr/>
            </p:nvSpPr>
            <p:spPr>
              <a:xfrm>
                <a:off x="0" y="0"/>
                <a:ext cx="452627" cy="452627"/>
              </a:xfrm>
              <a:custGeom>
                <a:rect l="0" t="0" r="0" b="0"/>
                <a:pathLst>
                  <a:path w="712" h="712">
                    <a:moveTo>
                      <a:pt x="0" y="356"/>
                    </a:moveTo>
                    <a:cubicBezTo>
                      <a:pt x="0" y="159"/>
                      <a:pt x="159" y="0"/>
                      <a:pt x="356" y="0"/>
                    </a:cubicBezTo>
                    <a:cubicBezTo>
                      <a:pt x="553" y="0"/>
                      <a:pt x="712" y="159"/>
                      <a:pt x="712" y="356"/>
                    </a:cubicBezTo>
                    <a:cubicBezTo>
                      <a:pt x="712" y="553"/>
                      <a:pt x="553" y="712"/>
                      <a:pt x="356" y="712"/>
                    </a:cubicBezTo>
                    <a:cubicBezTo>
                      <a:pt x="159" y="712"/>
                      <a:pt x="0" y="553"/>
                      <a:pt x="0" y="356"/>
                    </a:cubicBezTo>
                  </a:path>
                  <a:path w="712" h="712">
                    <a:moveTo>
                      <a:pt x="80" y="356"/>
                    </a:moveTo>
                    <a:cubicBezTo>
                      <a:pt x="80" y="202"/>
                      <a:pt x="205" y="77"/>
                      <a:pt x="358" y="77"/>
                    </a:cubicBezTo>
                    <a:cubicBezTo>
                      <a:pt x="512" y="77"/>
                      <a:pt x="637" y="202"/>
                      <a:pt x="637" y="356"/>
                    </a:cubicBezTo>
                    <a:cubicBezTo>
                      <a:pt x="637" y="510"/>
                      <a:pt x="512" y="634"/>
                      <a:pt x="358" y="634"/>
                    </a:cubicBezTo>
                    <a:cubicBezTo>
                      <a:pt x="205" y="634"/>
                      <a:pt x="80" y="510"/>
                      <a:pt x="80" y="356"/>
                    </a:cubicBezTo>
                  </a:path>
                </a:pathLst>
              </a:custGeom>
              <a:solidFill>
                <a:srgbClr val="44546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path"/>
              <p:cNvSpPr/>
              <p:nvPr/>
            </p:nvSpPr>
            <p:spPr>
              <a:xfrm>
                <a:off x="36766" y="35242"/>
                <a:ext cx="382142" cy="382143"/>
              </a:xfrm>
              <a:custGeom>
                <a:rect l="0" t="0" r="0" b="0"/>
                <a:pathLst>
                  <a:path w="601" h="601">
                    <a:moveTo>
                      <a:pt x="22" y="300"/>
                    </a:moveTo>
                    <a:cubicBezTo>
                      <a:pt x="22" y="147"/>
                      <a:pt x="147" y="22"/>
                      <a:pt x="300" y="22"/>
                    </a:cubicBezTo>
                    <a:cubicBezTo>
                      <a:pt x="454" y="22"/>
                      <a:pt x="579" y="147"/>
                      <a:pt x="579" y="300"/>
                    </a:cubicBezTo>
                    <a:cubicBezTo>
                      <a:pt x="579" y="454"/>
                      <a:pt x="454" y="579"/>
                      <a:pt x="300" y="579"/>
                    </a:cubicBezTo>
                    <a:cubicBezTo>
                      <a:pt x="147" y="579"/>
                      <a:pt x="22" y="454"/>
                      <a:pt x="22" y="300"/>
                    </a:cubicBezTo>
                  </a:path>
                </a:pathLst>
              </a:custGeom>
              <a:noFill/>
              <a:ln w="28575" cap="flat">
                <a:solidFill>
                  <a:srgbClr val="FFFFFF">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9" name="textbox 19"/>
            <p:cNvSpPr/>
            <p:nvPr/>
          </p:nvSpPr>
          <p:spPr>
            <a:xfrm>
              <a:off x="-12700" y="-12700"/>
              <a:ext cx="478155" cy="535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6000"/>
                </a:lnSpc>
              </a:pPr>
              <a:endParaRPr lang="en-US" altLang="en-US" sz="1000"/>
            </a:p>
            <a:p>
              <a:pPr marL="191135" algn="l" rtl="0" eaLnBrk="0">
                <a:lnSpc>
                  <a:spcPct val="80000"/>
                </a:lnSpc>
                <a:spcBef>
                  <a:spcPct val="0"/>
                </a:spcBef>
              </a:pPr>
              <a:r>
                <a:rPr sz="1800" spc="0">
                  <a:solidFill>
                    <a:srgbClr val="FFFFFF">
                      <a:alpha val="100000"/>
                    </a:srgbClr>
                  </a:solidFill>
                  <a:latin typeface="楷体" panose="02010609060101010101" charset="-122"/>
                  <a:ea typeface="楷体" panose="02010609060101010101" charset="-122"/>
                  <a:cs typeface="楷体" panose="02010609060101010101" charset="-122"/>
                </a:rPr>
                <a:t>3</a:t>
              </a:r>
              <a:endParaRPr lang="en-US" altLang="en-US" sz="1800"/>
            </a:p>
          </p:txBody>
        </p:sp>
      </p:grpSp>
      <p:grpSp>
        <p:nvGrpSpPr>
          <p:cNvPr id="5" name="group 10"/>
          <p:cNvGrpSpPr/>
          <p:nvPr/>
        </p:nvGrpSpPr>
        <p:grpSpPr>
          <a:xfrm rot="21600000">
            <a:off x="646176" y="2980944"/>
            <a:ext cx="452627" cy="452627"/>
            <a:chExt cx="452627" cy="452627"/>
          </a:xfrm>
        </p:grpSpPr>
        <p:grpSp>
          <p:nvGrpSpPr>
            <p:cNvPr id="20" name="group 12"/>
            <p:cNvGrpSpPr/>
            <p:nvPr/>
          </p:nvGrpSpPr>
          <p:grpSpPr>
            <a:xfrm rot="21600000">
              <a:off x="0" y="0"/>
              <a:ext cx="452627" cy="452627"/>
              <a:chExt cx="452627" cy="452627"/>
            </a:xfrm>
          </p:grpSpPr>
          <p:sp>
            <p:nvSpPr>
              <p:cNvPr id="21" name="path"/>
              <p:cNvSpPr/>
              <p:nvPr/>
            </p:nvSpPr>
            <p:spPr>
              <a:xfrm>
                <a:off x="0" y="0"/>
                <a:ext cx="452627" cy="452627"/>
              </a:xfrm>
              <a:custGeom>
                <a:rect l="0" t="0" r="0" b="0"/>
                <a:pathLst>
                  <a:path w="712" h="712">
                    <a:moveTo>
                      <a:pt x="0" y="356"/>
                    </a:moveTo>
                    <a:cubicBezTo>
                      <a:pt x="0" y="159"/>
                      <a:pt x="159" y="0"/>
                      <a:pt x="356" y="0"/>
                    </a:cubicBezTo>
                    <a:cubicBezTo>
                      <a:pt x="553" y="0"/>
                      <a:pt x="712" y="159"/>
                      <a:pt x="712" y="356"/>
                    </a:cubicBezTo>
                    <a:cubicBezTo>
                      <a:pt x="712" y="553"/>
                      <a:pt x="553" y="712"/>
                      <a:pt x="356" y="712"/>
                    </a:cubicBezTo>
                    <a:cubicBezTo>
                      <a:pt x="159" y="712"/>
                      <a:pt x="0" y="553"/>
                      <a:pt x="0" y="356"/>
                    </a:cubicBezTo>
                  </a:path>
                  <a:path w="712" h="712">
                    <a:moveTo>
                      <a:pt x="80" y="358"/>
                    </a:moveTo>
                    <a:cubicBezTo>
                      <a:pt x="80" y="205"/>
                      <a:pt x="205" y="80"/>
                      <a:pt x="358" y="80"/>
                    </a:cubicBezTo>
                    <a:cubicBezTo>
                      <a:pt x="512" y="80"/>
                      <a:pt x="637" y="205"/>
                      <a:pt x="637" y="358"/>
                    </a:cubicBezTo>
                    <a:cubicBezTo>
                      <a:pt x="637" y="512"/>
                      <a:pt x="512" y="637"/>
                      <a:pt x="358" y="637"/>
                    </a:cubicBezTo>
                    <a:cubicBezTo>
                      <a:pt x="205" y="637"/>
                      <a:pt x="80" y="512"/>
                      <a:pt x="80" y="358"/>
                    </a:cubicBezTo>
                  </a:path>
                </a:pathLst>
              </a:custGeom>
              <a:solidFill>
                <a:srgbClr val="44546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path"/>
              <p:cNvSpPr/>
              <p:nvPr/>
            </p:nvSpPr>
            <p:spPr>
              <a:xfrm>
                <a:off x="36766" y="36766"/>
                <a:ext cx="382142" cy="382143"/>
              </a:xfrm>
              <a:custGeom>
                <a:rect l="0" t="0" r="0" b="0"/>
                <a:pathLst>
                  <a:path w="601" h="601">
                    <a:moveTo>
                      <a:pt x="22" y="300"/>
                    </a:moveTo>
                    <a:cubicBezTo>
                      <a:pt x="22" y="147"/>
                      <a:pt x="147" y="22"/>
                      <a:pt x="300" y="22"/>
                    </a:cubicBezTo>
                    <a:cubicBezTo>
                      <a:pt x="454" y="22"/>
                      <a:pt x="579" y="147"/>
                      <a:pt x="579" y="300"/>
                    </a:cubicBezTo>
                    <a:cubicBezTo>
                      <a:pt x="579" y="454"/>
                      <a:pt x="454" y="579"/>
                      <a:pt x="300" y="579"/>
                    </a:cubicBezTo>
                    <a:cubicBezTo>
                      <a:pt x="147" y="579"/>
                      <a:pt x="22" y="454"/>
                      <a:pt x="22" y="300"/>
                    </a:cubicBezTo>
                  </a:path>
                </a:pathLst>
              </a:custGeom>
              <a:noFill/>
              <a:ln w="28575" cap="flat">
                <a:solidFill>
                  <a:srgbClr val="FFFFFF">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3" name="textbox 22"/>
            <p:cNvSpPr/>
            <p:nvPr/>
          </p:nvSpPr>
          <p:spPr>
            <a:xfrm>
              <a:off x="-12700" y="-12700"/>
              <a:ext cx="478155" cy="5384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6000"/>
                </a:lnSpc>
              </a:pPr>
              <a:endParaRPr lang="en-US" altLang="en-US" sz="1000"/>
            </a:p>
            <a:p>
              <a:pPr marL="189230" algn="l" rtl="0" eaLnBrk="0">
                <a:lnSpc>
                  <a:spcPct val="81000"/>
                </a:lnSpc>
                <a:spcBef>
                  <a:spcPts val="5"/>
                </a:spcBef>
              </a:pPr>
              <a:r>
                <a:rPr sz="1800" spc="0">
                  <a:solidFill>
                    <a:srgbClr val="FFFFFF">
                      <a:alpha val="100000"/>
                    </a:srgbClr>
                  </a:solidFill>
                  <a:latin typeface="楷体" panose="02010609060101010101" charset="-122"/>
                  <a:ea typeface="楷体" panose="02010609060101010101" charset="-122"/>
                  <a:cs typeface="楷体" panose="02010609060101010101" charset="-122"/>
                </a:rPr>
                <a:t>2</a:t>
              </a:r>
              <a:endParaRPr lang="en-US" altLang="en-US" sz="1800"/>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rect"/>
          <p:cNvSpPr/>
          <p:nvPr/>
        </p:nvSpPr>
        <p:spPr>
          <a:xfrm>
            <a:off x="446443" y="3973855"/>
            <a:ext cx="8940292" cy="610971"/>
          </a:xfrm>
          <a:prstGeom prst="rect">
            <a:avLst/>
          </a:prstGeom>
          <a:solidFill>
            <a:srgbClr val="4472C4">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 name="rect"/>
          <p:cNvSpPr/>
          <p:nvPr/>
        </p:nvSpPr>
        <p:spPr>
          <a:xfrm>
            <a:off x="446443" y="2751988"/>
            <a:ext cx="8940292" cy="610971"/>
          </a:xfrm>
          <a:prstGeom prst="rect">
            <a:avLst/>
          </a:prstGeom>
          <a:solidFill>
            <a:srgbClr val="4472C4">
              <a:alpha val="2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5" name="table 25"/>
          <p:cNvGraphicFramePr>
            <a:graphicFrameLocks noGrp="1"/>
          </p:cNvGraphicFramePr>
          <p:nvPr/>
        </p:nvGraphicFramePr>
        <p:xfrm>
          <a:off x="446443" y="2745613"/>
          <a:ext cx="11226800" cy="2456179"/>
        </p:xfrm>
        <a:graphic>
          <a:graphicData uri="http://schemas.openxmlformats.org/drawingml/2006/table">
            <a:tbl>
              <a:tblPr/>
              <a:tblGrid>
                <a:gridCol w="6943725"/>
                <a:gridCol w="4283075"/>
              </a:tblGrid>
              <a:tr h="617219">
                <a:tc>
                  <a:txBody>
                    <a:bodyPr vert="horz" wrap="square"/>
                    <a:lstStyle/>
                    <a:p>
                      <a:pPr algn="l" rtl="0" eaLnBrk="0">
                        <a:lnSpc>
                          <a:spcPct val="148000"/>
                        </a:lnSpc>
                      </a:pPr>
                      <a:endParaRPr lang="en-US" altLang="en-US" sz="1000"/>
                    </a:p>
                    <a:p>
                      <a:pPr marL="95885" algn="l" rtl="0" eaLnBrk="0">
                        <a:lnSpc>
                          <a:spcPct val="100000"/>
                        </a:lnSpc>
                        <a:spcBef>
                          <a:spcPts val="5"/>
                        </a:spcBef>
                      </a:pPr>
                      <a:r>
                        <a:rPr sz="1500" spc="100">
                          <a:solidFill>
                            <a:srgbClr val="000000">
                              <a:alpha val="100000"/>
                            </a:srgbClr>
                          </a:solidFill>
                          <a:latin typeface="楷体" panose="02010609060101010101" charset="-122"/>
                          <a:ea typeface="楷体" panose="02010609060101010101" charset="-122"/>
                          <a:cs typeface="楷体" panose="02010609060101010101" charset="-122"/>
                        </a:rPr>
                        <a:t>名词解</a:t>
                      </a:r>
                      <a:r>
                        <a:rPr sz="1500" spc="60">
                          <a:solidFill>
                            <a:srgbClr val="000000">
                              <a:alpha val="100000"/>
                            </a:srgbClr>
                          </a:solidFill>
                          <a:latin typeface="楷体" panose="02010609060101010101" charset="-122"/>
                          <a:ea typeface="楷体" panose="02010609060101010101" charset="-122"/>
                          <a:cs typeface="楷体" panose="02010609060101010101" charset="-122"/>
                        </a:rPr>
                        <a:t>释</a:t>
                      </a:r>
                      <a:endParaRPr lang="en-US" altLang="en-US" sz="1500"/>
                    </a:p>
                  </a:txBody>
                  <a:tcPr marL="0" marR="0" marT="0" marB="0">
                    <a:lnL>
                      <a:noFill/>
                    </a:lnL>
                    <a:lnR>
                      <a:noFill/>
                    </a:lnR>
                    <a:lnT w="3175" cap="flat" cmpd="sng" algn="ctr">
                      <a:solidFill>
                        <a:srgbClr val="4472C4"/>
                      </a:solidFill>
                      <a:prstDash val="solid"/>
                      <a:round/>
                      <a:headEnd type="none" w="med" len="med"/>
                      <a:tailEnd type="none" w="med" len="med"/>
                    </a:lnT>
                    <a:lnB>
                      <a:noFill/>
                    </a:lnB>
                  </a:tcPr>
                </a:tc>
                <a:tc>
                  <a:txBody>
                    <a:bodyPr vert="horz" wrap="square"/>
                    <a:lstStyle/>
                    <a:p>
                      <a:pPr algn="l" rtl="0" eaLnBrk="0">
                        <a:lnSpc>
                          <a:spcPct val="100000"/>
                        </a:lnSpc>
                      </a:pPr>
                      <a:endParaRPr lang="en-US" altLang="en-US" sz="1000"/>
                    </a:p>
                  </a:txBody>
                  <a:tcPr marL="0" marR="0" marT="0" marB="0">
                    <a:lnL>
                      <a:noFill/>
                    </a:lnL>
                    <a:lnR>
                      <a:noFill/>
                    </a:lnR>
                    <a:lnT w="3175" cap="flat" cmpd="sng" algn="ctr">
                      <a:solidFill>
                        <a:srgbClr val="4472C4"/>
                      </a:solidFill>
                      <a:prstDash val="solid"/>
                      <a:round/>
                      <a:headEnd type="none" w="med" len="med"/>
                      <a:tailEnd type="none" w="med" len="med"/>
                    </a:lnT>
                    <a:lnB>
                      <a:noFill/>
                    </a:lnB>
                  </a:tcPr>
                </a:tc>
              </a:tr>
              <a:tr h="610869">
                <a:tc>
                  <a:txBody>
                    <a:bodyPr vert="horz" wrap="square"/>
                    <a:lstStyle/>
                    <a:p>
                      <a:pPr algn="l" rtl="0" eaLnBrk="0">
                        <a:lnSpc>
                          <a:spcPct val="144000"/>
                        </a:lnSpc>
                      </a:pPr>
                      <a:endParaRPr lang="en-US" altLang="en-US" sz="1000"/>
                    </a:p>
                    <a:p>
                      <a:pPr algn="l" rtl="0" eaLnBrk="0">
                        <a:lnSpc>
                          <a:spcPct val="7000"/>
                        </a:lnSpc>
                      </a:pPr>
                      <a:endParaRPr lang="en-US" altLang="en-US" sz="100"/>
                    </a:p>
                    <a:p>
                      <a:pPr marL="110490" algn="l" rtl="0" eaLnBrk="0">
                        <a:lnSpc>
                          <a:spcPct val="98000"/>
                        </a:lnSpc>
                      </a:pPr>
                      <a:r>
                        <a:rPr sz="1500" spc="90">
                          <a:solidFill>
                            <a:srgbClr val="000000">
                              <a:alpha val="100000"/>
                            </a:srgbClr>
                          </a:solidFill>
                          <a:latin typeface="楷体" panose="02010609060101010101" charset="-122"/>
                          <a:ea typeface="楷体" panose="02010609060101010101" charset="-122"/>
                          <a:cs typeface="楷体" panose="02010609060101010101" charset="-122"/>
                        </a:rPr>
                        <a:t>第一章 中国品牌战略全案服务行业发展现</a:t>
                      </a:r>
                      <a:r>
                        <a:rPr sz="1500" spc="80">
                          <a:solidFill>
                            <a:srgbClr val="000000">
                              <a:alpha val="100000"/>
                            </a:srgbClr>
                          </a:solidFill>
                          <a:latin typeface="楷体" panose="02010609060101010101" charset="-122"/>
                          <a:ea typeface="楷体" panose="02010609060101010101" charset="-122"/>
                          <a:cs typeface="楷体" panose="02010609060101010101" charset="-122"/>
                        </a:rPr>
                        <a:t>状</a:t>
                      </a:r>
                      <a:endParaRPr lang="en-US" altLang="en-US" sz="1500"/>
                    </a:p>
                  </a:txBody>
                  <a:tcPr marL="0" marR="0" marT="0" marB="0">
                    <a:lnL>
                      <a:noFill/>
                    </a:lnL>
                    <a:lnR>
                      <a:noFill/>
                    </a:lnR>
                    <a:lnT>
                      <a:noFill/>
                    </a:lnT>
                    <a:lnB>
                      <a:noFill/>
                    </a:lnB>
                  </a:tcPr>
                </a:tc>
                <a:tc>
                  <a:txBody>
                    <a:bodyPr vert="horz" wrap="square"/>
                    <a:lstStyle/>
                    <a:p>
                      <a:pPr algn="l" rtl="0" eaLnBrk="0">
                        <a:lnSpc>
                          <a:spcPct val="165000"/>
                        </a:lnSpc>
                      </a:pPr>
                      <a:endParaRPr lang="en-US" altLang="en-US" sz="1000"/>
                    </a:p>
                    <a:p>
                      <a:pPr algn="l" rtl="0" eaLnBrk="0">
                        <a:lnSpc>
                          <a:spcPct val="9000"/>
                        </a:lnSpc>
                      </a:pPr>
                      <a:endParaRPr lang="en-US" altLang="en-US" sz="100"/>
                    </a:p>
                    <a:p>
                      <a:pPr marL="2893060" algn="l" rtl="0" eaLnBrk="0">
                        <a:lnSpc>
                          <a:spcPct val="82000"/>
                        </a:lnSpc>
                      </a:pPr>
                      <a:r>
                        <a:rPr sz="1500" spc="50">
                          <a:solidFill>
                            <a:srgbClr val="000000">
                              <a:alpha val="100000"/>
                            </a:srgbClr>
                          </a:solidFill>
                          <a:latin typeface="楷体" panose="02010609060101010101" charset="-122"/>
                          <a:ea typeface="楷体" panose="02010609060101010101" charset="-122"/>
                          <a:cs typeface="楷体" panose="02010609060101010101" charset="-122"/>
                        </a:rPr>
                        <a:t>05-1</a:t>
                      </a:r>
                      <a:r>
                        <a:rPr sz="1500" spc="20">
                          <a:solidFill>
                            <a:srgbClr val="000000">
                              <a:alpha val="100000"/>
                            </a:srgbClr>
                          </a:solidFill>
                          <a:latin typeface="楷体" panose="02010609060101010101" charset="-122"/>
                          <a:ea typeface="楷体" panose="02010609060101010101" charset="-122"/>
                          <a:cs typeface="楷体" panose="02010609060101010101" charset="-122"/>
                        </a:rPr>
                        <a:t>2</a:t>
                      </a:r>
                      <a:endParaRPr lang="en-US" altLang="en-US" sz="1500"/>
                    </a:p>
                  </a:txBody>
                  <a:tcPr marL="0" marR="0" marT="0" marB="0">
                    <a:lnL>
                      <a:noFill/>
                    </a:lnL>
                    <a:lnR>
                      <a:noFill/>
                    </a:lnR>
                    <a:lnT>
                      <a:noFill/>
                    </a:lnT>
                    <a:lnB>
                      <a:noFill/>
                    </a:lnB>
                  </a:tcPr>
                </a:tc>
              </a:tr>
              <a:tr h="610869">
                <a:tc>
                  <a:txBody>
                    <a:bodyPr vert="horz" wrap="square"/>
                    <a:lstStyle/>
                    <a:p>
                      <a:pPr algn="l" rtl="0" eaLnBrk="0">
                        <a:lnSpc>
                          <a:spcPct val="144000"/>
                        </a:lnSpc>
                      </a:pPr>
                      <a:endParaRPr lang="en-US" altLang="en-US" sz="1000"/>
                    </a:p>
                    <a:p>
                      <a:pPr algn="l" rtl="0" eaLnBrk="0">
                        <a:lnSpc>
                          <a:spcPct val="8000"/>
                        </a:lnSpc>
                      </a:pPr>
                      <a:endParaRPr lang="en-US" altLang="en-US" sz="100"/>
                    </a:p>
                    <a:p>
                      <a:pPr marL="110490" algn="l" rtl="0" eaLnBrk="0">
                        <a:lnSpc>
                          <a:spcPct val="98000"/>
                        </a:lnSpc>
                      </a:pPr>
                      <a:r>
                        <a:rPr sz="1500" spc="90">
                          <a:solidFill>
                            <a:srgbClr val="000000">
                              <a:alpha val="100000"/>
                            </a:srgbClr>
                          </a:solidFill>
                          <a:latin typeface="楷体" panose="02010609060101010101" charset="-122"/>
                          <a:ea typeface="楷体" panose="02010609060101010101" charset="-122"/>
                          <a:cs typeface="楷体" panose="02010609060101010101" charset="-122"/>
                        </a:rPr>
                        <a:t>第二章 中国品牌战略全案服务行业竞争格</a:t>
                      </a:r>
                      <a:r>
                        <a:rPr sz="1500" spc="80">
                          <a:solidFill>
                            <a:srgbClr val="000000">
                              <a:alpha val="100000"/>
                            </a:srgbClr>
                          </a:solidFill>
                          <a:latin typeface="楷体" panose="02010609060101010101" charset="-122"/>
                          <a:ea typeface="楷体" panose="02010609060101010101" charset="-122"/>
                          <a:cs typeface="楷体" panose="02010609060101010101" charset="-122"/>
                        </a:rPr>
                        <a:t>局</a:t>
                      </a:r>
                      <a:endParaRPr lang="en-US" altLang="en-US" sz="1500"/>
                    </a:p>
                  </a:txBody>
                  <a:tcPr marL="0" marR="0" marT="0" marB="0">
                    <a:lnL>
                      <a:noFill/>
                    </a:lnL>
                    <a:lnR>
                      <a:noFill/>
                    </a:lnR>
                    <a:lnT>
                      <a:noFill/>
                    </a:lnT>
                    <a:lnB>
                      <a:noFill/>
                    </a:lnB>
                  </a:tcPr>
                </a:tc>
                <a:tc>
                  <a:txBody>
                    <a:bodyPr vert="horz" wrap="square"/>
                    <a:lstStyle/>
                    <a:p>
                      <a:pPr algn="l" rtl="0" eaLnBrk="0">
                        <a:lnSpc>
                          <a:spcPct val="100000"/>
                        </a:lnSpc>
                      </a:pPr>
                      <a:endParaRPr lang="en-US" altLang="en-US" sz="1000"/>
                    </a:p>
                  </a:txBody>
                  <a:tcPr marL="0" marR="0" marT="0" marB="0">
                    <a:lnL>
                      <a:noFill/>
                    </a:lnL>
                    <a:lnR>
                      <a:noFill/>
                    </a:lnR>
                    <a:lnT>
                      <a:noFill/>
                    </a:lnT>
                    <a:lnB>
                      <a:noFill/>
                    </a:lnB>
                  </a:tcPr>
                </a:tc>
              </a:tr>
              <a:tr h="617219">
                <a:tc>
                  <a:txBody>
                    <a:bodyPr vert="horz" wrap="square"/>
                    <a:lstStyle/>
                    <a:p>
                      <a:pPr algn="l" rtl="0" eaLnBrk="0">
                        <a:lnSpc>
                          <a:spcPct val="144000"/>
                        </a:lnSpc>
                      </a:pPr>
                      <a:endParaRPr lang="en-US" altLang="en-US" sz="1000"/>
                    </a:p>
                    <a:p>
                      <a:pPr algn="l" rtl="0" eaLnBrk="0">
                        <a:lnSpc>
                          <a:spcPct val="10000"/>
                        </a:lnSpc>
                      </a:pPr>
                      <a:endParaRPr lang="en-US" altLang="en-US" sz="100"/>
                    </a:p>
                    <a:p>
                      <a:pPr marL="110490" algn="l" rtl="0" eaLnBrk="0">
                        <a:lnSpc>
                          <a:spcPct val="98000"/>
                        </a:lnSpc>
                      </a:pPr>
                      <a:r>
                        <a:rPr sz="1500" spc="90">
                          <a:solidFill>
                            <a:srgbClr val="000000">
                              <a:alpha val="100000"/>
                            </a:srgbClr>
                          </a:solidFill>
                          <a:latin typeface="楷体" panose="02010609060101010101" charset="-122"/>
                          <a:ea typeface="楷体" panose="02010609060101010101" charset="-122"/>
                          <a:cs typeface="楷体" panose="02010609060101010101" charset="-122"/>
                        </a:rPr>
                        <a:t>第三章 中国品牌战略全案服务行业趋势洞</a:t>
                      </a:r>
                      <a:r>
                        <a:rPr sz="1500" spc="80">
                          <a:solidFill>
                            <a:srgbClr val="000000">
                              <a:alpha val="100000"/>
                            </a:srgbClr>
                          </a:solidFill>
                          <a:latin typeface="楷体" panose="02010609060101010101" charset="-122"/>
                          <a:ea typeface="楷体" panose="02010609060101010101" charset="-122"/>
                          <a:cs typeface="楷体" panose="02010609060101010101" charset="-122"/>
                        </a:rPr>
                        <a:t>察</a:t>
                      </a:r>
                      <a:endParaRPr lang="en-US" altLang="en-US" sz="1500"/>
                    </a:p>
                  </a:txBody>
                  <a:tcPr marL="0" marR="0" marT="0" marB="0">
                    <a:lnL>
                      <a:noFill/>
                    </a:lnL>
                    <a:lnR>
                      <a:noFill/>
                    </a:lnR>
                    <a:lnT>
                      <a:noFill/>
                    </a:lnT>
                    <a:lnB w="3175" cap="flat" cmpd="sng" algn="ctr">
                      <a:solidFill>
                        <a:srgbClr val="4472C4"/>
                      </a:solidFill>
                      <a:prstDash val="solid"/>
                      <a:round/>
                      <a:headEnd type="none" w="med" len="med"/>
                      <a:tailEnd type="none" w="med" len="med"/>
                    </a:lnB>
                  </a:tcPr>
                </a:tc>
                <a:tc>
                  <a:txBody>
                    <a:bodyPr vert="horz" wrap="square"/>
                    <a:lstStyle/>
                    <a:p>
                      <a:pPr algn="l" rtl="0" eaLnBrk="0">
                        <a:lnSpc>
                          <a:spcPct val="166000"/>
                        </a:lnSpc>
                      </a:pPr>
                      <a:endParaRPr lang="en-US" altLang="en-US" sz="1000"/>
                    </a:p>
                    <a:p>
                      <a:pPr marL="2893060" algn="l" rtl="0" eaLnBrk="0">
                        <a:lnSpc>
                          <a:spcPct val="82000"/>
                        </a:lnSpc>
                        <a:spcBef>
                          <a:spcPts val="5"/>
                        </a:spcBef>
                      </a:pPr>
                      <a:r>
                        <a:rPr sz="1500" spc="50">
                          <a:solidFill>
                            <a:srgbClr val="000000">
                              <a:alpha val="100000"/>
                            </a:srgbClr>
                          </a:solidFill>
                          <a:latin typeface="楷体" panose="02010609060101010101" charset="-122"/>
                          <a:ea typeface="楷体" panose="02010609060101010101" charset="-122"/>
                          <a:cs typeface="楷体" panose="02010609060101010101" charset="-122"/>
                        </a:rPr>
                        <a:t>20-2</a:t>
                      </a:r>
                      <a:r>
                        <a:rPr sz="1500" spc="0">
                          <a:solidFill>
                            <a:srgbClr val="000000">
                              <a:alpha val="100000"/>
                            </a:srgbClr>
                          </a:solidFill>
                          <a:latin typeface="楷体" panose="02010609060101010101" charset="-122"/>
                          <a:ea typeface="楷体" panose="02010609060101010101" charset="-122"/>
                          <a:cs typeface="楷体" panose="02010609060101010101" charset="-122"/>
                        </a:rPr>
                        <a:t>4</a:t>
                      </a:r>
                      <a:endParaRPr lang="en-US" altLang="en-US" sz="1500"/>
                    </a:p>
                  </a:txBody>
                  <a:tcPr marL="0" marR="0" marT="0" marB="0">
                    <a:lnL>
                      <a:noFill/>
                    </a:lnL>
                    <a:lnR>
                      <a:noFill/>
                    </a:lnR>
                    <a:lnT>
                      <a:noFill/>
                    </a:lnT>
                    <a:lnB w="3175" cap="flat" cmpd="sng" algn="ctr">
                      <a:solidFill>
                        <a:srgbClr val="4472C4"/>
                      </a:solidFill>
                      <a:prstDash val="solid"/>
                      <a:round/>
                      <a:headEnd type="none" w="med" len="med"/>
                      <a:tailEnd type="none" w="med" len="med"/>
                    </a:lnB>
                  </a:tcPr>
                </a:tc>
              </a:tr>
            </a:tbl>
          </a:graphicData>
        </a:graphic>
      </p:graphicFrame>
      <p:sp>
        <p:nvSpPr>
          <p:cNvPr id="26" name="rect"/>
          <p:cNvSpPr/>
          <p:nvPr/>
        </p:nvSpPr>
        <p:spPr>
          <a:xfrm>
            <a:off x="417576" y="1293888"/>
            <a:ext cx="2209800" cy="848855"/>
          </a:xfrm>
          <a:prstGeom prst="rect">
            <a:avLst/>
          </a:prstGeom>
          <a:solidFill>
            <a:srgbClr val="7F7F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7" name="table 27"/>
          <p:cNvGraphicFramePr>
            <a:graphicFrameLocks noGrp="1"/>
          </p:cNvGraphicFramePr>
          <p:nvPr/>
        </p:nvGraphicFramePr>
        <p:xfrm>
          <a:off x="443356" y="1319657"/>
          <a:ext cx="2107564" cy="746759"/>
        </p:xfrm>
        <a:graphic>
          <a:graphicData uri="http://schemas.openxmlformats.org/drawingml/2006/table">
            <a:tbl>
              <a:tblPr/>
              <a:tblGrid>
                <a:gridCol w="2107564"/>
              </a:tblGrid>
              <a:tr h="740409">
                <a:tc>
                  <a:txBody>
                    <a:bodyPr vert="horz" wrap="square"/>
                    <a:lstStyle/>
                    <a:p>
                      <a:pPr algn="l" rtl="0" eaLnBrk="0">
                        <a:lnSpc>
                          <a:spcPct val="103000"/>
                        </a:lnSpc>
                      </a:pPr>
                      <a:endParaRPr lang="en-US" altLang="en-US" sz="1000"/>
                    </a:p>
                    <a:p>
                      <a:pPr marL="708025" indent="-514985" algn="l" rtl="0" eaLnBrk="0">
                        <a:lnSpc>
                          <a:spcPct val="106000"/>
                        </a:lnSpc>
                        <a:spcBef>
                          <a:spcPct val="0"/>
                        </a:spcBef>
                      </a:pPr>
                      <a:r>
                        <a:rPr sz="1400" spc="-3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中国品牌战略全</a:t>
                      </a:r>
                      <a:r>
                        <a:rPr sz="1400" spc="-1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案</a:t>
                      </a:r>
                      <a:r>
                        <a:rPr sz="1400" spc="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服务</a:t>
                      </a:r>
                      <a:r>
                        <a:rPr sz="1400" spc="0">
                          <a:solidFill>
                            <a:srgbClr val="FFFFFF">
                              <a:alpha val="100000"/>
                            </a:srgbClr>
                          </a:solidFill>
                          <a:latin typeface="楷体" panose="02010609060101010101" charset="-122"/>
                          <a:ea typeface="楷体" panose="02010609060101010101" charset="-122"/>
                          <a:cs typeface="楷体" panose="02010609060101010101" charset="-122"/>
                        </a:rPr>
                        <a:t> </a:t>
                      </a:r>
                      <a:r>
                        <a:rPr sz="1400" spc="-2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行业研</a:t>
                      </a:r>
                      <a:r>
                        <a:rPr sz="1400" spc="-1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究</a:t>
                      </a:r>
                      <a:endParaRPr lang="en-US" altLang="en-US" sz="14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28" name="textbox 28"/>
          <p:cNvSpPr/>
          <p:nvPr/>
        </p:nvSpPr>
        <p:spPr>
          <a:xfrm>
            <a:off x="3557156" y="1593854"/>
            <a:ext cx="7119619" cy="2495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8000"/>
              </a:lnSpc>
            </a:pPr>
            <a:r>
              <a:rPr sz="1500" spc="100">
                <a:solidFill>
                  <a:srgbClr val="000000">
                    <a:alpha val="100000"/>
                  </a:srgbClr>
                </a:solidFill>
                <a:latin typeface="楷体" panose="02010609060101010101" charset="-122"/>
                <a:ea typeface="楷体" panose="02010609060101010101" charset="-122"/>
                <a:cs typeface="楷体" panose="02010609060101010101" charset="-122"/>
              </a:rPr>
              <a:t>本报告将讨论中国品牌战略全案服务行业的发展现状、竞争格局和未来发展</a:t>
            </a:r>
            <a:r>
              <a:rPr sz="1500" spc="50">
                <a:solidFill>
                  <a:srgbClr val="000000">
                    <a:alpha val="100000"/>
                  </a:srgbClr>
                </a:solidFill>
                <a:latin typeface="楷体" panose="02010609060101010101" charset="-122"/>
                <a:ea typeface="楷体" panose="02010609060101010101" charset="-122"/>
                <a:cs typeface="楷体" panose="02010609060101010101" charset="-122"/>
              </a:rPr>
              <a:t>趋</a:t>
            </a:r>
            <a:r>
              <a:rPr sz="1500" spc="0">
                <a:solidFill>
                  <a:srgbClr val="000000">
                    <a:alpha val="100000"/>
                  </a:srgbClr>
                </a:solidFill>
                <a:latin typeface="楷体" panose="02010609060101010101" charset="-122"/>
                <a:ea typeface="楷体" panose="02010609060101010101" charset="-122"/>
                <a:cs typeface="楷体" panose="02010609060101010101" charset="-122"/>
              </a:rPr>
              <a:t>势</a:t>
            </a:r>
            <a:endParaRPr lang="en-US" altLang="en-US" sz="1500"/>
          </a:p>
        </p:txBody>
      </p:sp>
      <p:sp>
        <p:nvSpPr>
          <p:cNvPr id="29" name="textbox 29"/>
          <p:cNvSpPr/>
          <p:nvPr/>
        </p:nvSpPr>
        <p:spPr>
          <a:xfrm>
            <a:off x="9386823" y="2751988"/>
            <a:ext cx="2287270" cy="655955"/>
          </a:xfrm>
          <a:prstGeom prst="rect">
            <a:avLst/>
          </a:prstGeom>
          <a:solidFill>
            <a:srgbClr val="4472C4">
              <a:alpha val="20000"/>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65000"/>
              </a:lnSpc>
            </a:pPr>
            <a:endParaRPr lang="en-US" altLang="en-US" sz="1000"/>
          </a:p>
          <a:p>
            <a:pPr algn="l" rtl="0" eaLnBrk="0">
              <a:lnSpc>
                <a:spcPct val="8000"/>
              </a:lnSpc>
            </a:pPr>
            <a:endParaRPr lang="en-US" altLang="en-US" sz="100"/>
          </a:p>
          <a:p>
            <a:pPr marL="1049020" algn="l" rtl="0" eaLnBrk="0">
              <a:lnSpc>
                <a:spcPct val="82000"/>
              </a:lnSpc>
            </a:pPr>
            <a:r>
              <a:rPr sz="1500" spc="30">
                <a:solidFill>
                  <a:srgbClr val="000000">
                    <a:alpha val="100000"/>
                  </a:srgbClr>
                </a:solidFill>
                <a:latin typeface="楷体" panose="02010609060101010101" charset="-122"/>
                <a:ea typeface="楷体" panose="02010609060101010101" charset="-122"/>
                <a:cs typeface="楷体" panose="02010609060101010101" charset="-122"/>
              </a:rPr>
              <a:t>0</a:t>
            </a:r>
            <a:r>
              <a:rPr sz="1500" spc="20">
                <a:solidFill>
                  <a:srgbClr val="000000">
                    <a:alpha val="100000"/>
                  </a:srgbClr>
                </a:solidFill>
                <a:latin typeface="楷体" panose="02010609060101010101" charset="-122"/>
                <a:ea typeface="楷体" panose="02010609060101010101" charset="-122"/>
                <a:cs typeface="楷体" panose="02010609060101010101" charset="-122"/>
              </a:rPr>
              <a:t>4</a:t>
            </a:r>
            <a:endParaRPr lang="en-US" altLang="en-US" sz="1500"/>
          </a:p>
        </p:txBody>
      </p:sp>
      <p:sp>
        <p:nvSpPr>
          <p:cNvPr id="30" name="textbox 30"/>
          <p:cNvSpPr/>
          <p:nvPr/>
        </p:nvSpPr>
        <p:spPr>
          <a:xfrm>
            <a:off x="9386823" y="3973855"/>
            <a:ext cx="2287270" cy="659130"/>
          </a:xfrm>
          <a:prstGeom prst="rect">
            <a:avLst/>
          </a:prstGeom>
          <a:solidFill>
            <a:srgbClr val="4472C4">
              <a:alpha val="20000"/>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66000"/>
              </a:lnSpc>
            </a:pPr>
            <a:endParaRPr lang="en-US" altLang="en-US" sz="1000"/>
          </a:p>
          <a:p>
            <a:pPr marL="908685" algn="l" rtl="0" eaLnBrk="0">
              <a:lnSpc>
                <a:spcPct val="83000"/>
              </a:lnSpc>
              <a:spcBef>
                <a:spcPct val="0"/>
              </a:spcBef>
            </a:pPr>
            <a:r>
              <a:rPr sz="1500" spc="30">
                <a:solidFill>
                  <a:srgbClr val="000000">
                    <a:alpha val="100000"/>
                  </a:srgbClr>
                </a:solidFill>
                <a:latin typeface="楷体" panose="02010609060101010101" charset="-122"/>
                <a:ea typeface="楷体" panose="02010609060101010101" charset="-122"/>
                <a:cs typeface="楷体" panose="02010609060101010101" charset="-122"/>
              </a:rPr>
              <a:t>13-1</a:t>
            </a:r>
            <a:r>
              <a:rPr sz="1500" spc="10">
                <a:solidFill>
                  <a:srgbClr val="000000">
                    <a:alpha val="100000"/>
                  </a:srgbClr>
                </a:solidFill>
                <a:latin typeface="楷体" panose="02010609060101010101" charset="-122"/>
                <a:ea typeface="楷体" panose="02010609060101010101" charset="-122"/>
                <a:cs typeface="楷体" panose="02010609060101010101" charset="-122"/>
              </a:rPr>
              <a:t>9</a:t>
            </a:r>
            <a:endParaRPr lang="en-US" altLang="en-US" sz="1500"/>
          </a:p>
        </p:txBody>
      </p:sp>
      <p:pic>
        <p:nvPicPr>
          <p:cNvPr id="31" name="picture 31"/>
          <p:cNvPicPr>
            <a:picLocks noChangeAspect="1"/>
          </p:cNvPicPr>
          <p:nvPr/>
        </p:nvPicPr>
        <p:blipFill>
          <a:blip r:embed="rId2"/>
          <a:stretch>
            <a:fillRect/>
          </a:stretch>
        </p:blipFill>
        <p:spPr>
          <a:xfrm rot="21600000">
            <a:off x="2683764" y="1400555"/>
            <a:ext cx="778764" cy="585216"/>
          </a:xfrm>
          <a:prstGeom prst="rect">
            <a:avLst/>
          </a:prstGeom>
        </p:spPr>
      </p:pic>
      <p:sp>
        <p:nvSpPr>
          <p:cNvPr id="32" name="textbox 32"/>
          <p:cNvSpPr/>
          <p:nvPr/>
        </p:nvSpPr>
        <p:spPr>
          <a:xfrm>
            <a:off x="391464" y="130861"/>
            <a:ext cx="558165" cy="3695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8000"/>
              </a:lnSpc>
            </a:pPr>
            <a:r>
              <a:rPr sz="2300" spc="-2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目</a:t>
            </a:r>
            <a:r>
              <a:rPr sz="2300" spc="-20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录</a:t>
            </a:r>
            <a:endParaRPr lang="en-US" altLang="en-US" sz="2300"/>
          </a:p>
        </p:txBody>
      </p:sp>
      <p:sp>
        <p:nvSpPr>
          <p:cNvPr id="33" name="rect"/>
          <p:cNvSpPr/>
          <p:nvPr/>
        </p:nvSpPr>
        <p:spPr>
          <a:xfrm>
            <a:off x="446443" y="2134616"/>
            <a:ext cx="11227396" cy="12700"/>
          </a:xfrm>
          <a:prstGeom prst="rect">
            <a:avLst/>
          </a:pr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textbox 34"/>
          <p:cNvSpPr/>
          <p:nvPr/>
        </p:nvSpPr>
        <p:spPr>
          <a:xfrm>
            <a:off x="535101" y="2336901"/>
            <a:ext cx="474344" cy="282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2700" algn="l" rtl="0" eaLnBrk="0">
              <a:lnSpc>
                <a:spcPct val="94000"/>
              </a:lnSpc>
            </a:pPr>
            <a:r>
              <a:rPr sz="1800" spc="-20">
                <a:ln w="6527" cap="flat" cmpd="sng">
                  <a:solidFill>
                    <a:srgbClr val="17426B">
                      <a:alpha val="100000"/>
                    </a:srgbClr>
                  </a:solidFill>
                  <a:prstDash val="solid"/>
                  <a:round/>
                </a:ln>
                <a:solidFill>
                  <a:srgbClr val="17426B">
                    <a:alpha val="100000"/>
                  </a:srgbClr>
                </a:solidFill>
                <a:latin typeface="楷体" panose="02010609060101010101" charset="-122"/>
                <a:ea typeface="楷体" panose="02010609060101010101" charset="-122"/>
                <a:cs typeface="楷体" panose="02010609060101010101" charset="-122"/>
              </a:rPr>
              <a:t>章节</a:t>
            </a:r>
            <a:endParaRPr lang="en-US" altLang="en-US" sz="1800"/>
          </a:p>
        </p:txBody>
      </p:sp>
      <p:sp>
        <p:nvSpPr>
          <p:cNvPr id="35" name="textbox 35"/>
          <p:cNvSpPr/>
          <p:nvPr/>
        </p:nvSpPr>
        <p:spPr>
          <a:xfrm>
            <a:off x="10315397" y="2336901"/>
            <a:ext cx="457834" cy="2889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800" spc="-50">
                <a:ln w="6527" cap="flat" cmpd="sng">
                  <a:solidFill>
                    <a:srgbClr val="17426B">
                      <a:alpha val="100000"/>
                    </a:srgbClr>
                  </a:solidFill>
                  <a:prstDash val="solid"/>
                  <a:round/>
                </a:ln>
                <a:solidFill>
                  <a:srgbClr val="17426B">
                    <a:alpha val="100000"/>
                  </a:srgbClr>
                </a:solidFill>
                <a:latin typeface="楷体" panose="02010609060101010101" charset="-122"/>
                <a:ea typeface="楷体" panose="02010609060101010101" charset="-122"/>
                <a:cs typeface="楷体" panose="02010609060101010101" charset="-122"/>
              </a:rPr>
              <a:t>页码</a:t>
            </a:r>
            <a:endParaRPr lang="en-US" altLang="en-US" sz="1800"/>
          </a:p>
        </p:txBody>
      </p:sp>
      <p:sp>
        <p:nvSpPr>
          <p:cNvPr id="36" name="textbox 36"/>
          <p:cNvSpPr/>
          <p:nvPr/>
        </p:nvSpPr>
        <p:spPr>
          <a:xfrm>
            <a:off x="11758301" y="6518858"/>
            <a:ext cx="95250" cy="159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8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0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 name="textbox 37"/>
          <p:cNvSpPr/>
          <p:nvPr/>
        </p:nvSpPr>
        <p:spPr>
          <a:xfrm>
            <a:off x="319836" y="130861"/>
            <a:ext cx="11557634" cy="5422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12700" algn="l" rtl="0" eaLnBrk="0">
              <a:lnSpc>
                <a:spcPct val="95000"/>
              </a:lnSpc>
            </a:pPr>
            <a:r>
              <a:rPr sz="2400" spc="-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名</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词解释</a:t>
            </a:r>
            <a:endParaRPr lang="en-US" altLang="en-US" sz="2400"/>
          </a:p>
          <a:p>
            <a:pPr algn="l" rtl="0" eaLnBrk="0">
              <a:lnSpc>
                <a:spcPct val="125000"/>
              </a:lnSpc>
            </a:pPr>
            <a:endParaRPr lang="en-US" altLang="en-US" sz="1000"/>
          </a:p>
          <a:p>
            <a:pPr marL="95250" algn="l" rtl="0" eaLnBrk="0">
              <a:lnSpc>
                <a:spcPts val="1690"/>
              </a:lnSpc>
              <a:spcBef>
                <a:spcPts val="430"/>
              </a:spcBef>
            </a:pPr>
            <a:r>
              <a:rPr sz="1400" spc="-30">
                <a:solidFill>
                  <a:srgbClr val="000000">
                    <a:alpha val="100000"/>
                  </a:srgbClr>
                </a:solidFill>
                <a:latin typeface="Arial"/>
                <a:ea typeface="Arial"/>
                <a:cs typeface="Arial"/>
              </a:rPr>
              <a:t>•      </a:t>
            </a:r>
            <a:r>
              <a:rPr sz="1400" spc="-3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“点子公司”</a:t>
            </a:r>
            <a:r>
              <a:rPr sz="1400" spc="-30">
                <a:solidFill>
                  <a:srgbClr val="000000">
                    <a:alpha val="100000"/>
                  </a:srgbClr>
                </a:solidFill>
                <a:latin typeface="楷体" panose="02010609060101010101" charset="-122"/>
                <a:ea typeface="楷体" panose="02010609060101010101" charset="-122"/>
                <a:cs typeface="楷体" panose="02010609060101010101" charset="-122"/>
              </a:rPr>
              <a:t>：点子公司是一种出谋划策或从事管理咨询的组织，一般注册为</a:t>
            </a:r>
            <a:r>
              <a:rPr sz="1400" spc="-20">
                <a:solidFill>
                  <a:srgbClr val="000000">
                    <a:alpha val="100000"/>
                  </a:srgbClr>
                </a:solidFill>
                <a:latin typeface="楷体" panose="02010609060101010101" charset="-122"/>
                <a:ea typeface="楷体" panose="02010609060101010101" charset="-122"/>
                <a:cs typeface="楷体" panose="02010609060101010101" charset="-122"/>
              </a:rPr>
              <a:t>某</a:t>
            </a:r>
            <a:r>
              <a:rPr sz="1400" spc="0">
                <a:solidFill>
                  <a:srgbClr val="000000">
                    <a:alpha val="100000"/>
                  </a:srgbClr>
                </a:solidFill>
                <a:latin typeface="楷体" panose="02010609060101010101" charset="-122"/>
                <a:ea typeface="楷体" panose="02010609060101010101" charset="-122"/>
                <a:cs typeface="楷体" panose="02010609060101010101" charset="-122"/>
              </a:rPr>
              <a:t>某管理咨询公司。</a:t>
            </a:r>
            <a:endParaRPr lang="en-US" altLang="en-US" sz="1400"/>
          </a:p>
          <a:p>
            <a:pPr algn="l" rtl="0" eaLnBrk="0">
              <a:lnSpc>
                <a:spcPct val="160000"/>
              </a:lnSpc>
            </a:pPr>
            <a:endParaRPr lang="en-US" altLang="en-US" sz="1000"/>
          </a:p>
          <a:p>
            <a:pPr marL="382905" indent="-287655" algn="l" rtl="0" eaLnBrk="0">
              <a:lnSpc>
                <a:spcPct val="106000"/>
              </a:lnSpc>
              <a:spcBef>
                <a:spcPts val="420"/>
              </a:spcBef>
            </a:pPr>
            <a:r>
              <a:rPr sz="1400" spc="-10">
                <a:solidFill>
                  <a:srgbClr val="000000">
                    <a:alpha val="100000"/>
                  </a:srgbClr>
                </a:solidFill>
                <a:latin typeface="Arial"/>
                <a:ea typeface="Arial"/>
                <a:cs typeface="Arial"/>
              </a:rPr>
              <a:t>•    </a:t>
            </a: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定位系品牌战略全案公司</a:t>
            </a:r>
            <a:r>
              <a:rPr sz="1400" spc="-10">
                <a:solidFill>
                  <a:srgbClr val="000000">
                    <a:alpha val="100000"/>
                  </a:srgbClr>
                </a:solidFill>
                <a:latin typeface="楷体" panose="02010609060101010101" charset="-122"/>
                <a:ea typeface="楷体" panose="02010609060101010101" charset="-122"/>
                <a:cs typeface="楷体" panose="02010609060101010101" charset="-122"/>
              </a:rPr>
              <a:t>：定位系品牌战略全案服务公司是指专注于品牌战略咨询与策划，以品牌定</a:t>
            </a:r>
            <a:r>
              <a:rPr sz="1400" spc="0">
                <a:solidFill>
                  <a:srgbClr val="000000">
                    <a:alpha val="100000"/>
                  </a:srgbClr>
                </a:solidFill>
                <a:latin typeface="楷体" panose="02010609060101010101" charset="-122"/>
                <a:ea typeface="楷体" panose="02010609060101010101" charset="-122"/>
                <a:cs typeface="楷体" panose="02010609060101010101" charset="-122"/>
              </a:rPr>
              <a:t>位为核心，通过深入了解客户所在的市场、 </a:t>
            </a:r>
            <a:r>
              <a:rPr sz="1400" spc="-10">
                <a:solidFill>
                  <a:srgbClr val="000000">
                    <a:alpha val="100000"/>
                  </a:srgbClr>
                </a:solidFill>
                <a:latin typeface="楷体" panose="02010609060101010101" charset="-122"/>
                <a:ea typeface="楷体" panose="02010609060101010101" charset="-122"/>
                <a:cs typeface="楷体" panose="02010609060101010101" charset="-122"/>
              </a:rPr>
              <a:t>行业和竞争对手，为企业提供品牌定位策划与广</a:t>
            </a:r>
            <a:r>
              <a:rPr sz="1400" spc="0">
                <a:solidFill>
                  <a:srgbClr val="000000">
                    <a:alpha val="100000"/>
                  </a:srgbClr>
                </a:solidFill>
                <a:latin typeface="楷体" panose="02010609060101010101" charset="-122"/>
                <a:ea typeface="楷体" panose="02010609060101010101" charset="-122"/>
                <a:cs typeface="楷体" panose="02010609060101010101" charset="-122"/>
              </a:rPr>
              <a:t>告执行为主的的公司。</a:t>
            </a:r>
            <a:endParaRPr lang="en-US" altLang="en-US" sz="1400"/>
          </a:p>
          <a:p>
            <a:pPr algn="l" rtl="0" eaLnBrk="0">
              <a:lnSpc>
                <a:spcPct val="173000"/>
              </a:lnSpc>
            </a:pPr>
            <a:endParaRPr lang="en-US" altLang="en-US" sz="1000"/>
          </a:p>
          <a:p>
            <a:pPr marL="387985" indent="-292735" algn="l" rtl="0" eaLnBrk="0">
              <a:lnSpc>
                <a:spcPct val="106000"/>
              </a:lnSpc>
              <a:spcBef>
                <a:spcPts val="430"/>
              </a:spcBef>
            </a:pPr>
            <a:r>
              <a:rPr sz="1400" spc="-20">
                <a:solidFill>
                  <a:srgbClr val="000000">
                    <a:alpha val="100000"/>
                  </a:srgbClr>
                </a:solidFill>
                <a:latin typeface="Arial"/>
                <a:ea typeface="Arial"/>
                <a:cs typeface="Arial"/>
              </a:rPr>
              <a:t>•    </a:t>
            </a:r>
            <a:r>
              <a:rPr sz="1400" spc="-2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符号系品牌战略全案公司</a:t>
            </a:r>
            <a:r>
              <a:rPr sz="1400" spc="-20">
                <a:solidFill>
                  <a:srgbClr val="000000">
                    <a:alpha val="100000"/>
                  </a:srgbClr>
                </a:solidFill>
                <a:latin typeface="楷体" panose="02010609060101010101" charset="-122"/>
                <a:ea typeface="楷体" panose="02010609060101010101" charset="-122"/>
                <a:cs typeface="楷体" panose="02010609060101010101" charset="-122"/>
              </a:rPr>
              <a:t>：符号系品牌战略全案企业是指专注于品牌战略咨询与策划，以品牌创意为核心， 通过运用符号学原理和方</a:t>
            </a:r>
            <a:r>
              <a:rPr sz="1400" spc="-10">
                <a:solidFill>
                  <a:srgbClr val="000000">
                    <a:alpha val="100000"/>
                  </a:srgbClr>
                </a:solidFill>
                <a:latin typeface="楷体" panose="02010609060101010101" charset="-122"/>
                <a:ea typeface="楷体" panose="02010609060101010101" charset="-122"/>
                <a:cs typeface="楷体" panose="02010609060101010101" charset="-122"/>
              </a:rPr>
              <a:t>法</a:t>
            </a:r>
            <a:r>
              <a:rPr sz="1400" spc="0">
                <a:solidFill>
                  <a:srgbClr val="000000">
                    <a:alpha val="100000"/>
                  </a:srgbClr>
                </a:solidFill>
                <a:latin typeface="楷体" panose="02010609060101010101" charset="-122"/>
                <a:ea typeface="楷体" panose="02010609060101010101" charset="-122"/>
                <a:cs typeface="楷体" panose="02010609060101010101" charset="-122"/>
              </a:rPr>
              <a:t>， 为企 </a:t>
            </a:r>
            <a:r>
              <a:rPr sz="1400" spc="-10">
                <a:solidFill>
                  <a:srgbClr val="000000">
                    <a:alpha val="100000"/>
                  </a:srgbClr>
                </a:solidFill>
                <a:latin typeface="楷体" panose="02010609060101010101" charset="-122"/>
                <a:ea typeface="楷体" panose="02010609060101010101" charset="-122"/>
                <a:cs typeface="楷体" panose="02010609060101010101" charset="-122"/>
              </a:rPr>
              <a:t>业提供品牌战略规划与执行</a:t>
            </a:r>
            <a:r>
              <a:rPr sz="1400" spc="0">
                <a:solidFill>
                  <a:srgbClr val="000000">
                    <a:alpha val="100000"/>
                  </a:srgbClr>
                </a:solidFill>
                <a:latin typeface="楷体" panose="02010609060101010101" charset="-122"/>
                <a:ea typeface="楷体" panose="02010609060101010101" charset="-122"/>
                <a:cs typeface="楷体" panose="02010609060101010101" charset="-122"/>
              </a:rPr>
              <a:t>的企业。</a:t>
            </a:r>
            <a:endParaRPr lang="en-US" altLang="en-US" sz="1400"/>
          </a:p>
          <a:p>
            <a:pPr algn="l" rtl="0" eaLnBrk="0">
              <a:lnSpc>
                <a:spcPct val="170000"/>
              </a:lnSpc>
            </a:pPr>
            <a:endParaRPr lang="en-US" altLang="en-US" sz="1000"/>
          </a:p>
          <a:p>
            <a:pPr marL="381635" indent="-286385" algn="l" rtl="0" eaLnBrk="0">
              <a:lnSpc>
                <a:spcPct val="107000"/>
              </a:lnSpc>
              <a:spcBef>
                <a:spcPts val="425"/>
              </a:spcBef>
            </a:pPr>
            <a:r>
              <a:rPr sz="1400" spc="-10">
                <a:solidFill>
                  <a:srgbClr val="000000">
                    <a:alpha val="100000"/>
                  </a:srgbClr>
                </a:solidFill>
                <a:latin typeface="Arial"/>
                <a:ea typeface="Arial"/>
                <a:cs typeface="Arial"/>
              </a:rPr>
              <a:t>•    </a:t>
            </a: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体系化品牌战略全案公司</a:t>
            </a:r>
            <a:r>
              <a:rPr sz="1400" spc="-10">
                <a:solidFill>
                  <a:srgbClr val="000000">
                    <a:alpha val="100000"/>
                  </a:srgbClr>
                </a:solidFill>
                <a:latin typeface="楷体" panose="02010609060101010101" charset="-122"/>
                <a:ea typeface="楷体" panose="02010609060101010101" charset="-122"/>
                <a:cs typeface="楷体" panose="02010609060101010101" charset="-122"/>
              </a:rPr>
              <a:t>：体系化品牌战略全案服务公司是指专注于</a:t>
            </a:r>
            <a:r>
              <a:rPr sz="1400" spc="0">
                <a:solidFill>
                  <a:srgbClr val="000000">
                    <a:alpha val="100000"/>
                  </a:srgbClr>
                </a:solidFill>
                <a:latin typeface="楷体" panose="02010609060101010101" charset="-122"/>
                <a:ea typeface="楷体" panose="02010609060101010101" charset="-122"/>
                <a:cs typeface="楷体" panose="02010609060101010101" charset="-122"/>
              </a:rPr>
              <a:t>品牌战略咨询与策划，以战略定位为核心，为企业提供全方位品牌战略、   </a:t>
            </a:r>
            <a:r>
              <a:rPr sz="1400" spc="-10">
                <a:solidFill>
                  <a:srgbClr val="000000">
                    <a:alpha val="100000"/>
                  </a:srgbClr>
                </a:solidFill>
                <a:latin typeface="楷体" panose="02010609060101010101" charset="-122"/>
                <a:ea typeface="楷体" panose="02010609060101010101" charset="-122"/>
                <a:cs typeface="楷体" panose="02010609060101010101" charset="-122"/>
              </a:rPr>
              <a:t>策略、表现、落地细则策划与全方位</a:t>
            </a:r>
            <a:r>
              <a:rPr sz="1400" spc="0">
                <a:solidFill>
                  <a:srgbClr val="000000">
                    <a:alpha val="100000"/>
                  </a:srgbClr>
                </a:solidFill>
                <a:latin typeface="楷体" panose="02010609060101010101" charset="-122"/>
                <a:ea typeface="楷体" panose="02010609060101010101" charset="-122"/>
                <a:cs typeface="楷体" panose="02010609060101010101" charset="-122"/>
              </a:rPr>
              <a:t>执行的公司。</a:t>
            </a:r>
            <a:endParaRPr lang="en-US" altLang="en-US" sz="1400"/>
          </a:p>
          <a:p>
            <a:pPr algn="l" rtl="0" eaLnBrk="0">
              <a:lnSpc>
                <a:spcPct val="169000"/>
              </a:lnSpc>
            </a:pPr>
            <a:endParaRPr lang="en-US" altLang="en-US" sz="1000"/>
          </a:p>
          <a:p>
            <a:pPr marL="375920" indent="-280670" algn="l" rtl="0" eaLnBrk="0">
              <a:lnSpc>
                <a:spcPct val="107000"/>
              </a:lnSpc>
              <a:spcBef>
                <a:spcPts val="425"/>
              </a:spcBef>
            </a:pPr>
            <a:r>
              <a:rPr sz="1400" spc="20">
                <a:solidFill>
                  <a:srgbClr val="000000">
                    <a:alpha val="100000"/>
                  </a:srgbClr>
                </a:solidFill>
                <a:latin typeface="Arial"/>
                <a:ea typeface="Arial"/>
                <a:cs typeface="Arial"/>
              </a:rPr>
              <a:t>•    </a:t>
            </a:r>
            <a:r>
              <a:rPr sz="1400" spc="2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敏捷研究方法或途径</a:t>
            </a:r>
            <a:r>
              <a:rPr sz="1400" spc="20">
                <a:solidFill>
                  <a:srgbClr val="000000">
                    <a:alpha val="100000"/>
                  </a:srgbClr>
                </a:solidFill>
                <a:latin typeface="楷体" panose="02010609060101010101" charset="-122"/>
                <a:ea typeface="楷体" panose="02010609060101010101" charset="-122"/>
                <a:cs typeface="楷体" panose="02010609060101010101" charset="-122"/>
              </a:rPr>
              <a:t>：敏捷研究方法或途径(</a:t>
            </a:r>
            <a:r>
              <a:rPr sz="1400" spc="0">
                <a:solidFill>
                  <a:srgbClr val="000000">
                    <a:alpha val="100000"/>
                  </a:srgbClr>
                </a:solidFill>
                <a:latin typeface="楷体" panose="02010609060101010101" charset="-122"/>
                <a:ea typeface="楷体" panose="02010609060101010101" charset="-122"/>
                <a:cs typeface="楷体" panose="02010609060101010101" charset="-122"/>
              </a:rPr>
              <a:t>Agile</a:t>
            </a:r>
            <a:r>
              <a:rPr sz="1400" spc="2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research</a:t>
            </a:r>
            <a:r>
              <a:rPr sz="1400" spc="2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methods</a:t>
            </a:r>
            <a:r>
              <a:rPr sz="1400" spc="2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or</a:t>
            </a:r>
            <a:r>
              <a:rPr sz="1400" spc="2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approaches</a:t>
            </a:r>
            <a:r>
              <a:rPr sz="1400" spc="20">
                <a:solidFill>
                  <a:srgbClr val="000000">
                    <a:alpha val="100000"/>
                  </a:srgbClr>
                </a:solidFill>
                <a:latin typeface="楷体" panose="02010609060101010101" charset="-122"/>
                <a:ea typeface="楷体" panose="02010609060101010101" charset="-122"/>
                <a:cs typeface="楷体" panose="02010609060101010101" charset="-122"/>
              </a:rPr>
              <a:t>)是一种灵活且迭代的研究方法，</a:t>
            </a:r>
            <a:r>
              <a:rPr sz="1400" spc="0">
                <a:solidFill>
                  <a:srgbClr val="000000">
                    <a:alpha val="100000"/>
                  </a:srgbClr>
                </a:solidFill>
                <a:latin typeface="楷体" panose="02010609060101010101" charset="-122"/>
                <a:ea typeface="楷体" panose="02010609060101010101" charset="-122"/>
                <a:cs typeface="楷体" panose="02010609060101010101" charset="-122"/>
              </a:rPr>
              <a:t> 旨在快速、灵活地响 </a:t>
            </a:r>
            <a:r>
              <a:rPr sz="1400" spc="-10">
                <a:solidFill>
                  <a:srgbClr val="000000">
                    <a:alpha val="100000"/>
                  </a:srgbClr>
                </a:solidFill>
                <a:latin typeface="楷体" panose="02010609060101010101" charset="-122"/>
                <a:ea typeface="楷体" panose="02010609060101010101" charset="-122"/>
                <a:cs typeface="楷体" panose="02010609060101010101" charset="-122"/>
              </a:rPr>
              <a:t>应和适应不断变化的环境和需求。</a:t>
            </a:r>
            <a:endParaRPr lang="en-US" altLang="en-US" sz="1400"/>
          </a:p>
          <a:p>
            <a:pPr algn="l" rtl="0" eaLnBrk="0">
              <a:lnSpc>
                <a:spcPct val="170000"/>
              </a:lnSpc>
            </a:pPr>
            <a:endParaRPr lang="en-US" altLang="en-US" sz="1000"/>
          </a:p>
          <a:p>
            <a:pPr marL="393065" indent="-297815" algn="l" rtl="0" eaLnBrk="0">
              <a:lnSpc>
                <a:spcPct val="106000"/>
              </a:lnSpc>
              <a:spcBef>
                <a:spcPts val="420"/>
              </a:spcBef>
            </a:pPr>
            <a:r>
              <a:rPr sz="1400" spc="20">
                <a:solidFill>
                  <a:srgbClr val="000000">
                    <a:alpha val="100000"/>
                  </a:srgbClr>
                </a:solidFill>
                <a:latin typeface="Arial"/>
                <a:ea typeface="Arial"/>
                <a:cs typeface="Arial"/>
              </a:rPr>
              <a:t>•    </a:t>
            </a:r>
            <a:r>
              <a:rPr sz="1400" spc="2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移动设备定性研究</a:t>
            </a:r>
            <a:r>
              <a:rPr sz="1400" spc="20">
                <a:solidFill>
                  <a:srgbClr val="000000">
                    <a:alpha val="100000"/>
                  </a:srgbClr>
                </a:solidFill>
                <a:latin typeface="楷体" panose="02010609060101010101" charset="-122"/>
                <a:ea typeface="楷体" panose="02010609060101010101" charset="-122"/>
                <a:cs typeface="楷体" panose="02010609060101010101" charset="-122"/>
              </a:rPr>
              <a:t>：移动设备定性研究(</a:t>
            </a:r>
            <a:r>
              <a:rPr sz="1400" spc="0">
                <a:solidFill>
                  <a:srgbClr val="000000">
                    <a:alpha val="100000"/>
                  </a:srgbClr>
                </a:solidFill>
                <a:latin typeface="楷体" panose="02010609060101010101" charset="-122"/>
                <a:ea typeface="楷体" panose="02010609060101010101" charset="-122"/>
                <a:cs typeface="楷体" panose="02010609060101010101" charset="-122"/>
              </a:rPr>
              <a:t>Mobile</a:t>
            </a:r>
            <a:r>
              <a:rPr sz="1400" spc="2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qualitative</a:t>
            </a:r>
            <a:r>
              <a:rPr sz="1400" spc="2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research</a:t>
            </a:r>
            <a:r>
              <a:rPr sz="1400" spc="20">
                <a:solidFill>
                  <a:srgbClr val="000000">
                    <a:alpha val="100000"/>
                  </a:srgbClr>
                </a:solidFill>
                <a:latin typeface="楷体" panose="02010609060101010101" charset="-122"/>
                <a:ea typeface="楷体" panose="02010609060101010101" charset="-122"/>
                <a:cs typeface="楷体" panose="02010609060101010101" charset="-122"/>
              </a:rPr>
              <a:t>) 是指使用移动设</a:t>
            </a:r>
            <a:r>
              <a:rPr sz="1400" spc="10">
                <a:solidFill>
                  <a:srgbClr val="000000">
                    <a:alpha val="100000"/>
                  </a:srgbClr>
                </a:solidFill>
                <a:latin typeface="楷体" panose="02010609060101010101" charset="-122"/>
                <a:ea typeface="楷体" panose="02010609060101010101" charset="-122"/>
                <a:cs typeface="楷体" panose="02010609060101010101" charset="-122"/>
              </a:rPr>
              <a:t>备</a:t>
            </a:r>
            <a:r>
              <a:rPr sz="1400" spc="0">
                <a:solidFill>
                  <a:srgbClr val="000000">
                    <a:alpha val="100000"/>
                  </a:srgbClr>
                </a:solidFill>
                <a:latin typeface="楷体" panose="02010609060101010101" charset="-122"/>
                <a:ea typeface="楷体" panose="02010609060101010101" charset="-122"/>
                <a:cs typeface="楷体" panose="02010609060101010101" charset="-122"/>
              </a:rPr>
              <a:t>进行定性研究的一种方法。它通过移动设备上的应 </a:t>
            </a:r>
            <a:r>
              <a:rPr sz="1400" spc="-10">
                <a:solidFill>
                  <a:srgbClr val="000000">
                    <a:alpha val="100000"/>
                  </a:srgbClr>
                </a:solidFill>
                <a:latin typeface="楷体" panose="02010609060101010101" charset="-122"/>
                <a:ea typeface="楷体" panose="02010609060101010101" charset="-122"/>
                <a:cs typeface="楷体" panose="02010609060101010101" charset="-122"/>
              </a:rPr>
              <a:t>用程序或软件来收集和分析定性数据，如访谈、观察和焦点</a:t>
            </a:r>
            <a:r>
              <a:rPr sz="1400" spc="0">
                <a:solidFill>
                  <a:srgbClr val="000000">
                    <a:alpha val="100000"/>
                  </a:srgbClr>
                </a:solidFill>
                <a:latin typeface="楷体" panose="02010609060101010101" charset="-122"/>
                <a:ea typeface="楷体" panose="02010609060101010101" charset="-122"/>
                <a:cs typeface="楷体" panose="02010609060101010101" charset="-122"/>
              </a:rPr>
              <a:t>小组等。</a:t>
            </a:r>
            <a:endParaRPr lang="en-US" altLang="en-US" sz="1400"/>
          </a:p>
          <a:p>
            <a:pPr algn="l" rtl="0" eaLnBrk="0">
              <a:lnSpc>
                <a:spcPct val="172000"/>
              </a:lnSpc>
            </a:pPr>
            <a:endParaRPr lang="en-US" altLang="en-US" sz="1000"/>
          </a:p>
          <a:p>
            <a:pPr algn="l" rtl="0" eaLnBrk="0">
              <a:lnSpc>
                <a:spcPct val="117000"/>
              </a:lnSpc>
            </a:pPr>
            <a:endParaRPr lang="en-US" altLang="en-US" sz="300"/>
          </a:p>
          <a:p>
            <a:pPr marL="378460" indent="-283210" algn="l" rtl="0" eaLnBrk="0">
              <a:lnSpc>
                <a:spcPct val="106000"/>
              </a:lnSpc>
              <a:spcBef>
                <a:spcPct val="0"/>
              </a:spcBef>
            </a:pPr>
            <a:r>
              <a:rPr sz="1400" spc="30">
                <a:solidFill>
                  <a:srgbClr val="000000">
                    <a:alpha val="100000"/>
                  </a:srgbClr>
                </a:solidFill>
                <a:latin typeface="Arial"/>
                <a:ea typeface="Arial"/>
                <a:cs typeface="Arial"/>
              </a:rPr>
              <a:t>•     </a:t>
            </a:r>
            <a:r>
              <a:rPr sz="1400" spc="3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因果关系分析</a:t>
            </a:r>
            <a:r>
              <a:rPr sz="1400" spc="30">
                <a:solidFill>
                  <a:srgbClr val="000000">
                    <a:alpha val="100000"/>
                  </a:srgbClr>
                </a:solidFill>
                <a:latin typeface="楷体" panose="02010609060101010101" charset="-122"/>
                <a:ea typeface="楷体" panose="02010609060101010101" charset="-122"/>
                <a:cs typeface="楷体" panose="02010609060101010101" charset="-122"/>
              </a:rPr>
              <a:t>：因果关系分析(</a:t>
            </a:r>
            <a:r>
              <a:rPr sz="1400" spc="0">
                <a:solidFill>
                  <a:srgbClr val="000000">
                    <a:alpha val="100000"/>
                  </a:srgbClr>
                </a:solidFill>
                <a:latin typeface="楷体" panose="02010609060101010101" charset="-122"/>
                <a:ea typeface="楷体" panose="02010609060101010101" charset="-122"/>
                <a:cs typeface="楷体" panose="02010609060101010101" charset="-122"/>
              </a:rPr>
              <a:t>Causal</a:t>
            </a:r>
            <a:r>
              <a:rPr sz="1400" spc="30">
                <a:solidFill>
                  <a:srgbClr val="000000">
                    <a:alpha val="100000"/>
                  </a:srgbClr>
                </a:solidFill>
                <a:latin typeface="楷体" panose="02010609060101010101" charset="-122"/>
                <a:ea typeface="楷体" panose="02010609060101010101" charset="-122"/>
                <a:cs typeface="楷体" panose="02010609060101010101" charset="-122"/>
              </a:rPr>
              <a:t> </a:t>
            </a:r>
            <a:r>
              <a:rPr sz="1400" spc="0">
                <a:solidFill>
                  <a:srgbClr val="000000">
                    <a:alpha val="100000"/>
                  </a:srgbClr>
                </a:solidFill>
                <a:latin typeface="楷体" panose="02010609060101010101" charset="-122"/>
                <a:ea typeface="楷体" panose="02010609060101010101" charset="-122"/>
                <a:cs typeface="楷体" panose="02010609060101010101" charset="-122"/>
              </a:rPr>
              <a:t>analysis</a:t>
            </a:r>
            <a:r>
              <a:rPr sz="1400" spc="30">
                <a:solidFill>
                  <a:srgbClr val="000000">
                    <a:alpha val="100000"/>
                  </a:srgbClr>
                </a:solidFill>
                <a:latin typeface="楷体" panose="02010609060101010101" charset="-122"/>
                <a:ea typeface="楷体" panose="02010609060101010101" charset="-122"/>
                <a:cs typeface="楷体" panose="02010609060101010101" charset="-122"/>
              </a:rPr>
              <a:t>)是指对因果关系进行分析。它帮助我们理解事件或现象之间的因果联系，即一</a:t>
            </a:r>
            <a:r>
              <a:rPr sz="1400" spc="0">
                <a:solidFill>
                  <a:srgbClr val="000000">
                    <a:alpha val="100000"/>
                  </a:srgbClr>
                </a:solidFill>
                <a:latin typeface="楷体" panose="02010609060101010101" charset="-122"/>
                <a:ea typeface="楷体" panose="02010609060101010101" charset="-122"/>
                <a:cs typeface="楷体" panose="02010609060101010101" charset="-122"/>
              </a:rPr>
              <a:t>个事件(因)  </a:t>
            </a:r>
            <a:r>
              <a:rPr sz="1400" spc="20">
                <a:solidFill>
                  <a:srgbClr val="000000">
                    <a:alpha val="100000"/>
                  </a:srgbClr>
                </a:solidFill>
                <a:latin typeface="楷体" panose="02010609060101010101" charset="-122"/>
                <a:ea typeface="楷体" panose="02010609060101010101" charset="-122"/>
                <a:cs typeface="楷体" panose="02010609060101010101" charset="-122"/>
              </a:rPr>
              <a:t>对另一个事件(果)的影响。在许多领域中， 因果分析都是非常重要</a:t>
            </a:r>
            <a:r>
              <a:rPr sz="1400" spc="10">
                <a:solidFill>
                  <a:srgbClr val="000000">
                    <a:alpha val="100000"/>
                  </a:srgbClr>
                </a:solidFill>
                <a:latin typeface="楷体" panose="02010609060101010101" charset="-122"/>
                <a:ea typeface="楷体" panose="02010609060101010101" charset="-122"/>
                <a:cs typeface="楷体" panose="02010609060101010101" charset="-122"/>
              </a:rPr>
              <a:t>的</a:t>
            </a:r>
            <a:r>
              <a:rPr sz="1400" spc="0">
                <a:solidFill>
                  <a:srgbClr val="000000">
                    <a:alpha val="100000"/>
                  </a:srgbClr>
                </a:solidFill>
                <a:latin typeface="楷体" panose="02010609060101010101" charset="-122"/>
                <a:ea typeface="楷体" panose="02010609060101010101" charset="-122"/>
                <a:cs typeface="楷体" panose="02010609060101010101" charset="-122"/>
              </a:rPr>
              <a:t>，例如科学、社会科学、医学、经济等。</a:t>
            </a:r>
            <a:endParaRPr lang="en-US" altLang="en-US" sz="1400"/>
          </a:p>
        </p:txBody>
      </p:sp>
      <p:sp>
        <p:nvSpPr>
          <p:cNvPr id="38" name="textbox 38"/>
          <p:cNvSpPr/>
          <p:nvPr/>
        </p:nvSpPr>
        <p:spPr>
          <a:xfrm>
            <a:off x="11749971" y="6520605"/>
            <a:ext cx="103504" cy="157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87000"/>
              </a:lnSpc>
            </a:pPr>
            <a:r>
              <a:rPr sz="1000" spc="20">
                <a:solidFill>
                  <a:srgbClr val="333333">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0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 name="rect"/>
          <p:cNvSpPr/>
          <p:nvPr/>
        </p:nvSpPr>
        <p:spPr>
          <a:xfrm>
            <a:off x="0" y="-1"/>
            <a:ext cx="12192000" cy="6858000"/>
          </a:xfrm>
          <a:prstGeom prst="rect">
            <a:avLst/>
          </a:prstGeom>
          <a:solidFill>
            <a:srgbClr val="5C78B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textbox 40"/>
          <p:cNvSpPr/>
          <p:nvPr/>
        </p:nvSpPr>
        <p:spPr>
          <a:xfrm>
            <a:off x="11760317" y="6520605"/>
            <a:ext cx="93344" cy="157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87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000"/>
          </a:p>
        </p:txBody>
      </p:sp>
      <p:pic>
        <p:nvPicPr>
          <p:cNvPr id="41" name="picture 41"/>
          <p:cNvPicPr>
            <a:picLocks noChangeAspect="1"/>
          </p:cNvPicPr>
          <p:nvPr/>
        </p:nvPicPr>
        <p:blipFill>
          <a:blip r:embed="rId2"/>
          <a:stretch>
            <a:fillRect/>
          </a:stretch>
        </p:blipFill>
        <p:spPr>
          <a:xfrm rot="21600000">
            <a:off x="0" y="0"/>
            <a:ext cx="12192000" cy="6857997"/>
          </a:xfrm>
          <a:prstGeom prst="rect">
            <a:avLst/>
          </a:prstGeom>
        </p:spPr>
      </p:pic>
      <p:grpSp>
        <p:nvGrpSpPr>
          <p:cNvPr id="14" name="group 14"/>
          <p:cNvGrpSpPr/>
          <p:nvPr/>
        </p:nvGrpSpPr>
        <p:grpSpPr>
          <a:xfrm rot="21600000">
            <a:off x="5978652" y="4061459"/>
            <a:ext cx="5382767" cy="2339339"/>
            <a:chExt cx="5382767" cy="2339339"/>
          </a:xfrm>
        </p:grpSpPr>
        <p:sp>
          <p:nvSpPr>
            <p:cNvPr id="42" name="path"/>
            <p:cNvSpPr/>
            <p:nvPr/>
          </p:nvSpPr>
          <p:spPr>
            <a:xfrm>
              <a:off x="0" y="557783"/>
              <a:ext cx="5382767" cy="1781555"/>
            </a:xfrm>
            <a:custGeom>
              <a:rect l="0" t="0" r="0" b="0"/>
              <a:pathLst>
                <a:path w="8476" h="2805">
                  <a:moveTo>
                    <a:pt x="0" y="2805"/>
                  </a:moveTo>
                  <a:lnTo>
                    <a:pt x="8476" y="2805"/>
                  </a:lnTo>
                  <a:lnTo>
                    <a:pt x="8476" y="0"/>
                  </a:lnTo>
                  <a:lnTo>
                    <a:pt x="0" y="0"/>
                  </a:lnTo>
                  <a:lnTo>
                    <a:pt x="0" y="2805"/>
                  </a:lnTo>
                  <a:close/>
                </a:path>
              </a:pathLst>
            </a:custGeom>
            <a:solidFill>
              <a:srgbClr val="DCDCDC">
                <a:alpha val="7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path"/>
            <p:cNvSpPr/>
            <p:nvPr/>
          </p:nvSpPr>
          <p:spPr>
            <a:xfrm>
              <a:off x="2281428" y="0"/>
              <a:ext cx="758951" cy="757427"/>
            </a:xfrm>
            <a:custGeom>
              <a:rect l="0" t="0" r="0" b="0"/>
              <a:pathLst>
                <a:path w="1195" h="1192">
                  <a:moveTo>
                    <a:pt x="0" y="596"/>
                  </a:moveTo>
                  <a:cubicBezTo>
                    <a:pt x="0" y="266"/>
                    <a:pt x="267" y="0"/>
                    <a:pt x="597" y="0"/>
                  </a:cubicBezTo>
                  <a:cubicBezTo>
                    <a:pt x="927" y="0"/>
                    <a:pt x="1195" y="266"/>
                    <a:pt x="1195" y="596"/>
                  </a:cubicBezTo>
                  <a:cubicBezTo>
                    <a:pt x="1195" y="925"/>
                    <a:pt x="927" y="1192"/>
                    <a:pt x="597" y="1192"/>
                  </a:cubicBezTo>
                  <a:cubicBezTo>
                    <a:pt x="267" y="1192"/>
                    <a:pt x="0" y="925"/>
                    <a:pt x="0" y="596"/>
                  </a:cubicBezTo>
                </a:path>
              </a:pathLst>
            </a:custGeom>
            <a:solidFill>
              <a:srgbClr val="1A30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path"/>
            <p:cNvSpPr/>
            <p:nvPr/>
          </p:nvSpPr>
          <p:spPr>
            <a:xfrm>
              <a:off x="2491740" y="60960"/>
              <a:ext cx="339852" cy="609600"/>
            </a:xfrm>
            <a:custGeom>
              <a:rect l="0" t="0" r="0" b="0"/>
              <a:pathLst>
                <a:path w="535" h="960">
                  <a:moveTo>
                    <a:pt x="294" y="912"/>
                  </a:moveTo>
                  <a:lnTo>
                    <a:pt x="294" y="936"/>
                  </a:lnTo>
                  <a:lnTo>
                    <a:pt x="415" y="936"/>
                  </a:lnTo>
                  <a:lnTo>
                    <a:pt x="415" y="912"/>
                  </a:lnTo>
                  <a:lnTo>
                    <a:pt x="294" y="912"/>
                  </a:lnTo>
                  <a:close/>
                  <a:moveTo>
                    <a:pt x="118" y="912"/>
                  </a:moveTo>
                  <a:lnTo>
                    <a:pt x="118" y="936"/>
                  </a:lnTo>
                  <a:lnTo>
                    <a:pt x="239" y="936"/>
                  </a:lnTo>
                  <a:lnTo>
                    <a:pt x="239" y="912"/>
                  </a:lnTo>
                  <a:lnTo>
                    <a:pt x="118" y="912"/>
                  </a:lnTo>
                  <a:close/>
                  <a:moveTo>
                    <a:pt x="294" y="637"/>
                  </a:moveTo>
                  <a:lnTo>
                    <a:pt x="294" y="888"/>
                  </a:lnTo>
                  <a:lnTo>
                    <a:pt x="415" y="888"/>
                  </a:lnTo>
                  <a:lnTo>
                    <a:pt x="415" y="637"/>
                  </a:lnTo>
                  <a:lnTo>
                    <a:pt x="294" y="637"/>
                  </a:lnTo>
                  <a:close/>
                  <a:moveTo>
                    <a:pt x="263" y="637"/>
                  </a:moveTo>
                  <a:lnTo>
                    <a:pt x="263" y="888"/>
                  </a:lnTo>
                  <a:lnTo>
                    <a:pt x="270" y="888"/>
                  </a:lnTo>
                  <a:lnTo>
                    <a:pt x="270" y="637"/>
                  </a:lnTo>
                  <a:lnTo>
                    <a:pt x="263" y="637"/>
                  </a:lnTo>
                  <a:close/>
                  <a:moveTo>
                    <a:pt x="118" y="637"/>
                  </a:moveTo>
                  <a:lnTo>
                    <a:pt x="118" y="888"/>
                  </a:lnTo>
                  <a:lnTo>
                    <a:pt x="239" y="888"/>
                  </a:lnTo>
                  <a:lnTo>
                    <a:pt x="239" y="637"/>
                  </a:lnTo>
                  <a:lnTo>
                    <a:pt x="118" y="637"/>
                  </a:lnTo>
                  <a:close/>
                  <a:moveTo>
                    <a:pt x="381" y="339"/>
                  </a:moveTo>
                  <a:cubicBezTo>
                    <a:pt x="387" y="339"/>
                    <a:pt x="393" y="344"/>
                    <a:pt x="393" y="351"/>
                  </a:cubicBezTo>
                  <a:lnTo>
                    <a:pt x="393" y="517"/>
                  </a:lnTo>
                  <a:cubicBezTo>
                    <a:pt x="393" y="523"/>
                    <a:pt x="387" y="529"/>
                    <a:pt x="381" y="529"/>
                  </a:cubicBezTo>
                  <a:cubicBezTo>
                    <a:pt x="374" y="529"/>
                    <a:pt x="368" y="523"/>
                    <a:pt x="368" y="517"/>
                  </a:cubicBezTo>
                  <a:lnTo>
                    <a:pt x="368" y="351"/>
                  </a:lnTo>
                  <a:cubicBezTo>
                    <a:pt x="368" y="344"/>
                    <a:pt x="374" y="339"/>
                    <a:pt x="381" y="339"/>
                  </a:cubicBezTo>
                  <a:moveTo>
                    <a:pt x="440" y="315"/>
                  </a:moveTo>
                  <a:lnTo>
                    <a:pt x="440" y="551"/>
                  </a:lnTo>
                  <a:lnTo>
                    <a:pt x="492" y="551"/>
                  </a:lnTo>
                  <a:lnTo>
                    <a:pt x="492" y="315"/>
                  </a:lnTo>
                  <a:lnTo>
                    <a:pt x="440" y="315"/>
                  </a:lnTo>
                  <a:close/>
                  <a:moveTo>
                    <a:pt x="118" y="315"/>
                  </a:moveTo>
                  <a:lnTo>
                    <a:pt x="118" y="564"/>
                  </a:lnTo>
                  <a:cubicBezTo>
                    <a:pt x="118" y="564"/>
                    <a:pt x="118" y="565"/>
                    <a:pt x="118" y="565"/>
                  </a:cubicBezTo>
                  <a:lnTo>
                    <a:pt x="118" y="613"/>
                  </a:lnTo>
                  <a:lnTo>
                    <a:pt x="251" y="613"/>
                  </a:lnTo>
                  <a:lnTo>
                    <a:pt x="282" y="613"/>
                  </a:lnTo>
                  <a:lnTo>
                    <a:pt x="415" y="613"/>
                  </a:lnTo>
                  <a:lnTo>
                    <a:pt x="415" y="564"/>
                  </a:lnTo>
                  <a:lnTo>
                    <a:pt x="415" y="315"/>
                  </a:lnTo>
                  <a:lnTo>
                    <a:pt x="326" y="315"/>
                  </a:lnTo>
                  <a:lnTo>
                    <a:pt x="208" y="315"/>
                  </a:lnTo>
                  <a:lnTo>
                    <a:pt x="118" y="315"/>
                  </a:lnTo>
                  <a:close/>
                  <a:moveTo>
                    <a:pt x="42" y="315"/>
                  </a:moveTo>
                  <a:lnTo>
                    <a:pt x="42" y="551"/>
                  </a:lnTo>
                  <a:lnTo>
                    <a:pt x="93" y="551"/>
                  </a:lnTo>
                  <a:lnTo>
                    <a:pt x="93" y="315"/>
                  </a:lnTo>
                  <a:lnTo>
                    <a:pt x="42" y="315"/>
                  </a:lnTo>
                  <a:close/>
                  <a:moveTo>
                    <a:pt x="221" y="261"/>
                  </a:moveTo>
                  <a:lnTo>
                    <a:pt x="221" y="290"/>
                  </a:lnTo>
                  <a:lnTo>
                    <a:pt x="313" y="290"/>
                  </a:lnTo>
                  <a:lnTo>
                    <a:pt x="313" y="261"/>
                  </a:lnTo>
                  <a:lnTo>
                    <a:pt x="221" y="261"/>
                  </a:lnTo>
                  <a:close/>
                  <a:moveTo>
                    <a:pt x="345" y="101"/>
                  </a:moveTo>
                  <a:cubicBezTo>
                    <a:pt x="351" y="101"/>
                    <a:pt x="357" y="106"/>
                    <a:pt x="357" y="113"/>
                  </a:cubicBezTo>
                  <a:lnTo>
                    <a:pt x="357" y="167"/>
                  </a:lnTo>
                  <a:cubicBezTo>
                    <a:pt x="357" y="175"/>
                    <a:pt x="351" y="179"/>
                    <a:pt x="345" y="179"/>
                  </a:cubicBezTo>
                  <a:cubicBezTo>
                    <a:pt x="339" y="179"/>
                    <a:pt x="333" y="175"/>
                    <a:pt x="333" y="167"/>
                  </a:cubicBezTo>
                  <a:lnTo>
                    <a:pt x="333" y="113"/>
                  </a:lnTo>
                  <a:cubicBezTo>
                    <a:pt x="333" y="106"/>
                    <a:pt x="339" y="101"/>
                    <a:pt x="345" y="101"/>
                  </a:cubicBezTo>
                  <a:moveTo>
                    <a:pt x="173" y="75"/>
                  </a:moveTo>
                  <a:cubicBezTo>
                    <a:pt x="161" y="75"/>
                    <a:pt x="151" y="85"/>
                    <a:pt x="151" y="98"/>
                  </a:cubicBezTo>
                  <a:lnTo>
                    <a:pt x="151" y="215"/>
                  </a:lnTo>
                  <a:cubicBezTo>
                    <a:pt x="151" y="227"/>
                    <a:pt x="161" y="237"/>
                    <a:pt x="173" y="237"/>
                  </a:cubicBezTo>
                  <a:lnTo>
                    <a:pt x="209" y="237"/>
                  </a:lnTo>
                  <a:lnTo>
                    <a:pt x="326" y="237"/>
                  </a:lnTo>
                  <a:lnTo>
                    <a:pt x="360" y="237"/>
                  </a:lnTo>
                  <a:cubicBezTo>
                    <a:pt x="372" y="237"/>
                    <a:pt x="382" y="227"/>
                    <a:pt x="382" y="215"/>
                  </a:cubicBezTo>
                  <a:lnTo>
                    <a:pt x="382" y="98"/>
                  </a:lnTo>
                  <a:cubicBezTo>
                    <a:pt x="382" y="85"/>
                    <a:pt x="372" y="75"/>
                    <a:pt x="360" y="75"/>
                  </a:cubicBezTo>
                  <a:lnTo>
                    <a:pt x="330" y="75"/>
                  </a:lnTo>
                  <a:cubicBezTo>
                    <a:pt x="329" y="76"/>
                    <a:pt x="327" y="76"/>
                    <a:pt x="325" y="76"/>
                  </a:cubicBezTo>
                  <a:lnTo>
                    <a:pt x="208" y="76"/>
                  </a:lnTo>
                  <a:cubicBezTo>
                    <a:pt x="206" y="76"/>
                    <a:pt x="205" y="76"/>
                    <a:pt x="204" y="75"/>
                  </a:cubicBezTo>
                  <a:lnTo>
                    <a:pt x="173" y="75"/>
                  </a:lnTo>
                  <a:close/>
                  <a:moveTo>
                    <a:pt x="220" y="24"/>
                  </a:moveTo>
                  <a:lnTo>
                    <a:pt x="220" y="52"/>
                  </a:lnTo>
                  <a:lnTo>
                    <a:pt x="313" y="52"/>
                  </a:lnTo>
                  <a:lnTo>
                    <a:pt x="313" y="24"/>
                  </a:lnTo>
                  <a:lnTo>
                    <a:pt x="220" y="24"/>
                  </a:lnTo>
                  <a:close/>
                  <a:moveTo>
                    <a:pt x="208" y="0"/>
                  </a:moveTo>
                  <a:lnTo>
                    <a:pt x="325" y="0"/>
                  </a:lnTo>
                  <a:cubicBezTo>
                    <a:pt x="332" y="0"/>
                    <a:pt x="337" y="5"/>
                    <a:pt x="337" y="11"/>
                  </a:cubicBezTo>
                  <a:lnTo>
                    <a:pt x="337" y="52"/>
                  </a:lnTo>
                  <a:lnTo>
                    <a:pt x="360" y="52"/>
                  </a:lnTo>
                  <a:cubicBezTo>
                    <a:pt x="385" y="52"/>
                    <a:pt x="406" y="72"/>
                    <a:pt x="406" y="98"/>
                  </a:cubicBezTo>
                  <a:lnTo>
                    <a:pt x="406" y="215"/>
                  </a:lnTo>
                  <a:cubicBezTo>
                    <a:pt x="406" y="241"/>
                    <a:pt x="385" y="261"/>
                    <a:pt x="360" y="261"/>
                  </a:cubicBezTo>
                  <a:lnTo>
                    <a:pt x="338" y="261"/>
                  </a:lnTo>
                  <a:lnTo>
                    <a:pt x="338" y="290"/>
                  </a:lnTo>
                  <a:lnTo>
                    <a:pt x="428" y="290"/>
                  </a:lnTo>
                  <a:lnTo>
                    <a:pt x="504" y="290"/>
                  </a:lnTo>
                  <a:cubicBezTo>
                    <a:pt x="511" y="290"/>
                    <a:pt x="517" y="296"/>
                    <a:pt x="517" y="302"/>
                  </a:cubicBezTo>
                  <a:lnTo>
                    <a:pt x="517" y="564"/>
                  </a:lnTo>
                  <a:cubicBezTo>
                    <a:pt x="517" y="570"/>
                    <a:pt x="511" y="576"/>
                    <a:pt x="504" y="576"/>
                  </a:cubicBezTo>
                  <a:lnTo>
                    <a:pt x="440" y="576"/>
                  </a:lnTo>
                  <a:lnTo>
                    <a:pt x="440" y="604"/>
                  </a:lnTo>
                  <a:cubicBezTo>
                    <a:pt x="450" y="594"/>
                    <a:pt x="463" y="587"/>
                    <a:pt x="479" y="587"/>
                  </a:cubicBezTo>
                  <a:cubicBezTo>
                    <a:pt x="509" y="587"/>
                    <a:pt x="535" y="613"/>
                    <a:pt x="535" y="643"/>
                  </a:cubicBezTo>
                  <a:cubicBezTo>
                    <a:pt x="535" y="660"/>
                    <a:pt x="527" y="675"/>
                    <a:pt x="514" y="686"/>
                  </a:cubicBezTo>
                  <a:cubicBezTo>
                    <a:pt x="509" y="690"/>
                    <a:pt x="501" y="690"/>
                    <a:pt x="498" y="684"/>
                  </a:cubicBezTo>
                  <a:cubicBezTo>
                    <a:pt x="493" y="679"/>
                    <a:pt x="494" y="671"/>
                    <a:pt x="500" y="667"/>
                  </a:cubicBezTo>
                  <a:cubicBezTo>
                    <a:pt x="507" y="661"/>
                    <a:pt x="510" y="652"/>
                    <a:pt x="510" y="643"/>
                  </a:cubicBezTo>
                  <a:cubicBezTo>
                    <a:pt x="510" y="625"/>
                    <a:pt x="497" y="612"/>
                    <a:pt x="479" y="612"/>
                  </a:cubicBezTo>
                  <a:cubicBezTo>
                    <a:pt x="461" y="612"/>
                    <a:pt x="448" y="625"/>
                    <a:pt x="448" y="643"/>
                  </a:cubicBezTo>
                  <a:cubicBezTo>
                    <a:pt x="448" y="654"/>
                    <a:pt x="453" y="665"/>
                    <a:pt x="463" y="670"/>
                  </a:cubicBezTo>
                  <a:cubicBezTo>
                    <a:pt x="470" y="673"/>
                    <a:pt x="471" y="681"/>
                    <a:pt x="468" y="687"/>
                  </a:cubicBezTo>
                  <a:cubicBezTo>
                    <a:pt x="466" y="690"/>
                    <a:pt x="461" y="693"/>
                    <a:pt x="458" y="693"/>
                  </a:cubicBezTo>
                  <a:cubicBezTo>
                    <a:pt x="455" y="693"/>
                    <a:pt x="453" y="692"/>
                    <a:pt x="451" y="691"/>
                  </a:cubicBezTo>
                  <a:cubicBezTo>
                    <a:pt x="447" y="688"/>
                    <a:pt x="443" y="686"/>
                    <a:pt x="440" y="682"/>
                  </a:cubicBezTo>
                  <a:lnTo>
                    <a:pt x="440" y="948"/>
                  </a:lnTo>
                  <a:cubicBezTo>
                    <a:pt x="440" y="954"/>
                    <a:pt x="434" y="960"/>
                    <a:pt x="428" y="960"/>
                  </a:cubicBezTo>
                  <a:lnTo>
                    <a:pt x="282" y="960"/>
                  </a:lnTo>
                  <a:cubicBezTo>
                    <a:pt x="275" y="960"/>
                    <a:pt x="270" y="954"/>
                    <a:pt x="270" y="948"/>
                  </a:cubicBezTo>
                  <a:lnTo>
                    <a:pt x="270" y="912"/>
                  </a:lnTo>
                  <a:lnTo>
                    <a:pt x="263" y="912"/>
                  </a:lnTo>
                  <a:lnTo>
                    <a:pt x="263" y="948"/>
                  </a:lnTo>
                  <a:cubicBezTo>
                    <a:pt x="263" y="954"/>
                    <a:pt x="258" y="960"/>
                    <a:pt x="251" y="960"/>
                  </a:cubicBezTo>
                  <a:lnTo>
                    <a:pt x="105" y="960"/>
                  </a:lnTo>
                  <a:cubicBezTo>
                    <a:pt x="99" y="960"/>
                    <a:pt x="93" y="954"/>
                    <a:pt x="93" y="948"/>
                  </a:cubicBezTo>
                  <a:lnTo>
                    <a:pt x="93" y="682"/>
                  </a:lnTo>
                  <a:cubicBezTo>
                    <a:pt x="90" y="686"/>
                    <a:pt x="86" y="688"/>
                    <a:pt x="82" y="691"/>
                  </a:cubicBezTo>
                  <a:cubicBezTo>
                    <a:pt x="80" y="692"/>
                    <a:pt x="78" y="693"/>
                    <a:pt x="76" y="693"/>
                  </a:cubicBezTo>
                  <a:cubicBezTo>
                    <a:pt x="72" y="693"/>
                    <a:pt x="68" y="690"/>
                    <a:pt x="65" y="687"/>
                  </a:cubicBezTo>
                  <a:cubicBezTo>
                    <a:pt x="62" y="681"/>
                    <a:pt x="65" y="673"/>
                    <a:pt x="70" y="670"/>
                  </a:cubicBezTo>
                  <a:cubicBezTo>
                    <a:pt x="80" y="664"/>
                    <a:pt x="86" y="654"/>
                    <a:pt x="86" y="643"/>
                  </a:cubicBezTo>
                  <a:cubicBezTo>
                    <a:pt x="86" y="625"/>
                    <a:pt x="72" y="612"/>
                    <a:pt x="55" y="612"/>
                  </a:cubicBezTo>
                  <a:cubicBezTo>
                    <a:pt x="37" y="612"/>
                    <a:pt x="23" y="625"/>
                    <a:pt x="23" y="643"/>
                  </a:cubicBezTo>
                  <a:cubicBezTo>
                    <a:pt x="23" y="652"/>
                    <a:pt x="27" y="661"/>
                    <a:pt x="35" y="667"/>
                  </a:cubicBezTo>
                  <a:cubicBezTo>
                    <a:pt x="40" y="671"/>
                    <a:pt x="40" y="679"/>
                    <a:pt x="36" y="684"/>
                  </a:cubicBezTo>
                  <a:cubicBezTo>
                    <a:pt x="32" y="690"/>
                    <a:pt x="25" y="690"/>
                    <a:pt x="19" y="686"/>
                  </a:cubicBezTo>
                  <a:cubicBezTo>
                    <a:pt x="7" y="675"/>
                    <a:pt x="0" y="660"/>
                    <a:pt x="0" y="643"/>
                  </a:cubicBezTo>
                  <a:cubicBezTo>
                    <a:pt x="0" y="613"/>
                    <a:pt x="24" y="587"/>
                    <a:pt x="55" y="587"/>
                  </a:cubicBezTo>
                  <a:cubicBezTo>
                    <a:pt x="70" y="587"/>
                    <a:pt x="83" y="594"/>
                    <a:pt x="93" y="604"/>
                  </a:cubicBezTo>
                  <a:lnTo>
                    <a:pt x="93" y="576"/>
                  </a:lnTo>
                  <a:lnTo>
                    <a:pt x="29" y="576"/>
                  </a:lnTo>
                  <a:cubicBezTo>
                    <a:pt x="23" y="576"/>
                    <a:pt x="17" y="570"/>
                    <a:pt x="17" y="564"/>
                  </a:cubicBezTo>
                  <a:lnTo>
                    <a:pt x="17" y="302"/>
                  </a:lnTo>
                  <a:cubicBezTo>
                    <a:pt x="17" y="296"/>
                    <a:pt x="23" y="290"/>
                    <a:pt x="29" y="290"/>
                  </a:cubicBezTo>
                  <a:lnTo>
                    <a:pt x="105" y="290"/>
                  </a:lnTo>
                  <a:lnTo>
                    <a:pt x="106" y="290"/>
                  </a:lnTo>
                  <a:lnTo>
                    <a:pt x="196" y="290"/>
                  </a:lnTo>
                  <a:lnTo>
                    <a:pt x="196" y="261"/>
                  </a:lnTo>
                  <a:lnTo>
                    <a:pt x="173" y="261"/>
                  </a:lnTo>
                  <a:cubicBezTo>
                    <a:pt x="148" y="261"/>
                    <a:pt x="127" y="241"/>
                    <a:pt x="127" y="215"/>
                  </a:cubicBezTo>
                  <a:lnTo>
                    <a:pt x="127" y="98"/>
                  </a:lnTo>
                  <a:cubicBezTo>
                    <a:pt x="127" y="72"/>
                    <a:pt x="148" y="52"/>
                    <a:pt x="173" y="52"/>
                  </a:cubicBezTo>
                  <a:lnTo>
                    <a:pt x="196" y="52"/>
                  </a:lnTo>
                  <a:lnTo>
                    <a:pt x="196" y="11"/>
                  </a:lnTo>
                  <a:cubicBezTo>
                    <a:pt x="196" y="5"/>
                    <a:pt x="201" y="0"/>
                    <a:pt x="208" y="0"/>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6" name="group 16"/>
          <p:cNvGrpSpPr/>
          <p:nvPr/>
        </p:nvGrpSpPr>
        <p:grpSpPr>
          <a:xfrm rot="21600000">
            <a:off x="1758695" y="4020311"/>
            <a:ext cx="3666744" cy="2380487"/>
            <a:chExt cx="3666744" cy="2380487"/>
          </a:xfrm>
        </p:grpSpPr>
        <p:sp>
          <p:nvSpPr>
            <p:cNvPr id="45" name="path"/>
            <p:cNvSpPr/>
            <p:nvPr/>
          </p:nvSpPr>
          <p:spPr>
            <a:xfrm>
              <a:off x="0" y="601979"/>
              <a:ext cx="3666744" cy="1778507"/>
            </a:xfrm>
            <a:custGeom>
              <a:rect l="0" t="0" r="0" b="0"/>
              <a:pathLst>
                <a:path w="5774" h="2800">
                  <a:moveTo>
                    <a:pt x="0" y="2800"/>
                  </a:moveTo>
                  <a:lnTo>
                    <a:pt x="5774" y="2800"/>
                  </a:lnTo>
                  <a:lnTo>
                    <a:pt x="5774" y="0"/>
                  </a:lnTo>
                  <a:lnTo>
                    <a:pt x="0" y="0"/>
                  </a:lnTo>
                  <a:lnTo>
                    <a:pt x="0" y="2800"/>
                  </a:lnTo>
                  <a:close/>
                </a:path>
              </a:pathLst>
            </a:custGeom>
            <a:solidFill>
              <a:srgbClr val="DCDCDC">
                <a:alpha val="7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path"/>
            <p:cNvSpPr/>
            <p:nvPr/>
          </p:nvSpPr>
          <p:spPr>
            <a:xfrm>
              <a:off x="1456944" y="0"/>
              <a:ext cx="758951" cy="758951"/>
            </a:xfrm>
            <a:custGeom>
              <a:rect l="0" t="0" r="0" b="0"/>
              <a:pathLst>
                <a:path w="1195" h="1195">
                  <a:moveTo>
                    <a:pt x="0" y="597"/>
                  </a:moveTo>
                  <a:cubicBezTo>
                    <a:pt x="0" y="267"/>
                    <a:pt x="267" y="0"/>
                    <a:pt x="597" y="0"/>
                  </a:cubicBezTo>
                  <a:cubicBezTo>
                    <a:pt x="927" y="0"/>
                    <a:pt x="1195" y="267"/>
                    <a:pt x="1195" y="597"/>
                  </a:cubicBezTo>
                  <a:cubicBezTo>
                    <a:pt x="1195" y="927"/>
                    <a:pt x="927" y="1195"/>
                    <a:pt x="597" y="1195"/>
                  </a:cubicBezTo>
                  <a:cubicBezTo>
                    <a:pt x="267" y="1195"/>
                    <a:pt x="0" y="927"/>
                    <a:pt x="0" y="597"/>
                  </a:cubicBezTo>
                </a:path>
              </a:pathLst>
            </a:custGeom>
            <a:solidFill>
              <a:srgbClr val="1A30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path"/>
            <p:cNvSpPr/>
            <p:nvPr/>
          </p:nvSpPr>
          <p:spPr>
            <a:xfrm>
              <a:off x="1644395" y="178133"/>
              <a:ext cx="390144" cy="378126"/>
            </a:xfrm>
            <a:custGeom>
              <a:rect l="0" t="0" r="0" b="0"/>
              <a:pathLst>
                <a:path w="614" h="595">
                  <a:moveTo>
                    <a:pt x="412" y="382"/>
                  </a:moveTo>
                  <a:cubicBezTo>
                    <a:pt x="412" y="382"/>
                    <a:pt x="370" y="375"/>
                    <a:pt x="390" y="344"/>
                  </a:cubicBezTo>
                  <a:cubicBezTo>
                    <a:pt x="414" y="318"/>
                    <a:pt x="427" y="291"/>
                    <a:pt x="430" y="283"/>
                  </a:cubicBezTo>
                  <a:cubicBezTo>
                    <a:pt x="430" y="283"/>
                    <a:pt x="465" y="260"/>
                    <a:pt x="467" y="226"/>
                  </a:cubicBezTo>
                  <a:cubicBezTo>
                    <a:pt x="470" y="194"/>
                    <a:pt x="459" y="192"/>
                    <a:pt x="459" y="192"/>
                  </a:cubicBezTo>
                  <a:cubicBezTo>
                    <a:pt x="474" y="156"/>
                    <a:pt x="481" y="20"/>
                    <a:pt x="368" y="37"/>
                  </a:cubicBezTo>
                  <a:cubicBezTo>
                    <a:pt x="348" y="8"/>
                    <a:pt x="230" y="-14"/>
                    <a:pt x="175" y="61"/>
                  </a:cubicBezTo>
                  <a:cubicBezTo>
                    <a:pt x="146" y="98"/>
                    <a:pt x="137" y="151"/>
                    <a:pt x="159" y="192"/>
                  </a:cubicBezTo>
                  <a:cubicBezTo>
                    <a:pt x="157" y="195"/>
                    <a:pt x="150" y="190"/>
                    <a:pt x="148" y="209"/>
                  </a:cubicBezTo>
                  <a:cubicBezTo>
                    <a:pt x="146" y="228"/>
                    <a:pt x="157" y="255"/>
                    <a:pt x="168" y="267"/>
                  </a:cubicBezTo>
                  <a:cubicBezTo>
                    <a:pt x="175" y="272"/>
                    <a:pt x="181" y="276"/>
                    <a:pt x="188" y="279"/>
                  </a:cubicBezTo>
                  <a:cubicBezTo>
                    <a:pt x="188" y="279"/>
                    <a:pt x="195" y="312"/>
                    <a:pt x="230" y="344"/>
                  </a:cubicBezTo>
                  <a:cubicBezTo>
                    <a:pt x="237" y="368"/>
                    <a:pt x="204" y="382"/>
                    <a:pt x="204" y="382"/>
                  </a:cubicBezTo>
                  <a:cubicBezTo>
                    <a:pt x="97" y="397"/>
                    <a:pt x="0" y="443"/>
                    <a:pt x="0" y="493"/>
                  </a:cubicBezTo>
                  <a:lnTo>
                    <a:pt x="0" y="530"/>
                  </a:lnTo>
                  <a:cubicBezTo>
                    <a:pt x="0" y="585"/>
                    <a:pt x="162" y="595"/>
                    <a:pt x="308" y="595"/>
                  </a:cubicBezTo>
                  <a:cubicBezTo>
                    <a:pt x="454" y="595"/>
                    <a:pt x="614" y="564"/>
                    <a:pt x="614" y="530"/>
                  </a:cubicBezTo>
                  <a:lnTo>
                    <a:pt x="614" y="493"/>
                  </a:lnTo>
                  <a:cubicBezTo>
                    <a:pt x="614" y="443"/>
                    <a:pt x="519" y="397"/>
                    <a:pt x="412" y="382"/>
                  </a:cubicBezTo>
                  <a:moveTo>
                    <a:pt x="501" y="554"/>
                  </a:moveTo>
                  <a:lnTo>
                    <a:pt x="352" y="554"/>
                  </a:lnTo>
                  <a:lnTo>
                    <a:pt x="352" y="486"/>
                  </a:lnTo>
                  <a:lnTo>
                    <a:pt x="501" y="486"/>
                  </a:lnTo>
                  <a:lnTo>
                    <a:pt x="501" y="554"/>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8" name="group 18"/>
          <p:cNvGrpSpPr/>
          <p:nvPr/>
        </p:nvGrpSpPr>
        <p:grpSpPr>
          <a:xfrm rot="21600000">
            <a:off x="8606027" y="1632204"/>
            <a:ext cx="3351274" cy="2545079"/>
            <a:chExt cx="3351274" cy="2545079"/>
          </a:xfrm>
        </p:grpSpPr>
        <p:sp>
          <p:nvSpPr>
            <p:cNvPr id="48" name="path"/>
            <p:cNvSpPr/>
            <p:nvPr/>
          </p:nvSpPr>
          <p:spPr>
            <a:xfrm>
              <a:off x="0" y="0"/>
              <a:ext cx="3351274" cy="1987295"/>
            </a:xfrm>
            <a:custGeom>
              <a:rect l="0" t="0" r="0" b="0"/>
              <a:pathLst>
                <a:path w="5277" h="3129">
                  <a:moveTo>
                    <a:pt x="0" y="3129"/>
                  </a:moveTo>
                  <a:lnTo>
                    <a:pt x="5277" y="3129"/>
                  </a:lnTo>
                  <a:lnTo>
                    <a:pt x="5277" y="0"/>
                  </a:lnTo>
                  <a:lnTo>
                    <a:pt x="0" y="0"/>
                  </a:lnTo>
                  <a:lnTo>
                    <a:pt x="0" y="3129"/>
                  </a:lnTo>
                  <a:close/>
                </a:path>
              </a:pathLst>
            </a:custGeom>
            <a:solidFill>
              <a:srgbClr val="DCDCDC">
                <a:alpha val="7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path"/>
            <p:cNvSpPr/>
            <p:nvPr/>
          </p:nvSpPr>
          <p:spPr>
            <a:xfrm>
              <a:off x="1418844" y="1786127"/>
              <a:ext cx="758952" cy="758951"/>
            </a:xfrm>
            <a:custGeom>
              <a:rect l="0" t="0" r="0" b="0"/>
              <a:pathLst>
                <a:path w="1195" h="1195">
                  <a:moveTo>
                    <a:pt x="0" y="597"/>
                  </a:moveTo>
                  <a:cubicBezTo>
                    <a:pt x="0" y="267"/>
                    <a:pt x="267" y="0"/>
                    <a:pt x="597" y="0"/>
                  </a:cubicBezTo>
                  <a:cubicBezTo>
                    <a:pt x="927" y="0"/>
                    <a:pt x="1195" y="267"/>
                    <a:pt x="1195" y="597"/>
                  </a:cubicBezTo>
                  <a:cubicBezTo>
                    <a:pt x="1195" y="927"/>
                    <a:pt x="927" y="1195"/>
                    <a:pt x="597" y="1195"/>
                  </a:cubicBezTo>
                  <a:cubicBezTo>
                    <a:pt x="267" y="1195"/>
                    <a:pt x="0" y="927"/>
                    <a:pt x="0" y="597"/>
                  </a:cubicBezTo>
                </a:path>
              </a:pathLst>
            </a:custGeom>
            <a:solidFill>
              <a:srgbClr val="1A30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path"/>
            <p:cNvSpPr/>
            <p:nvPr/>
          </p:nvSpPr>
          <p:spPr>
            <a:xfrm>
              <a:off x="1517904" y="1886711"/>
              <a:ext cx="560832" cy="461771"/>
            </a:xfrm>
            <a:custGeom>
              <a:rect l="0" t="0" r="0" b="0"/>
              <a:pathLst>
                <a:path w="883" h="727">
                  <a:moveTo>
                    <a:pt x="340" y="528"/>
                  </a:moveTo>
                  <a:cubicBezTo>
                    <a:pt x="319" y="528"/>
                    <a:pt x="302" y="543"/>
                    <a:pt x="302" y="561"/>
                  </a:cubicBezTo>
                  <a:cubicBezTo>
                    <a:pt x="302" y="580"/>
                    <a:pt x="319" y="594"/>
                    <a:pt x="340" y="594"/>
                  </a:cubicBezTo>
                  <a:lnTo>
                    <a:pt x="542" y="594"/>
                  </a:lnTo>
                  <a:cubicBezTo>
                    <a:pt x="563" y="594"/>
                    <a:pt x="580" y="580"/>
                    <a:pt x="580" y="561"/>
                  </a:cubicBezTo>
                  <a:cubicBezTo>
                    <a:pt x="580" y="543"/>
                    <a:pt x="563" y="528"/>
                    <a:pt x="542" y="528"/>
                  </a:cubicBezTo>
                  <a:lnTo>
                    <a:pt x="340" y="528"/>
                  </a:lnTo>
                  <a:close/>
                  <a:moveTo>
                    <a:pt x="530" y="396"/>
                  </a:moveTo>
                  <a:cubicBezTo>
                    <a:pt x="502" y="396"/>
                    <a:pt x="479" y="416"/>
                    <a:pt x="479" y="440"/>
                  </a:cubicBezTo>
                  <a:cubicBezTo>
                    <a:pt x="479" y="464"/>
                    <a:pt x="502" y="484"/>
                    <a:pt x="530" y="484"/>
                  </a:cubicBezTo>
                  <a:cubicBezTo>
                    <a:pt x="557" y="484"/>
                    <a:pt x="580" y="464"/>
                    <a:pt x="580" y="440"/>
                  </a:cubicBezTo>
                  <a:cubicBezTo>
                    <a:pt x="580" y="416"/>
                    <a:pt x="557" y="396"/>
                    <a:pt x="530" y="396"/>
                  </a:cubicBezTo>
                  <a:moveTo>
                    <a:pt x="353" y="396"/>
                  </a:moveTo>
                  <a:cubicBezTo>
                    <a:pt x="325" y="396"/>
                    <a:pt x="302" y="416"/>
                    <a:pt x="302" y="440"/>
                  </a:cubicBezTo>
                  <a:cubicBezTo>
                    <a:pt x="302" y="464"/>
                    <a:pt x="325" y="484"/>
                    <a:pt x="353" y="484"/>
                  </a:cubicBezTo>
                  <a:cubicBezTo>
                    <a:pt x="381" y="484"/>
                    <a:pt x="403" y="464"/>
                    <a:pt x="403" y="440"/>
                  </a:cubicBezTo>
                  <a:cubicBezTo>
                    <a:pt x="403" y="416"/>
                    <a:pt x="381" y="396"/>
                    <a:pt x="353" y="396"/>
                  </a:cubicBezTo>
                  <a:moveTo>
                    <a:pt x="807" y="396"/>
                  </a:moveTo>
                  <a:lnTo>
                    <a:pt x="845" y="396"/>
                  </a:lnTo>
                  <a:cubicBezTo>
                    <a:pt x="866" y="396"/>
                    <a:pt x="883" y="411"/>
                    <a:pt x="883" y="429"/>
                  </a:cubicBezTo>
                  <a:lnTo>
                    <a:pt x="883" y="561"/>
                  </a:lnTo>
                  <a:cubicBezTo>
                    <a:pt x="883" y="579"/>
                    <a:pt x="866" y="594"/>
                    <a:pt x="845" y="594"/>
                  </a:cubicBezTo>
                  <a:lnTo>
                    <a:pt x="807" y="594"/>
                  </a:lnTo>
                  <a:lnTo>
                    <a:pt x="807" y="561"/>
                  </a:lnTo>
                  <a:lnTo>
                    <a:pt x="807" y="528"/>
                  </a:lnTo>
                  <a:lnTo>
                    <a:pt x="807" y="462"/>
                  </a:lnTo>
                  <a:lnTo>
                    <a:pt x="807" y="429"/>
                  </a:lnTo>
                  <a:lnTo>
                    <a:pt x="807" y="396"/>
                  </a:lnTo>
                  <a:close/>
                  <a:moveTo>
                    <a:pt x="38" y="396"/>
                  </a:moveTo>
                  <a:lnTo>
                    <a:pt x="75" y="396"/>
                  </a:lnTo>
                  <a:lnTo>
                    <a:pt x="75" y="429"/>
                  </a:lnTo>
                  <a:lnTo>
                    <a:pt x="75" y="462"/>
                  </a:lnTo>
                  <a:lnTo>
                    <a:pt x="75" y="528"/>
                  </a:lnTo>
                  <a:lnTo>
                    <a:pt x="75" y="561"/>
                  </a:lnTo>
                  <a:lnTo>
                    <a:pt x="75" y="594"/>
                  </a:lnTo>
                  <a:lnTo>
                    <a:pt x="38" y="594"/>
                  </a:lnTo>
                  <a:cubicBezTo>
                    <a:pt x="17" y="594"/>
                    <a:pt x="0" y="579"/>
                    <a:pt x="0" y="561"/>
                  </a:cubicBezTo>
                  <a:lnTo>
                    <a:pt x="0" y="429"/>
                  </a:lnTo>
                  <a:cubicBezTo>
                    <a:pt x="0" y="411"/>
                    <a:pt x="17" y="396"/>
                    <a:pt x="38" y="396"/>
                  </a:cubicBezTo>
                  <a:moveTo>
                    <a:pt x="441" y="0"/>
                  </a:moveTo>
                  <a:cubicBezTo>
                    <a:pt x="504" y="0"/>
                    <a:pt x="555" y="44"/>
                    <a:pt x="555" y="99"/>
                  </a:cubicBezTo>
                  <a:cubicBezTo>
                    <a:pt x="555" y="142"/>
                    <a:pt x="523" y="178"/>
                    <a:pt x="479" y="192"/>
                  </a:cubicBezTo>
                  <a:lnTo>
                    <a:pt x="479" y="264"/>
                  </a:lnTo>
                  <a:lnTo>
                    <a:pt x="694" y="264"/>
                  </a:lnTo>
                  <a:cubicBezTo>
                    <a:pt x="714" y="264"/>
                    <a:pt x="731" y="279"/>
                    <a:pt x="731" y="297"/>
                  </a:cubicBezTo>
                  <a:lnTo>
                    <a:pt x="731" y="396"/>
                  </a:lnTo>
                  <a:lnTo>
                    <a:pt x="731" y="429"/>
                  </a:lnTo>
                  <a:lnTo>
                    <a:pt x="731" y="462"/>
                  </a:lnTo>
                  <a:lnTo>
                    <a:pt x="731" y="528"/>
                  </a:lnTo>
                  <a:lnTo>
                    <a:pt x="731" y="561"/>
                  </a:lnTo>
                  <a:lnTo>
                    <a:pt x="731" y="594"/>
                  </a:lnTo>
                  <a:lnTo>
                    <a:pt x="731" y="693"/>
                  </a:lnTo>
                  <a:cubicBezTo>
                    <a:pt x="731" y="712"/>
                    <a:pt x="714" y="727"/>
                    <a:pt x="694" y="727"/>
                  </a:cubicBezTo>
                  <a:lnTo>
                    <a:pt x="189" y="727"/>
                  </a:lnTo>
                  <a:cubicBezTo>
                    <a:pt x="168" y="727"/>
                    <a:pt x="151" y="712"/>
                    <a:pt x="151" y="693"/>
                  </a:cubicBezTo>
                  <a:lnTo>
                    <a:pt x="151" y="594"/>
                  </a:lnTo>
                  <a:lnTo>
                    <a:pt x="151" y="561"/>
                  </a:lnTo>
                  <a:lnTo>
                    <a:pt x="151" y="528"/>
                  </a:lnTo>
                  <a:lnTo>
                    <a:pt x="151" y="462"/>
                  </a:lnTo>
                  <a:lnTo>
                    <a:pt x="151" y="429"/>
                  </a:lnTo>
                  <a:lnTo>
                    <a:pt x="151" y="396"/>
                  </a:lnTo>
                  <a:lnTo>
                    <a:pt x="151" y="297"/>
                  </a:lnTo>
                  <a:cubicBezTo>
                    <a:pt x="151" y="279"/>
                    <a:pt x="168" y="264"/>
                    <a:pt x="189" y="264"/>
                  </a:cubicBezTo>
                  <a:lnTo>
                    <a:pt x="403" y="264"/>
                  </a:lnTo>
                  <a:lnTo>
                    <a:pt x="403" y="192"/>
                  </a:lnTo>
                  <a:cubicBezTo>
                    <a:pt x="359" y="178"/>
                    <a:pt x="328" y="142"/>
                    <a:pt x="328" y="99"/>
                  </a:cubicBezTo>
                  <a:cubicBezTo>
                    <a:pt x="328" y="44"/>
                    <a:pt x="379" y="0"/>
                    <a:pt x="441" y="0"/>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group 20"/>
          <p:cNvGrpSpPr/>
          <p:nvPr/>
        </p:nvGrpSpPr>
        <p:grpSpPr>
          <a:xfrm rot="21600000">
            <a:off x="4485132" y="1632203"/>
            <a:ext cx="3241548" cy="2554224"/>
            <a:chExt cx="3241548" cy="2554224"/>
          </a:xfrm>
        </p:grpSpPr>
        <p:sp>
          <p:nvSpPr>
            <p:cNvPr id="51" name="path"/>
            <p:cNvSpPr/>
            <p:nvPr/>
          </p:nvSpPr>
          <p:spPr>
            <a:xfrm>
              <a:off x="0" y="0"/>
              <a:ext cx="3241548" cy="1985772"/>
            </a:xfrm>
            <a:custGeom>
              <a:rect l="0" t="0" r="0" b="0"/>
              <a:pathLst>
                <a:path w="5104" h="3127">
                  <a:moveTo>
                    <a:pt x="0" y="3127"/>
                  </a:moveTo>
                  <a:lnTo>
                    <a:pt x="5104" y="3127"/>
                  </a:lnTo>
                  <a:lnTo>
                    <a:pt x="5104" y="0"/>
                  </a:lnTo>
                  <a:lnTo>
                    <a:pt x="0" y="0"/>
                  </a:lnTo>
                  <a:lnTo>
                    <a:pt x="0" y="3127"/>
                  </a:lnTo>
                  <a:close/>
                </a:path>
              </a:pathLst>
            </a:custGeom>
            <a:solidFill>
              <a:srgbClr val="DCDCDC">
                <a:alpha val="7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path"/>
            <p:cNvSpPr/>
            <p:nvPr/>
          </p:nvSpPr>
          <p:spPr>
            <a:xfrm>
              <a:off x="1220723" y="1795272"/>
              <a:ext cx="758952" cy="758951"/>
            </a:xfrm>
            <a:custGeom>
              <a:rect l="0" t="0" r="0" b="0"/>
              <a:pathLst>
                <a:path w="1195" h="1195">
                  <a:moveTo>
                    <a:pt x="0" y="597"/>
                  </a:moveTo>
                  <a:cubicBezTo>
                    <a:pt x="0" y="267"/>
                    <a:pt x="267" y="0"/>
                    <a:pt x="597" y="0"/>
                  </a:cubicBezTo>
                  <a:cubicBezTo>
                    <a:pt x="927" y="0"/>
                    <a:pt x="1195" y="267"/>
                    <a:pt x="1195" y="597"/>
                  </a:cubicBezTo>
                  <a:cubicBezTo>
                    <a:pt x="1195" y="927"/>
                    <a:pt x="927" y="1195"/>
                    <a:pt x="597" y="1195"/>
                  </a:cubicBezTo>
                  <a:cubicBezTo>
                    <a:pt x="267" y="1195"/>
                    <a:pt x="0" y="927"/>
                    <a:pt x="0" y="597"/>
                  </a:cubicBezTo>
                </a:path>
              </a:pathLst>
            </a:custGeom>
            <a:solidFill>
              <a:srgbClr val="1A30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path"/>
            <p:cNvSpPr/>
            <p:nvPr/>
          </p:nvSpPr>
          <p:spPr>
            <a:xfrm>
              <a:off x="1397508" y="1947672"/>
              <a:ext cx="406908" cy="421751"/>
            </a:xfrm>
            <a:custGeom>
              <a:rect l="0" t="0" r="0" b="0"/>
              <a:pathLst>
                <a:path w="640" h="664">
                  <a:moveTo>
                    <a:pt x="332" y="1"/>
                  </a:moveTo>
                  <a:cubicBezTo>
                    <a:pt x="287" y="0"/>
                    <a:pt x="240" y="7"/>
                    <a:pt x="195" y="27"/>
                  </a:cubicBezTo>
                  <a:cubicBezTo>
                    <a:pt x="151" y="46"/>
                    <a:pt x="112" y="74"/>
                    <a:pt x="82" y="109"/>
                  </a:cubicBezTo>
                  <a:cubicBezTo>
                    <a:pt x="127" y="108"/>
                    <a:pt x="173" y="99"/>
                    <a:pt x="217" y="80"/>
                  </a:cubicBezTo>
                  <a:cubicBezTo>
                    <a:pt x="261" y="61"/>
                    <a:pt x="300" y="34"/>
                    <a:pt x="332" y="1"/>
                  </a:cubicBezTo>
                  <a:moveTo>
                    <a:pt x="276" y="221"/>
                  </a:moveTo>
                  <a:cubicBezTo>
                    <a:pt x="363" y="183"/>
                    <a:pt x="436" y="123"/>
                    <a:pt x="489" y="51"/>
                  </a:cubicBezTo>
                  <a:cubicBezTo>
                    <a:pt x="463" y="34"/>
                    <a:pt x="435" y="22"/>
                    <a:pt x="406" y="13"/>
                  </a:cubicBezTo>
                  <a:cubicBezTo>
                    <a:pt x="398" y="23"/>
                    <a:pt x="390" y="32"/>
                    <a:pt x="382" y="40"/>
                  </a:cubicBezTo>
                  <a:cubicBezTo>
                    <a:pt x="342" y="82"/>
                    <a:pt x="295" y="115"/>
                    <a:pt x="241" y="138"/>
                  </a:cubicBezTo>
                  <a:cubicBezTo>
                    <a:pt x="188" y="161"/>
                    <a:pt x="132" y="173"/>
                    <a:pt x="74" y="173"/>
                  </a:cubicBezTo>
                  <a:cubicBezTo>
                    <a:pt x="62" y="173"/>
                    <a:pt x="51" y="172"/>
                    <a:pt x="39" y="171"/>
                  </a:cubicBezTo>
                  <a:cubicBezTo>
                    <a:pt x="24" y="199"/>
                    <a:pt x="14" y="228"/>
                    <a:pt x="7" y="258"/>
                  </a:cubicBezTo>
                  <a:cubicBezTo>
                    <a:pt x="95" y="270"/>
                    <a:pt x="188" y="259"/>
                    <a:pt x="276" y="221"/>
                  </a:cubicBezTo>
                  <a:moveTo>
                    <a:pt x="334" y="362"/>
                  </a:moveTo>
                  <a:cubicBezTo>
                    <a:pt x="440" y="317"/>
                    <a:pt x="528" y="247"/>
                    <a:pt x="595" y="161"/>
                  </a:cubicBezTo>
                  <a:cubicBezTo>
                    <a:pt x="579" y="134"/>
                    <a:pt x="560" y="110"/>
                    <a:pt x="538" y="89"/>
                  </a:cubicBezTo>
                  <a:cubicBezTo>
                    <a:pt x="523" y="110"/>
                    <a:pt x="507" y="129"/>
                    <a:pt x="490" y="147"/>
                  </a:cubicBezTo>
                  <a:cubicBezTo>
                    <a:pt x="436" y="204"/>
                    <a:pt x="372" y="249"/>
                    <a:pt x="300" y="280"/>
                  </a:cubicBezTo>
                  <a:cubicBezTo>
                    <a:pt x="228" y="311"/>
                    <a:pt x="152" y="327"/>
                    <a:pt x="74" y="326"/>
                  </a:cubicBezTo>
                  <a:cubicBezTo>
                    <a:pt x="50" y="326"/>
                    <a:pt x="25" y="325"/>
                    <a:pt x="0" y="322"/>
                  </a:cubicBezTo>
                  <a:cubicBezTo>
                    <a:pt x="0" y="352"/>
                    <a:pt x="3" y="383"/>
                    <a:pt x="11" y="413"/>
                  </a:cubicBezTo>
                  <a:cubicBezTo>
                    <a:pt x="118" y="423"/>
                    <a:pt x="229" y="408"/>
                    <a:pt x="334" y="362"/>
                  </a:cubicBezTo>
                  <a:moveTo>
                    <a:pt x="623" y="226"/>
                  </a:moveTo>
                  <a:cubicBezTo>
                    <a:pt x="615" y="236"/>
                    <a:pt x="606" y="245"/>
                    <a:pt x="598" y="254"/>
                  </a:cubicBezTo>
                  <a:cubicBezTo>
                    <a:pt x="530" y="326"/>
                    <a:pt x="449" y="382"/>
                    <a:pt x="358" y="421"/>
                  </a:cubicBezTo>
                  <a:cubicBezTo>
                    <a:pt x="268" y="460"/>
                    <a:pt x="172" y="480"/>
                    <a:pt x="74" y="480"/>
                  </a:cubicBezTo>
                  <a:cubicBezTo>
                    <a:pt x="62" y="480"/>
                    <a:pt x="49" y="480"/>
                    <a:pt x="37" y="479"/>
                  </a:cubicBezTo>
                  <a:cubicBezTo>
                    <a:pt x="54" y="514"/>
                    <a:pt x="78" y="544"/>
                    <a:pt x="105" y="569"/>
                  </a:cubicBezTo>
                  <a:cubicBezTo>
                    <a:pt x="201" y="566"/>
                    <a:pt x="299" y="544"/>
                    <a:pt x="393" y="504"/>
                  </a:cubicBezTo>
                  <a:cubicBezTo>
                    <a:pt x="486" y="463"/>
                    <a:pt x="569" y="407"/>
                    <a:pt x="639" y="339"/>
                  </a:cubicBezTo>
                  <a:cubicBezTo>
                    <a:pt x="640" y="302"/>
                    <a:pt x="635" y="263"/>
                    <a:pt x="623" y="226"/>
                  </a:cubicBezTo>
                  <a:moveTo>
                    <a:pt x="191" y="626"/>
                  </a:moveTo>
                  <a:cubicBezTo>
                    <a:pt x="268" y="661"/>
                    <a:pt x="360" y="664"/>
                    <a:pt x="444" y="628"/>
                  </a:cubicBezTo>
                  <a:cubicBezTo>
                    <a:pt x="528" y="591"/>
                    <a:pt x="589" y="522"/>
                    <a:pt x="619" y="441"/>
                  </a:cubicBezTo>
                  <a:cubicBezTo>
                    <a:pt x="558" y="490"/>
                    <a:pt x="490" y="531"/>
                    <a:pt x="417" y="563"/>
                  </a:cubicBezTo>
                  <a:cubicBezTo>
                    <a:pt x="344" y="594"/>
                    <a:pt x="268" y="615"/>
                    <a:pt x="191" y="626"/>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group 22"/>
          <p:cNvGrpSpPr/>
          <p:nvPr/>
        </p:nvGrpSpPr>
        <p:grpSpPr>
          <a:xfrm rot="21600000">
            <a:off x="304800" y="1638300"/>
            <a:ext cx="3051047" cy="2543555"/>
            <a:chExt cx="3051047" cy="2543555"/>
          </a:xfrm>
        </p:grpSpPr>
        <p:sp>
          <p:nvSpPr>
            <p:cNvPr id="54" name="path"/>
            <p:cNvSpPr/>
            <p:nvPr/>
          </p:nvSpPr>
          <p:spPr>
            <a:xfrm>
              <a:off x="0" y="0"/>
              <a:ext cx="3051047" cy="1985772"/>
            </a:xfrm>
            <a:custGeom>
              <a:rect l="0" t="0" r="0" b="0"/>
              <a:pathLst>
                <a:path w="4804" h="3127">
                  <a:moveTo>
                    <a:pt x="0" y="3127"/>
                  </a:moveTo>
                  <a:lnTo>
                    <a:pt x="4804" y="3127"/>
                  </a:lnTo>
                  <a:lnTo>
                    <a:pt x="4804" y="0"/>
                  </a:lnTo>
                  <a:lnTo>
                    <a:pt x="0" y="0"/>
                  </a:lnTo>
                  <a:lnTo>
                    <a:pt x="0" y="3127"/>
                  </a:lnTo>
                  <a:close/>
                </a:path>
              </a:pathLst>
            </a:custGeom>
            <a:solidFill>
              <a:srgbClr val="DCDCDC">
                <a:alpha val="7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path"/>
            <p:cNvSpPr/>
            <p:nvPr/>
          </p:nvSpPr>
          <p:spPr>
            <a:xfrm>
              <a:off x="1191768" y="1786128"/>
              <a:ext cx="758952" cy="757427"/>
            </a:xfrm>
            <a:custGeom>
              <a:rect l="0" t="0" r="0" b="0"/>
              <a:pathLst>
                <a:path w="1195" h="1192">
                  <a:moveTo>
                    <a:pt x="0" y="596"/>
                  </a:moveTo>
                  <a:cubicBezTo>
                    <a:pt x="0" y="266"/>
                    <a:pt x="267" y="0"/>
                    <a:pt x="597" y="0"/>
                  </a:cubicBezTo>
                  <a:cubicBezTo>
                    <a:pt x="927" y="0"/>
                    <a:pt x="1195" y="266"/>
                    <a:pt x="1195" y="596"/>
                  </a:cubicBezTo>
                  <a:cubicBezTo>
                    <a:pt x="1195" y="925"/>
                    <a:pt x="927" y="1192"/>
                    <a:pt x="597" y="1192"/>
                  </a:cubicBezTo>
                  <a:cubicBezTo>
                    <a:pt x="267" y="1192"/>
                    <a:pt x="0" y="925"/>
                    <a:pt x="0" y="596"/>
                  </a:cubicBezTo>
                </a:path>
              </a:pathLst>
            </a:custGeom>
            <a:solidFill>
              <a:srgbClr val="1A30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path"/>
            <p:cNvSpPr/>
            <p:nvPr/>
          </p:nvSpPr>
          <p:spPr>
            <a:xfrm>
              <a:off x="1338072" y="1970532"/>
              <a:ext cx="467867" cy="422147"/>
            </a:xfrm>
            <a:custGeom>
              <a:rect l="0" t="0" r="0" b="0"/>
              <a:pathLst>
                <a:path w="736" h="664">
                  <a:moveTo>
                    <a:pt x="80" y="664"/>
                  </a:moveTo>
                  <a:cubicBezTo>
                    <a:pt x="33" y="662"/>
                    <a:pt x="0" y="619"/>
                    <a:pt x="2" y="571"/>
                  </a:cubicBezTo>
                  <a:lnTo>
                    <a:pt x="2" y="155"/>
                  </a:lnTo>
                  <a:cubicBezTo>
                    <a:pt x="0" y="107"/>
                    <a:pt x="33" y="67"/>
                    <a:pt x="78" y="65"/>
                  </a:cubicBezTo>
                  <a:lnTo>
                    <a:pt x="197" y="65"/>
                  </a:lnTo>
                  <a:lnTo>
                    <a:pt x="221" y="25"/>
                  </a:lnTo>
                  <a:cubicBezTo>
                    <a:pt x="231" y="11"/>
                    <a:pt x="247" y="0"/>
                    <a:pt x="262" y="0"/>
                  </a:cubicBezTo>
                  <a:lnTo>
                    <a:pt x="471" y="0"/>
                  </a:lnTo>
                  <a:cubicBezTo>
                    <a:pt x="489" y="0"/>
                    <a:pt x="505" y="11"/>
                    <a:pt x="515" y="28"/>
                  </a:cubicBezTo>
                  <a:lnTo>
                    <a:pt x="538" y="62"/>
                  </a:lnTo>
                  <a:lnTo>
                    <a:pt x="658" y="62"/>
                  </a:lnTo>
                  <a:cubicBezTo>
                    <a:pt x="702" y="65"/>
                    <a:pt x="736" y="107"/>
                    <a:pt x="734" y="155"/>
                  </a:cubicBezTo>
                  <a:lnTo>
                    <a:pt x="734" y="571"/>
                  </a:lnTo>
                  <a:cubicBezTo>
                    <a:pt x="736" y="619"/>
                    <a:pt x="702" y="659"/>
                    <a:pt x="658" y="664"/>
                  </a:cubicBezTo>
                  <a:lnTo>
                    <a:pt x="80" y="664"/>
                  </a:lnTo>
                  <a:close/>
                  <a:moveTo>
                    <a:pt x="262" y="56"/>
                  </a:moveTo>
                  <a:lnTo>
                    <a:pt x="239" y="96"/>
                  </a:lnTo>
                  <a:cubicBezTo>
                    <a:pt x="229" y="110"/>
                    <a:pt x="213" y="121"/>
                    <a:pt x="197" y="121"/>
                  </a:cubicBezTo>
                  <a:lnTo>
                    <a:pt x="80" y="121"/>
                  </a:lnTo>
                  <a:cubicBezTo>
                    <a:pt x="65" y="121"/>
                    <a:pt x="54" y="135"/>
                    <a:pt x="54" y="155"/>
                  </a:cubicBezTo>
                  <a:lnTo>
                    <a:pt x="54" y="574"/>
                  </a:lnTo>
                  <a:cubicBezTo>
                    <a:pt x="54" y="591"/>
                    <a:pt x="65" y="608"/>
                    <a:pt x="83" y="608"/>
                  </a:cubicBezTo>
                  <a:lnTo>
                    <a:pt x="653" y="608"/>
                  </a:lnTo>
                  <a:cubicBezTo>
                    <a:pt x="669" y="608"/>
                    <a:pt x="679" y="591"/>
                    <a:pt x="679" y="574"/>
                  </a:cubicBezTo>
                  <a:lnTo>
                    <a:pt x="679" y="155"/>
                  </a:lnTo>
                  <a:cubicBezTo>
                    <a:pt x="679" y="135"/>
                    <a:pt x="669" y="121"/>
                    <a:pt x="653" y="121"/>
                  </a:cubicBezTo>
                  <a:lnTo>
                    <a:pt x="536" y="121"/>
                  </a:lnTo>
                  <a:cubicBezTo>
                    <a:pt x="518" y="121"/>
                    <a:pt x="502" y="110"/>
                    <a:pt x="494" y="96"/>
                  </a:cubicBezTo>
                  <a:lnTo>
                    <a:pt x="471" y="59"/>
                  </a:lnTo>
                  <a:lnTo>
                    <a:pt x="262" y="56"/>
                  </a:lnTo>
                  <a:close/>
                  <a:moveTo>
                    <a:pt x="366" y="495"/>
                  </a:moveTo>
                  <a:cubicBezTo>
                    <a:pt x="294" y="495"/>
                    <a:pt x="236" y="432"/>
                    <a:pt x="236" y="353"/>
                  </a:cubicBezTo>
                  <a:cubicBezTo>
                    <a:pt x="236" y="274"/>
                    <a:pt x="294" y="212"/>
                    <a:pt x="366" y="212"/>
                  </a:cubicBezTo>
                  <a:cubicBezTo>
                    <a:pt x="440" y="212"/>
                    <a:pt x="497" y="274"/>
                    <a:pt x="497" y="353"/>
                  </a:cubicBezTo>
                  <a:cubicBezTo>
                    <a:pt x="497" y="432"/>
                    <a:pt x="440" y="495"/>
                    <a:pt x="366" y="495"/>
                  </a:cubicBezTo>
                  <a:moveTo>
                    <a:pt x="366" y="268"/>
                  </a:moveTo>
                  <a:cubicBezTo>
                    <a:pt x="322" y="268"/>
                    <a:pt x="288" y="305"/>
                    <a:pt x="288" y="353"/>
                  </a:cubicBezTo>
                  <a:cubicBezTo>
                    <a:pt x="288" y="401"/>
                    <a:pt x="322" y="438"/>
                    <a:pt x="366" y="438"/>
                  </a:cubicBezTo>
                  <a:cubicBezTo>
                    <a:pt x="411" y="438"/>
                    <a:pt x="445" y="401"/>
                    <a:pt x="445" y="353"/>
                  </a:cubicBezTo>
                  <a:cubicBezTo>
                    <a:pt x="445" y="305"/>
                    <a:pt x="411" y="268"/>
                    <a:pt x="366" y="268"/>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7" name="textbox 57"/>
          <p:cNvSpPr/>
          <p:nvPr/>
        </p:nvSpPr>
        <p:spPr>
          <a:xfrm>
            <a:off x="6078167" y="4871089"/>
            <a:ext cx="5206365" cy="14979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100"/>
          </a:p>
          <a:p>
            <a:pPr marL="288290" indent="-275590" algn="l" rtl="0" eaLnBrk="0">
              <a:lnSpc>
                <a:spcPct val="118000"/>
              </a:lnSpc>
              <a:spcBef>
                <a:spcPct val="0"/>
              </a:spcBef>
            </a:pPr>
            <a:r>
              <a:rPr sz="1500" spc="90">
                <a:solidFill>
                  <a:srgbClr val="000000">
                    <a:alpha val="100000"/>
                  </a:srgbClr>
                </a:solidFill>
                <a:latin typeface="Arial"/>
                <a:ea typeface="Arial"/>
                <a:cs typeface="Arial"/>
              </a:rPr>
              <a:t>•    </a:t>
            </a:r>
            <a:r>
              <a:rPr sz="1500" spc="90">
                <a:solidFill>
                  <a:srgbClr val="000000">
                    <a:alpha val="100000"/>
                  </a:srgbClr>
                </a:solidFill>
                <a:latin typeface="楷体" panose="02010609060101010101" charset="-122"/>
                <a:ea typeface="楷体" panose="02010609060101010101" charset="-122"/>
                <a:cs typeface="楷体" panose="02010609060101010101" charset="-122"/>
              </a:rPr>
              <a:t>互联网红利时代推动中国数字化进程，为品牌战略全</a:t>
            </a:r>
            <a:r>
              <a:rPr sz="1500" spc="70">
                <a:solidFill>
                  <a:srgbClr val="000000">
                    <a:alpha val="100000"/>
                  </a:srgbClr>
                </a:solidFill>
                <a:latin typeface="楷体" panose="02010609060101010101" charset="-122"/>
                <a:ea typeface="楷体" panose="02010609060101010101" charset="-122"/>
                <a:cs typeface="楷体" panose="02010609060101010101" charset="-122"/>
              </a:rPr>
              <a:t>案</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10">
                <a:solidFill>
                  <a:srgbClr val="000000">
                    <a:alpha val="100000"/>
                  </a:srgbClr>
                </a:solidFill>
                <a:latin typeface="楷体" panose="02010609060101010101" charset="-122"/>
                <a:ea typeface="楷体" panose="02010609060101010101" charset="-122"/>
                <a:cs typeface="楷体" panose="02010609060101010101" charset="-122"/>
              </a:rPr>
              <a:t>服务带来更多消费者大数据，保障了品牌战略全案服</a:t>
            </a:r>
            <a:r>
              <a:rPr sz="1500" spc="70">
                <a:solidFill>
                  <a:srgbClr val="000000">
                    <a:alpha val="100000"/>
                  </a:srgbClr>
                </a:solidFill>
                <a:latin typeface="楷体" panose="02010609060101010101" charset="-122"/>
                <a:ea typeface="楷体" panose="02010609060101010101" charset="-122"/>
                <a:cs typeface="楷体" panose="02010609060101010101" charset="-122"/>
              </a:rPr>
              <a:t>务</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00">
                <a:solidFill>
                  <a:srgbClr val="000000">
                    <a:alpha val="100000"/>
                  </a:srgbClr>
                </a:solidFill>
                <a:latin typeface="楷体" panose="02010609060101010101" charset="-122"/>
                <a:ea typeface="楷体" panose="02010609060101010101" charset="-122"/>
                <a:cs typeface="楷体" panose="02010609060101010101" charset="-122"/>
              </a:rPr>
              <a:t>的有效</a:t>
            </a:r>
            <a:r>
              <a:rPr sz="1500" spc="90">
                <a:solidFill>
                  <a:srgbClr val="000000">
                    <a:alpha val="100000"/>
                  </a:srgbClr>
                </a:solidFill>
                <a:latin typeface="楷体" panose="02010609060101010101" charset="-122"/>
                <a:ea typeface="楷体" panose="02010609060101010101" charset="-122"/>
                <a:cs typeface="楷体" panose="02010609060101010101" charset="-122"/>
              </a:rPr>
              <a:t>性</a:t>
            </a:r>
            <a:endParaRPr lang="en-US" altLang="en-US" sz="1500"/>
          </a:p>
          <a:p>
            <a:pPr algn="l" rtl="0" eaLnBrk="0">
              <a:lnSpc>
                <a:spcPct val="104000"/>
              </a:lnSpc>
            </a:pPr>
            <a:endParaRPr lang="en-US" altLang="en-US" sz="900"/>
          </a:p>
          <a:p>
            <a:pPr marL="300355" indent="-287655" algn="l" rtl="0" eaLnBrk="0">
              <a:lnSpc>
                <a:spcPct val="113000"/>
              </a:lnSpc>
              <a:spcBef>
                <a:spcPts val="5"/>
              </a:spcBef>
            </a:pPr>
            <a:r>
              <a:rPr sz="1500" spc="70">
                <a:solidFill>
                  <a:srgbClr val="000000">
                    <a:alpha val="100000"/>
                  </a:srgbClr>
                </a:solidFill>
                <a:latin typeface="Arial"/>
                <a:ea typeface="Arial"/>
                <a:cs typeface="Arial"/>
              </a:rPr>
              <a:t>•    </a:t>
            </a:r>
            <a:r>
              <a:rPr sz="1500" spc="70">
                <a:solidFill>
                  <a:srgbClr val="000000">
                    <a:alpha val="100000"/>
                  </a:srgbClr>
                </a:solidFill>
                <a:latin typeface="楷体" panose="02010609060101010101" charset="-122"/>
                <a:ea typeface="楷体" panose="02010609060101010101" charset="-122"/>
                <a:cs typeface="楷体" panose="02010609060101010101" charset="-122"/>
              </a:rPr>
              <a:t>多行业“内卷”竞争加剧，品牌急需从竞争中脱</a:t>
            </a:r>
            <a:r>
              <a:rPr sz="1500" spc="30">
                <a:solidFill>
                  <a:srgbClr val="000000">
                    <a:alpha val="100000"/>
                  </a:srgbClr>
                </a:solidFill>
                <a:latin typeface="楷体" panose="02010609060101010101" charset="-122"/>
                <a:ea typeface="楷体" panose="02010609060101010101" charset="-122"/>
                <a:cs typeface="楷体" panose="02010609060101010101" charset="-122"/>
              </a:rPr>
              <a:t>困</a:t>
            </a:r>
            <a:r>
              <a:rPr sz="1500" spc="0">
                <a:solidFill>
                  <a:srgbClr val="000000">
                    <a:alpha val="100000"/>
                  </a:srgbClr>
                </a:solidFill>
                <a:latin typeface="楷体" panose="02010609060101010101" charset="-122"/>
                <a:ea typeface="楷体" panose="02010609060101010101" charset="-122"/>
                <a:cs typeface="楷体" panose="02010609060101010101" charset="-122"/>
              </a:rPr>
              <a:t>， 因 </a:t>
            </a:r>
            <a:r>
              <a:rPr sz="1500" spc="100">
                <a:solidFill>
                  <a:srgbClr val="000000">
                    <a:alpha val="100000"/>
                  </a:srgbClr>
                </a:solidFill>
                <a:latin typeface="楷体" panose="02010609060101010101" charset="-122"/>
                <a:ea typeface="楷体" panose="02010609060101010101" charset="-122"/>
                <a:cs typeface="楷体" panose="02010609060101010101" charset="-122"/>
              </a:rPr>
              <a:t>此对战略全案服务的需求</a:t>
            </a:r>
            <a:r>
              <a:rPr sz="1500" spc="90">
                <a:solidFill>
                  <a:srgbClr val="000000">
                    <a:alpha val="100000"/>
                  </a:srgbClr>
                </a:solidFill>
                <a:latin typeface="楷体" panose="02010609060101010101" charset="-122"/>
                <a:ea typeface="楷体" panose="02010609060101010101" charset="-122"/>
                <a:cs typeface="楷体" panose="02010609060101010101" charset="-122"/>
              </a:rPr>
              <a:t>增</a:t>
            </a:r>
            <a:r>
              <a:rPr sz="1500" spc="0">
                <a:solidFill>
                  <a:srgbClr val="000000">
                    <a:alpha val="100000"/>
                  </a:srgbClr>
                </a:solidFill>
                <a:latin typeface="楷体" panose="02010609060101010101" charset="-122"/>
                <a:ea typeface="楷体" panose="02010609060101010101" charset="-122"/>
                <a:cs typeface="楷体" panose="02010609060101010101" charset="-122"/>
              </a:rPr>
              <a:t>加</a:t>
            </a:r>
            <a:endParaRPr lang="en-US" altLang="en-US" sz="1500"/>
          </a:p>
        </p:txBody>
      </p:sp>
      <p:sp>
        <p:nvSpPr>
          <p:cNvPr id="58" name="textbox 58"/>
          <p:cNvSpPr/>
          <p:nvPr/>
        </p:nvSpPr>
        <p:spPr>
          <a:xfrm>
            <a:off x="8698172" y="1718822"/>
            <a:ext cx="3181350" cy="1713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indent="4445" algn="l" rtl="0" eaLnBrk="0">
              <a:lnSpc>
                <a:spcPct val="123000"/>
              </a:lnSpc>
            </a:pPr>
            <a:r>
              <a:rPr sz="1500" spc="160">
                <a:solidFill>
                  <a:srgbClr val="000000">
                    <a:alpha val="100000"/>
                  </a:srgbClr>
                </a:solidFill>
                <a:latin typeface="楷体" panose="02010609060101010101" charset="-122"/>
                <a:ea typeface="楷体" panose="02010609060101010101" charset="-122"/>
                <a:cs typeface="楷体" panose="02010609060101010101" charset="-122"/>
              </a:rPr>
              <a:t>品牌战略全案服务的需求方主要</a:t>
            </a:r>
            <a:r>
              <a:rPr sz="1500" spc="70">
                <a:solidFill>
                  <a:srgbClr val="000000">
                    <a:alpha val="100000"/>
                  </a:srgbClr>
                </a:solidFill>
                <a:latin typeface="楷体" panose="02010609060101010101" charset="-122"/>
                <a:ea typeface="楷体" panose="02010609060101010101" charset="-122"/>
                <a:cs typeface="楷体" panose="02010609060101010101" charset="-122"/>
              </a:rPr>
              <a:t>是</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60">
                <a:solidFill>
                  <a:srgbClr val="000000">
                    <a:alpha val="100000"/>
                  </a:srgbClr>
                </a:solidFill>
                <a:latin typeface="楷体" panose="02010609060101010101" charset="-122"/>
                <a:ea typeface="楷体" panose="02010609060101010101" charset="-122"/>
                <a:cs typeface="楷体" panose="02010609060101010101" charset="-122"/>
              </a:rPr>
              <a:t>竞争激烈的行业品牌，特别是快</a:t>
            </a:r>
            <a:r>
              <a:rPr sz="1500" spc="100">
                <a:solidFill>
                  <a:srgbClr val="000000">
                    <a:alpha val="100000"/>
                  </a:srgbClr>
                </a:solidFill>
                <a:latin typeface="楷体" panose="02010609060101010101" charset="-122"/>
                <a:ea typeface="楷体" panose="02010609060101010101" charset="-122"/>
                <a:cs typeface="楷体" panose="02010609060101010101" charset="-122"/>
              </a:rPr>
              <a:t>消</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60">
                <a:solidFill>
                  <a:srgbClr val="000000">
                    <a:alpha val="100000"/>
                  </a:srgbClr>
                </a:solidFill>
                <a:latin typeface="楷体" panose="02010609060101010101" charset="-122"/>
                <a:ea typeface="楷体" panose="02010609060101010101" charset="-122"/>
                <a:cs typeface="楷体" panose="02010609060101010101" charset="-122"/>
              </a:rPr>
              <a:t>品牌；品牌战略全案服务公司着</a:t>
            </a:r>
            <a:r>
              <a:rPr sz="1500" spc="100">
                <a:solidFill>
                  <a:srgbClr val="000000">
                    <a:alpha val="100000"/>
                  </a:srgbClr>
                </a:solidFill>
                <a:latin typeface="楷体" panose="02010609060101010101" charset="-122"/>
                <a:ea typeface="楷体" panose="02010609060101010101" charset="-122"/>
                <a:cs typeface="楷体" panose="02010609060101010101" charset="-122"/>
              </a:rPr>
              <a:t>重</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50">
                <a:solidFill>
                  <a:srgbClr val="000000">
                    <a:alpha val="100000"/>
                  </a:srgbClr>
                </a:solidFill>
                <a:latin typeface="楷体" panose="02010609060101010101" charset="-122"/>
                <a:ea typeface="楷体" panose="02010609060101010101" charset="-122"/>
                <a:cs typeface="楷体" panose="02010609060101010101" charset="-122"/>
              </a:rPr>
              <a:t>于战略层面， 而非简单的营销， </a:t>
            </a:r>
            <a:r>
              <a:rPr sz="1500" spc="40">
                <a:solidFill>
                  <a:srgbClr val="000000">
                    <a:alpha val="100000"/>
                  </a:srgbClr>
                </a:solidFill>
                <a:latin typeface="楷体" panose="02010609060101010101" charset="-122"/>
                <a:ea typeface="楷体" panose="02010609060101010101" charset="-122"/>
                <a:cs typeface="楷体" panose="02010609060101010101" charset="-122"/>
              </a:rPr>
              <a:t>已</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60">
                <a:solidFill>
                  <a:srgbClr val="000000">
                    <a:alpha val="100000"/>
                  </a:srgbClr>
                </a:solidFill>
                <a:latin typeface="楷体" panose="02010609060101010101" charset="-122"/>
                <a:ea typeface="楷体" panose="02010609060101010101" charset="-122"/>
                <a:cs typeface="楷体" panose="02010609060101010101" charset="-122"/>
              </a:rPr>
              <a:t>经从品牌表现端服务升级为以品</a:t>
            </a:r>
            <a:r>
              <a:rPr sz="1500" spc="100">
                <a:solidFill>
                  <a:srgbClr val="000000">
                    <a:alpha val="100000"/>
                  </a:srgbClr>
                </a:solidFill>
                <a:latin typeface="楷体" panose="02010609060101010101" charset="-122"/>
                <a:ea typeface="楷体" panose="02010609060101010101" charset="-122"/>
                <a:cs typeface="楷体" panose="02010609060101010101" charset="-122"/>
              </a:rPr>
              <a:t>牌</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90">
                <a:solidFill>
                  <a:srgbClr val="000000">
                    <a:alpha val="100000"/>
                  </a:srgbClr>
                </a:solidFill>
                <a:latin typeface="楷体" panose="02010609060101010101" charset="-122"/>
                <a:ea typeface="楷体" panose="02010609060101010101" charset="-122"/>
                <a:cs typeface="楷体" panose="02010609060101010101" charset="-122"/>
              </a:rPr>
              <a:t>战略为中心的体系化服</a:t>
            </a:r>
            <a:r>
              <a:rPr sz="1500" spc="80">
                <a:solidFill>
                  <a:srgbClr val="000000">
                    <a:alpha val="100000"/>
                  </a:srgbClr>
                </a:solidFill>
                <a:latin typeface="楷体" panose="02010609060101010101" charset="-122"/>
                <a:ea typeface="楷体" panose="02010609060101010101" charset="-122"/>
                <a:cs typeface="楷体" panose="02010609060101010101" charset="-122"/>
              </a:rPr>
              <a:t>务</a:t>
            </a:r>
            <a:endParaRPr lang="en-US" altLang="en-US" sz="1500"/>
          </a:p>
        </p:txBody>
      </p:sp>
      <p:sp>
        <p:nvSpPr>
          <p:cNvPr id="59" name="textbox 59"/>
          <p:cNvSpPr/>
          <p:nvPr/>
        </p:nvSpPr>
        <p:spPr>
          <a:xfrm>
            <a:off x="4555647" y="1858649"/>
            <a:ext cx="3076575" cy="1420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indent="9525" algn="l" rtl="0" eaLnBrk="0">
              <a:lnSpc>
                <a:spcPct val="122000"/>
              </a:lnSpc>
            </a:pPr>
            <a:r>
              <a:rPr sz="1500" spc="100">
                <a:solidFill>
                  <a:srgbClr val="000000">
                    <a:alpha val="100000"/>
                  </a:srgbClr>
                </a:solidFill>
                <a:latin typeface="楷体" panose="02010609060101010101" charset="-122"/>
                <a:ea typeface="楷体" panose="02010609060101010101" charset="-122"/>
                <a:cs typeface="楷体" panose="02010609060101010101" charset="-122"/>
              </a:rPr>
              <a:t>品牌战略全案服务行业是以品牌</a:t>
            </a:r>
            <a:r>
              <a:rPr sz="1500" spc="20">
                <a:solidFill>
                  <a:srgbClr val="000000">
                    <a:alpha val="100000"/>
                  </a:srgbClr>
                </a:solidFill>
                <a:latin typeface="楷体" panose="02010609060101010101" charset="-122"/>
                <a:ea typeface="楷体" panose="02010609060101010101" charset="-122"/>
                <a:cs typeface="楷体" panose="02010609060101010101" charset="-122"/>
              </a:rPr>
              <a:t>为</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10">
                <a:solidFill>
                  <a:srgbClr val="000000">
                    <a:alpha val="100000"/>
                  </a:srgbClr>
                </a:solidFill>
                <a:latin typeface="楷体" panose="02010609060101010101" charset="-122"/>
                <a:ea typeface="楷体" panose="02010609060101010101" charset="-122"/>
                <a:cs typeface="楷体" panose="02010609060101010101" charset="-122"/>
              </a:rPr>
              <a:t>中心的商业支撑之道，包含了</a:t>
            </a:r>
            <a:r>
              <a:rPr sz="1500" spc="80">
                <a:solidFill>
                  <a:srgbClr val="000000">
                    <a:alpha val="100000"/>
                  </a:srgbClr>
                </a:solidFill>
                <a:latin typeface="楷体" panose="02010609060101010101" charset="-122"/>
                <a:ea typeface="楷体" panose="02010609060101010101" charset="-122"/>
                <a:cs typeface="楷体" panose="02010609060101010101" charset="-122"/>
              </a:rPr>
              <a:t>“</a:t>
            </a:r>
            <a:r>
              <a:rPr sz="1500" spc="0">
                <a:solidFill>
                  <a:srgbClr val="000000">
                    <a:alpha val="100000"/>
                  </a:srgbClr>
                </a:solidFill>
                <a:latin typeface="楷体" panose="02010609060101010101" charset="-122"/>
                <a:ea typeface="楷体" panose="02010609060101010101" charset="-122"/>
                <a:cs typeface="楷体" panose="02010609060101010101" charset="-122"/>
              </a:rPr>
              <a:t>战 </a:t>
            </a:r>
            <a:r>
              <a:rPr sz="1500" spc="90">
                <a:solidFill>
                  <a:srgbClr val="000000">
                    <a:alpha val="100000"/>
                  </a:srgbClr>
                </a:solidFill>
                <a:latin typeface="楷体" panose="02010609060101010101" charset="-122"/>
                <a:ea typeface="楷体" panose="02010609060101010101" charset="-122"/>
                <a:cs typeface="楷体" panose="02010609060101010101" charset="-122"/>
              </a:rPr>
              <a:t>略+策略+表现+配称+落地”的深</a:t>
            </a:r>
            <a:r>
              <a:rPr sz="1500" spc="80">
                <a:solidFill>
                  <a:srgbClr val="000000">
                    <a:alpha val="100000"/>
                  </a:srgbClr>
                </a:solidFill>
                <a:latin typeface="楷体" panose="02010609060101010101" charset="-122"/>
                <a:ea typeface="楷体" panose="02010609060101010101" charset="-122"/>
                <a:cs typeface="楷体" panose="02010609060101010101" charset="-122"/>
              </a:rPr>
              <a:t>度</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50">
                <a:solidFill>
                  <a:srgbClr val="000000">
                    <a:alpha val="100000"/>
                  </a:srgbClr>
                </a:solidFill>
                <a:latin typeface="楷体" panose="02010609060101010101" charset="-122"/>
                <a:ea typeface="楷体" panose="02010609060101010101" charset="-122"/>
                <a:cs typeface="楷体" panose="02010609060101010101" charset="-122"/>
              </a:rPr>
              <a:t>一体化地服务形式， 以帮助企业</a:t>
            </a:r>
            <a:r>
              <a:rPr sz="1500" spc="10">
                <a:solidFill>
                  <a:srgbClr val="000000">
                    <a:alpha val="100000"/>
                  </a:srgbClr>
                </a:solidFill>
                <a:latin typeface="楷体" panose="02010609060101010101" charset="-122"/>
                <a:ea typeface="楷体" panose="02010609060101010101" charset="-122"/>
                <a:cs typeface="楷体" panose="02010609060101010101" charset="-122"/>
              </a:rPr>
              <a:t>提</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00">
                <a:solidFill>
                  <a:srgbClr val="000000">
                    <a:alpha val="100000"/>
                  </a:srgbClr>
                </a:solidFill>
                <a:latin typeface="楷体" panose="02010609060101010101" charset="-122"/>
                <a:ea typeface="楷体" panose="02010609060101010101" charset="-122"/>
                <a:cs typeface="楷体" panose="02010609060101010101" charset="-122"/>
              </a:rPr>
              <a:t>升品牌价值和市场竞争</a:t>
            </a:r>
            <a:r>
              <a:rPr sz="1500" spc="20">
                <a:solidFill>
                  <a:srgbClr val="000000">
                    <a:alpha val="100000"/>
                  </a:srgbClr>
                </a:solidFill>
                <a:latin typeface="楷体" panose="02010609060101010101" charset="-122"/>
                <a:ea typeface="楷体" panose="02010609060101010101" charset="-122"/>
                <a:cs typeface="楷体" panose="02010609060101010101" charset="-122"/>
              </a:rPr>
              <a:t>力</a:t>
            </a:r>
            <a:endParaRPr lang="en-US" altLang="en-US" sz="1500"/>
          </a:p>
        </p:txBody>
      </p:sp>
      <p:sp>
        <p:nvSpPr>
          <p:cNvPr id="60" name="textbox 60"/>
          <p:cNvSpPr/>
          <p:nvPr/>
        </p:nvSpPr>
        <p:spPr>
          <a:xfrm>
            <a:off x="1850712" y="5050540"/>
            <a:ext cx="3505200" cy="11531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100"/>
          </a:p>
          <a:p>
            <a:pPr marL="12700" indent="28575" algn="l" rtl="0" eaLnBrk="0">
              <a:lnSpc>
                <a:spcPct val="123000"/>
              </a:lnSpc>
              <a:spcBef>
                <a:spcPct val="0"/>
              </a:spcBef>
            </a:pPr>
            <a:r>
              <a:rPr sz="1500" spc="200">
                <a:solidFill>
                  <a:srgbClr val="000000">
                    <a:alpha val="100000"/>
                  </a:srgbClr>
                </a:solidFill>
                <a:latin typeface="楷体" panose="02010609060101010101" charset="-122"/>
                <a:ea typeface="楷体" panose="02010609060101010101" charset="-122"/>
                <a:cs typeface="楷体" panose="02010609060101010101" charset="-122"/>
              </a:rPr>
              <a:t>中国品牌咨询服务行业的市场规模</a:t>
            </a:r>
            <a:r>
              <a:rPr sz="1500" spc="160">
                <a:solidFill>
                  <a:srgbClr val="000000">
                    <a:alpha val="100000"/>
                  </a:srgbClr>
                </a:solidFill>
                <a:latin typeface="楷体" panose="02010609060101010101" charset="-122"/>
                <a:ea typeface="楷体" panose="02010609060101010101" charset="-122"/>
                <a:cs typeface="楷体" panose="02010609060101010101" charset="-122"/>
              </a:rPr>
              <a:t>在</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20">
                <a:solidFill>
                  <a:srgbClr val="000000">
                    <a:alpha val="100000"/>
                  </a:srgbClr>
                </a:solidFill>
                <a:latin typeface="楷体" panose="02010609060101010101" charset="-122"/>
                <a:ea typeface="楷体" panose="02010609060101010101" charset="-122"/>
                <a:cs typeface="楷体" panose="02010609060101010101" charset="-122"/>
              </a:rPr>
              <a:t>2018年达到433.1亿元，上涨至2022</a:t>
            </a:r>
            <a:r>
              <a:rPr sz="1500" spc="0">
                <a:solidFill>
                  <a:srgbClr val="000000">
                    <a:alpha val="100000"/>
                  </a:srgbClr>
                </a:solidFill>
                <a:latin typeface="楷体" panose="02010609060101010101" charset="-122"/>
                <a:ea typeface="楷体" panose="02010609060101010101" charset="-122"/>
                <a:cs typeface="楷体" panose="02010609060101010101" charset="-122"/>
              </a:rPr>
              <a:t>年 </a:t>
            </a:r>
            <a:r>
              <a:rPr sz="1500" spc="140">
                <a:solidFill>
                  <a:srgbClr val="000000">
                    <a:alpha val="100000"/>
                  </a:srgbClr>
                </a:solidFill>
                <a:latin typeface="楷体" panose="02010609060101010101" charset="-122"/>
                <a:ea typeface="楷体" panose="02010609060101010101" charset="-122"/>
                <a:cs typeface="楷体" panose="02010609060101010101" charset="-122"/>
              </a:rPr>
              <a:t>的549.9亿元。未来市场规模将会达</a:t>
            </a:r>
            <a:r>
              <a:rPr sz="1500" spc="110">
                <a:solidFill>
                  <a:srgbClr val="000000">
                    <a:alpha val="100000"/>
                  </a:srgbClr>
                </a:solidFill>
                <a:latin typeface="楷体" panose="02010609060101010101" charset="-122"/>
                <a:ea typeface="楷体" panose="02010609060101010101" charset="-122"/>
                <a:cs typeface="楷体" panose="02010609060101010101" charset="-122"/>
              </a:rPr>
              <a:t>到</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90">
                <a:solidFill>
                  <a:srgbClr val="000000">
                    <a:alpha val="100000"/>
                  </a:srgbClr>
                </a:solidFill>
                <a:latin typeface="楷体" panose="02010609060101010101" charset="-122"/>
                <a:ea typeface="楷体" panose="02010609060101010101" charset="-122"/>
                <a:cs typeface="楷体" panose="02010609060101010101" charset="-122"/>
              </a:rPr>
              <a:t>593.6亿元，未来</a:t>
            </a:r>
            <a:r>
              <a:rPr sz="1500" spc="0">
                <a:solidFill>
                  <a:srgbClr val="000000">
                    <a:alpha val="100000"/>
                  </a:srgbClr>
                </a:solidFill>
                <a:latin typeface="楷体" panose="02010609060101010101" charset="-122"/>
                <a:ea typeface="楷体" panose="02010609060101010101" charset="-122"/>
                <a:cs typeface="楷体" panose="02010609060101010101" charset="-122"/>
              </a:rPr>
              <a:t>CAGR</a:t>
            </a:r>
            <a:r>
              <a:rPr sz="1500" spc="90">
                <a:solidFill>
                  <a:srgbClr val="000000">
                    <a:alpha val="100000"/>
                  </a:srgbClr>
                </a:solidFill>
                <a:latin typeface="楷体" panose="02010609060101010101" charset="-122"/>
                <a:ea typeface="楷体" panose="02010609060101010101" charset="-122"/>
                <a:cs typeface="楷体" panose="02010609060101010101" charset="-122"/>
              </a:rPr>
              <a:t>为5.</a:t>
            </a:r>
            <a:r>
              <a:rPr sz="1500" spc="60">
                <a:solidFill>
                  <a:srgbClr val="000000">
                    <a:alpha val="100000"/>
                  </a:srgbClr>
                </a:solidFill>
                <a:latin typeface="楷体" panose="02010609060101010101" charset="-122"/>
                <a:ea typeface="楷体" panose="02010609060101010101" charset="-122"/>
                <a:cs typeface="楷体" panose="02010609060101010101" charset="-122"/>
              </a:rPr>
              <a:t>3</a:t>
            </a:r>
            <a:r>
              <a:rPr sz="15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500"/>
          </a:p>
        </p:txBody>
      </p:sp>
      <p:sp>
        <p:nvSpPr>
          <p:cNvPr id="61" name="textbox 61"/>
          <p:cNvSpPr/>
          <p:nvPr/>
        </p:nvSpPr>
        <p:spPr>
          <a:xfrm>
            <a:off x="351404" y="274326"/>
            <a:ext cx="7942580" cy="4781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algn="l" rtl="0" eaLnBrk="0">
              <a:lnSpc>
                <a:spcPct val="93000"/>
              </a:lnSpc>
            </a:pPr>
            <a:r>
              <a:rPr sz="3200" spc="-10">
                <a:ln w="1163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第一章</a:t>
            </a:r>
            <a:r>
              <a:rPr sz="3200" spc="-10">
                <a:solidFill>
                  <a:srgbClr val="FFFFFF">
                    <a:alpha val="100000"/>
                  </a:srgbClr>
                </a:solidFill>
                <a:latin typeface="楷体" panose="02010609060101010101" charset="-122"/>
                <a:ea typeface="楷体" panose="02010609060101010101" charset="-122"/>
                <a:cs typeface="楷体" panose="02010609060101010101" charset="-122"/>
              </a:rPr>
              <a:t> </a:t>
            </a:r>
            <a:r>
              <a:rPr sz="3200" spc="-10">
                <a:ln w="1163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中国品</a:t>
            </a:r>
            <a:r>
              <a:rPr sz="3200" spc="0">
                <a:ln w="1163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牌战略全案服务行业发展现状</a:t>
            </a:r>
            <a:endParaRPr lang="en-US" altLang="en-US" sz="3200"/>
          </a:p>
        </p:txBody>
      </p:sp>
      <p:sp>
        <p:nvSpPr>
          <p:cNvPr id="62" name="textbox 62"/>
          <p:cNvSpPr/>
          <p:nvPr/>
        </p:nvSpPr>
        <p:spPr>
          <a:xfrm>
            <a:off x="378556" y="1947041"/>
            <a:ext cx="2897504" cy="1127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2000"/>
              </a:lnSpc>
            </a:pPr>
            <a:endParaRPr lang="en-US" altLang="en-US" sz="100"/>
          </a:p>
          <a:p>
            <a:pPr marL="22225" indent="15240" algn="l" rtl="0" eaLnBrk="0">
              <a:lnSpc>
                <a:spcPct val="120000"/>
              </a:lnSpc>
              <a:spcBef>
                <a:spcPct val="0"/>
              </a:spcBef>
            </a:pPr>
            <a:r>
              <a:rPr sz="1500" spc="50">
                <a:solidFill>
                  <a:srgbClr val="000000">
                    <a:alpha val="100000"/>
                  </a:srgbClr>
                </a:solidFill>
                <a:latin typeface="楷体" panose="02010609060101010101" charset="-122"/>
                <a:ea typeface="楷体" panose="02010609060101010101" charset="-122"/>
                <a:cs typeface="楷体" panose="02010609060101010101" charset="-122"/>
              </a:rPr>
              <a:t>随着中国市场整体变迁， 中</a:t>
            </a:r>
            <a:r>
              <a:rPr sz="1500" spc="10">
                <a:solidFill>
                  <a:srgbClr val="000000">
                    <a:alpha val="100000"/>
                  </a:srgbClr>
                </a:solidFill>
                <a:latin typeface="楷体" panose="02010609060101010101" charset="-122"/>
                <a:ea typeface="楷体" panose="02010609060101010101" charset="-122"/>
                <a:cs typeface="楷体" panose="02010609060101010101" charset="-122"/>
              </a:rPr>
              <a:t>国</a:t>
            </a:r>
            <a:r>
              <a:rPr sz="1500" spc="0">
                <a:solidFill>
                  <a:srgbClr val="000000">
                    <a:alpha val="100000"/>
                  </a:srgbClr>
                </a:solidFill>
                <a:latin typeface="楷体" panose="02010609060101010101" charset="-122"/>
                <a:ea typeface="楷体" panose="02010609060101010101" charset="-122"/>
                <a:cs typeface="楷体" panose="02010609060101010101" charset="-122"/>
              </a:rPr>
              <a:t>品 </a:t>
            </a:r>
            <a:r>
              <a:rPr sz="1500" spc="240">
                <a:solidFill>
                  <a:srgbClr val="000000">
                    <a:alpha val="100000"/>
                  </a:srgbClr>
                </a:solidFill>
                <a:latin typeface="楷体" panose="02010609060101010101" charset="-122"/>
                <a:ea typeface="楷体" panose="02010609060101010101" charset="-122"/>
                <a:cs typeface="楷体" panose="02010609060101010101" charset="-122"/>
              </a:rPr>
              <a:t>牌战略全案服务行业从早先</a:t>
            </a:r>
            <a:r>
              <a:rPr sz="1500" spc="150">
                <a:solidFill>
                  <a:srgbClr val="000000">
                    <a:alpha val="100000"/>
                  </a:srgbClr>
                </a:solidFill>
                <a:latin typeface="楷体" panose="02010609060101010101" charset="-122"/>
                <a:ea typeface="楷体" panose="02010609060101010101" charset="-122"/>
                <a:cs typeface="楷体" panose="02010609060101010101" charset="-122"/>
              </a:rPr>
              <a:t>的</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10">
                <a:solidFill>
                  <a:srgbClr val="000000">
                    <a:alpha val="100000"/>
                  </a:srgbClr>
                </a:solidFill>
                <a:latin typeface="楷体" panose="02010609060101010101" charset="-122"/>
                <a:ea typeface="楷体" panose="02010609060101010101" charset="-122"/>
                <a:cs typeface="楷体" panose="02010609060101010101" charset="-122"/>
              </a:rPr>
              <a:t>“点子公司”发展到现在的集</a:t>
            </a:r>
            <a:r>
              <a:rPr sz="1500" spc="90">
                <a:solidFill>
                  <a:srgbClr val="000000">
                    <a:alpha val="100000"/>
                  </a:srgbClr>
                </a:solidFill>
                <a:latin typeface="楷体" panose="02010609060101010101" charset="-122"/>
                <a:ea typeface="楷体" panose="02010609060101010101" charset="-122"/>
                <a:cs typeface="楷体" panose="02010609060101010101" charset="-122"/>
              </a:rPr>
              <a:t>成</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00">
                <a:solidFill>
                  <a:srgbClr val="000000">
                    <a:alpha val="100000"/>
                  </a:srgbClr>
                </a:solidFill>
                <a:latin typeface="楷体" panose="02010609060101010101" charset="-122"/>
                <a:ea typeface="楷体" panose="02010609060101010101" charset="-122"/>
                <a:cs typeface="楷体" panose="02010609060101010101" charset="-122"/>
              </a:rPr>
              <a:t>化品牌战略全案服务公</a:t>
            </a:r>
            <a:r>
              <a:rPr sz="1500" spc="50">
                <a:solidFill>
                  <a:srgbClr val="000000">
                    <a:alpha val="100000"/>
                  </a:srgbClr>
                </a:solidFill>
                <a:latin typeface="楷体" panose="02010609060101010101" charset="-122"/>
                <a:ea typeface="楷体" panose="02010609060101010101" charset="-122"/>
                <a:cs typeface="楷体" panose="02010609060101010101" charset="-122"/>
              </a:rPr>
              <a:t>司</a:t>
            </a:r>
            <a:endParaRPr lang="en-US" altLang="en-US" sz="15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 name="group 24"/>
          <p:cNvGrpSpPr/>
          <p:nvPr/>
        </p:nvGrpSpPr>
        <p:grpSpPr>
          <a:xfrm rot="21600000">
            <a:off x="278891" y="4568914"/>
            <a:ext cx="11760707" cy="422186"/>
            <a:chExt cx="11760707" cy="422186"/>
          </a:xfrm>
        </p:grpSpPr>
        <p:pic>
          <p:nvPicPr>
            <p:cNvPr id="63" name="picture 63"/>
            <p:cNvPicPr>
              <a:picLocks noChangeAspect="1"/>
            </p:cNvPicPr>
            <p:nvPr/>
          </p:nvPicPr>
          <p:blipFill>
            <a:blip r:embed="rId2"/>
            <a:stretch>
              <a:fillRect/>
            </a:stretch>
          </p:blipFill>
          <p:spPr>
            <a:xfrm rot="21600000">
              <a:off x="0" y="0"/>
              <a:ext cx="11760707" cy="422186"/>
            </a:xfrm>
            <a:prstGeom prst="rect">
              <a:avLst/>
            </a:prstGeom>
          </p:spPr>
        </p:pic>
        <p:sp>
          <p:nvSpPr>
            <p:cNvPr id="64" name="textbox 64"/>
            <p:cNvSpPr/>
            <p:nvPr/>
          </p:nvSpPr>
          <p:spPr>
            <a:xfrm>
              <a:off x="-12700" y="-12700"/>
              <a:ext cx="11786234" cy="4648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700"/>
            </a:p>
            <a:p>
              <a:pPr marL="4959350" algn="l" rtl="0" eaLnBrk="0">
                <a:lnSpc>
                  <a:spcPct val="93000"/>
                </a:lnSpc>
                <a:spcBef>
                  <a:spcPts val="5"/>
                </a:spcBef>
              </a:pPr>
              <a:r>
                <a:rPr sz="1200" spc="-1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近45</a:t>
              </a:r>
              <a:r>
                <a:rPr sz="1200" spc="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年来行业整体变革特点</a:t>
              </a:r>
              <a:endParaRPr lang="en-US" altLang="en-US" sz="1200"/>
            </a:p>
          </p:txBody>
        </p:sp>
      </p:grpSp>
      <p:grpSp>
        <p:nvGrpSpPr>
          <p:cNvPr id="26" name="group 26"/>
          <p:cNvGrpSpPr/>
          <p:nvPr/>
        </p:nvGrpSpPr>
        <p:grpSpPr>
          <a:xfrm rot="21600000">
            <a:off x="283463" y="4838687"/>
            <a:ext cx="11750040" cy="1562100"/>
            <a:chExt cx="11750040" cy="1562100"/>
          </a:xfrm>
        </p:grpSpPr>
        <p:pic>
          <p:nvPicPr>
            <p:cNvPr id="65" name="picture 65"/>
            <p:cNvPicPr>
              <a:picLocks noChangeAspect="1"/>
            </p:cNvPicPr>
            <p:nvPr/>
          </p:nvPicPr>
          <p:blipFill>
            <a:blip r:embed="rId3"/>
            <a:stretch>
              <a:fillRect/>
            </a:stretch>
          </p:blipFill>
          <p:spPr>
            <a:xfrm rot="21600000">
              <a:off x="0" y="0"/>
              <a:ext cx="11750040" cy="1562100"/>
            </a:xfrm>
            <a:prstGeom prst="rect">
              <a:avLst/>
            </a:prstGeom>
          </p:spPr>
        </p:pic>
        <p:sp>
          <p:nvSpPr>
            <p:cNvPr id="66" name="textbox 66"/>
            <p:cNvSpPr/>
            <p:nvPr/>
          </p:nvSpPr>
          <p:spPr>
            <a:xfrm>
              <a:off x="-12700" y="-12700"/>
              <a:ext cx="11776075" cy="1604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6000"/>
                </a:lnSpc>
              </a:pPr>
              <a:endParaRPr lang="en-US" altLang="en-US" sz="1000"/>
            </a:p>
            <a:p>
              <a:pPr marL="143510" algn="l" rtl="0" eaLnBrk="0">
                <a:lnSpc>
                  <a:spcPct val="92000"/>
                </a:lnSpc>
                <a:spcBef>
                  <a:spcPct val="0"/>
                </a:spcBef>
              </a:pPr>
              <a:r>
                <a:rPr sz="1200" spc="-20">
                  <a:solidFill>
                    <a:srgbClr val="000000">
                      <a:alpha val="100000"/>
                    </a:srgbClr>
                  </a:solidFill>
                  <a:latin typeface="Cambria" panose="02040503050406030204"/>
                  <a:ea typeface="Cambria" panose="02040503050406030204"/>
                  <a:cs typeface="Cambria" panose="02040503050406030204"/>
                </a:rPr>
                <a:t>◼     </a:t>
              </a:r>
              <a:r>
                <a:rPr sz="1200" spc="-20">
                  <a:ln w="4356" cap="flat" cmpd="sng">
                    <a:solidFill>
                      <a:srgbClr val="000000">
                        <a:alpha val="100000"/>
                      </a:srgbClr>
                    </a:solidFill>
                    <a:prstDash val="solid"/>
                    <a:miter lim="8"/>
                  </a:ln>
                  <a:solidFill>
                    <a:srgbClr val="000000">
                      <a:alpha val="100000"/>
                    </a:srgbClr>
                  </a:solidFill>
                  <a:latin typeface="楷体" panose="02010609060101010101" charset="-122"/>
                  <a:ea typeface="楷体" panose="02010609060101010101" charset="-122"/>
                  <a:cs typeface="楷体" panose="02010609060101010101" charset="-122"/>
                </a:rPr>
                <a:t>品牌战略全案服务专业化提升</a:t>
              </a:r>
              <a:r>
                <a:rPr sz="1200" spc="-20">
                  <a:solidFill>
                    <a:srgbClr val="000000">
                      <a:alpha val="100000"/>
                    </a:srgbClr>
                  </a:solidFill>
                  <a:latin typeface="楷体" panose="02010609060101010101" charset="-122"/>
                  <a:ea typeface="楷体" panose="02010609060101010101" charset="-122"/>
                  <a:cs typeface="楷体" panose="02010609060101010101" charset="-122"/>
                </a:rPr>
                <a:t>：品牌战略全案服务发展至今，品牌战略和全案服务两个板</a:t>
              </a:r>
              <a:r>
                <a:rPr sz="1200" spc="-10">
                  <a:solidFill>
                    <a:srgbClr val="000000">
                      <a:alpha val="100000"/>
                    </a:srgbClr>
                  </a:solidFill>
                  <a:latin typeface="楷体" panose="02010609060101010101" charset="-122"/>
                  <a:ea typeface="楷体" panose="02010609060101010101" charset="-122"/>
                  <a:cs typeface="楷体" panose="02010609060101010101" charset="-122"/>
                </a:rPr>
                <a:t>块</a:t>
              </a:r>
              <a:r>
                <a:rPr sz="1200" spc="0">
                  <a:solidFill>
                    <a:srgbClr val="000000">
                      <a:alpha val="100000"/>
                    </a:srgbClr>
                  </a:solidFill>
                  <a:latin typeface="楷体" panose="02010609060101010101" charset="-122"/>
                  <a:ea typeface="楷体" panose="02010609060101010101" charset="-122"/>
                  <a:cs typeface="楷体" panose="02010609060101010101" charset="-122"/>
                </a:rPr>
                <a:t>的服务必须相互深度结合，才能完成当下品牌营销的目标。</a:t>
              </a:r>
              <a:endParaRPr lang="en-US" altLang="en-US" sz="1200"/>
            </a:p>
            <a:p>
              <a:pPr marL="421640" indent="-278130" algn="l" rtl="0" eaLnBrk="0">
                <a:lnSpc>
                  <a:spcPct val="106000"/>
                </a:lnSpc>
                <a:spcBef>
                  <a:spcPts val="1005"/>
                </a:spcBef>
              </a:pPr>
              <a:r>
                <a:rPr sz="1200" spc="-40">
                  <a:solidFill>
                    <a:srgbClr val="000000">
                      <a:alpha val="100000"/>
                    </a:srgbClr>
                  </a:solidFill>
                  <a:latin typeface="Cambria" panose="02040503050406030204"/>
                  <a:ea typeface="Cambria" panose="02040503050406030204"/>
                  <a:cs typeface="Cambria" panose="02040503050406030204"/>
                </a:rPr>
                <a:t>◼     </a:t>
              </a:r>
              <a:r>
                <a:rPr sz="1200" spc="-40">
                  <a:ln w="4356" cap="flat" cmpd="sng">
                    <a:solidFill>
                      <a:srgbClr val="000000">
                        <a:alpha val="100000"/>
                      </a:srgbClr>
                    </a:solidFill>
                    <a:prstDash val="solid"/>
                    <a:miter lim="8"/>
                  </a:ln>
                  <a:solidFill>
                    <a:srgbClr val="000000">
                      <a:alpha val="100000"/>
                    </a:srgbClr>
                  </a:solidFill>
                  <a:latin typeface="楷体" panose="02010609060101010101" charset="-122"/>
                  <a:ea typeface="楷体" panose="02010609060101010101" charset="-122"/>
                  <a:cs typeface="楷体" panose="02010609060101010101" charset="-122"/>
                </a:rPr>
                <a:t>移动互联网红利涌现</a:t>
              </a:r>
              <a:r>
                <a:rPr sz="1200" spc="-40">
                  <a:solidFill>
                    <a:srgbClr val="000000">
                      <a:alpha val="100000"/>
                    </a:srgbClr>
                  </a:solidFill>
                  <a:latin typeface="楷体" panose="02010609060101010101" charset="-122"/>
                  <a:ea typeface="楷体" panose="02010609060101010101" charset="-122"/>
                  <a:cs typeface="楷体" panose="02010609060101010101" charset="-122"/>
                </a:rPr>
                <a:t>：中国社会经历了80年代的短缺红利， 90年代初产品红利、 90年代中期开始的房地产红利、 90年底末的渠道红利、 2000年初</a:t>
              </a:r>
              <a:r>
                <a:rPr sz="1200" spc="0">
                  <a:solidFill>
                    <a:srgbClr val="000000">
                      <a:alpha val="100000"/>
                    </a:srgbClr>
                  </a:solidFill>
                  <a:latin typeface="楷体" panose="02010609060101010101" charset="-122"/>
                  <a:ea typeface="楷体" panose="02010609060101010101" charset="-122"/>
                  <a:cs typeface="楷体" panose="02010609060101010101" charset="-122"/>
                </a:rPr>
                <a:t>开始出口红利、 2010年   </a:t>
              </a:r>
              <a:r>
                <a:rPr sz="1200" spc="-10">
                  <a:solidFill>
                    <a:srgbClr val="000000">
                      <a:alpha val="100000"/>
                    </a:srgbClr>
                  </a:solidFill>
                  <a:latin typeface="楷体" panose="02010609060101010101" charset="-122"/>
                  <a:ea typeface="楷体" panose="02010609060101010101" charset="-122"/>
                  <a:cs typeface="楷体" panose="02010609060101010101" charset="-122"/>
                </a:rPr>
                <a:t>后的移动互联网红利。红利形式的变化催化</a:t>
              </a:r>
              <a:r>
                <a:rPr sz="1200" spc="0">
                  <a:solidFill>
                    <a:srgbClr val="000000">
                      <a:alpha val="100000"/>
                    </a:srgbClr>
                  </a:solidFill>
                  <a:latin typeface="楷体" panose="02010609060101010101" charset="-122"/>
                  <a:ea typeface="楷体" panose="02010609060101010101" charset="-122"/>
                  <a:cs typeface="楷体" panose="02010609060101010101" charset="-122"/>
                </a:rPr>
                <a:t>出更丰富的品牌营销模式，增加品牌方对品牌战略服务的需求。</a:t>
              </a:r>
              <a:endParaRPr lang="en-US" altLang="en-US" sz="1200"/>
            </a:p>
            <a:p>
              <a:pPr algn="l" rtl="0" eaLnBrk="0">
                <a:lnSpc>
                  <a:spcPct val="106000"/>
                </a:lnSpc>
              </a:pPr>
              <a:endParaRPr lang="en-US" altLang="en-US" sz="800"/>
            </a:p>
            <a:p>
              <a:pPr marL="431165" indent="-287655" algn="l" rtl="0" eaLnBrk="0">
                <a:lnSpc>
                  <a:spcPct val="106000"/>
                </a:lnSpc>
              </a:pPr>
              <a:r>
                <a:rPr sz="1200" spc="-10">
                  <a:solidFill>
                    <a:srgbClr val="000000">
                      <a:alpha val="100000"/>
                    </a:srgbClr>
                  </a:solidFill>
                  <a:latin typeface="Cambria" panose="02040503050406030204"/>
                  <a:ea typeface="Cambria" panose="02040503050406030204"/>
                  <a:cs typeface="Cambria" panose="02040503050406030204"/>
                </a:rPr>
                <a:t>◼     </a:t>
              </a:r>
              <a:r>
                <a:rPr sz="1200" spc="-10">
                  <a:ln w="4356" cap="flat" cmpd="sng">
                    <a:solidFill>
                      <a:srgbClr val="000000">
                        <a:alpha val="100000"/>
                      </a:srgbClr>
                    </a:solidFill>
                    <a:prstDash val="solid"/>
                    <a:miter lim="8"/>
                  </a:ln>
                  <a:solidFill>
                    <a:srgbClr val="000000">
                      <a:alpha val="100000"/>
                    </a:srgbClr>
                  </a:solidFill>
                  <a:latin typeface="楷体" panose="02010609060101010101" charset="-122"/>
                  <a:ea typeface="楷体" panose="02010609060101010101" charset="-122"/>
                  <a:cs typeface="楷体" panose="02010609060101010101" charset="-122"/>
                </a:rPr>
                <a:t>品牌营销模式不断更迭</a:t>
              </a:r>
              <a:r>
                <a:rPr sz="1200" spc="-10">
                  <a:solidFill>
                    <a:srgbClr val="000000">
                      <a:alpha val="100000"/>
                    </a:srgbClr>
                  </a:solidFill>
                  <a:latin typeface="楷体" panose="02010609060101010101" charset="-122"/>
                  <a:ea typeface="楷体" panose="02010609060101010101" charset="-122"/>
                  <a:cs typeface="楷体" panose="02010609060101010101" charset="-122"/>
                </a:rPr>
                <a:t>：中国</a:t>
              </a:r>
              <a:r>
                <a:rPr sz="1200" spc="0">
                  <a:solidFill>
                    <a:srgbClr val="000000">
                      <a:alpha val="100000"/>
                    </a:srgbClr>
                  </a:solidFill>
                  <a:latin typeface="楷体" panose="02010609060101010101" charset="-122"/>
                  <a:ea typeface="楷体" panose="02010609060101010101" charset="-122"/>
                  <a:cs typeface="楷体" panose="02010609060101010101" charset="-122"/>
                </a:rPr>
                <a:t>市场从早先的标王和渠道王时代，发展到目前较为成熟的品牌全案服务阶段，品牌营销的方式也从单一的广告推送、市场流量吸引，发展   </a:t>
              </a:r>
              <a:r>
                <a:rPr sz="1200" spc="-10">
                  <a:solidFill>
                    <a:srgbClr val="000000">
                      <a:alpha val="100000"/>
                    </a:srgbClr>
                  </a:solidFill>
                  <a:latin typeface="楷体" panose="02010609060101010101" charset="-122"/>
                  <a:ea typeface="楷体" panose="02010609060101010101" charset="-122"/>
                  <a:cs typeface="楷体" panose="02010609060101010101" charset="-122"/>
                </a:rPr>
                <a:t>到市场定位、品牌定位、市场洞察、发展方向判断、品牌策</a:t>
              </a:r>
              <a:r>
                <a:rPr sz="1200" spc="0">
                  <a:solidFill>
                    <a:srgbClr val="000000">
                      <a:alpha val="100000"/>
                    </a:srgbClr>
                  </a:solidFill>
                  <a:latin typeface="楷体" panose="02010609060101010101" charset="-122"/>
                  <a:ea typeface="楷体" panose="02010609060101010101" charset="-122"/>
                  <a:cs typeface="楷体" panose="02010609060101010101" charset="-122"/>
                </a:rPr>
                <a:t>略制定、品牌战略落地等多个环节共同作用的一个集成化的服务形式。</a:t>
              </a:r>
              <a:endParaRPr lang="en-US" altLang="en-US" sz="1200"/>
            </a:p>
          </p:txBody>
        </p:sp>
      </p:grpSp>
      <p:sp>
        <p:nvSpPr>
          <p:cNvPr id="67" name="textbox 67"/>
          <p:cNvSpPr/>
          <p:nvPr/>
        </p:nvSpPr>
        <p:spPr>
          <a:xfrm>
            <a:off x="360375" y="130861"/>
            <a:ext cx="11516359" cy="13684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2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a:t>
            </a:r>
            <a:r>
              <a:rPr sz="2400" spc="-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务</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行业发展现状</a:t>
            </a:r>
            <a:endParaRPr lang="en-US" altLang="en-US" sz="2400"/>
          </a:p>
          <a:p>
            <a:pPr marL="48895" indent="22225" algn="l" rtl="0" eaLnBrk="0">
              <a:lnSpc>
                <a:spcPct val="95000"/>
              </a:lnSpc>
              <a:spcBef>
                <a:spcPts val="535"/>
              </a:spcBef>
            </a:pPr>
            <a:r>
              <a:rPr sz="1800" spc="10">
                <a:solidFill>
                  <a:srgbClr val="595959">
                    <a:alpha val="100000"/>
                  </a:srgbClr>
                </a:solidFill>
                <a:latin typeface="楷体" panose="02010609060101010101" charset="-122"/>
                <a:ea typeface="楷体" panose="02010609060101010101" charset="-122"/>
                <a:cs typeface="楷体" panose="02010609060101010101" charset="-122"/>
              </a:rPr>
              <a:t>随</a:t>
            </a:r>
            <a:r>
              <a:rPr sz="1800" spc="0">
                <a:solidFill>
                  <a:srgbClr val="595959">
                    <a:alpha val="100000"/>
                  </a:srgbClr>
                </a:solidFill>
                <a:latin typeface="楷体" panose="02010609060101010101" charset="-122"/>
                <a:ea typeface="楷体" panose="02010609060101010101" charset="-122"/>
                <a:cs typeface="楷体" panose="02010609060101010101" charset="-122"/>
              </a:rPr>
              <a:t>着中国市场整体发展变迁，中国品牌战略全案服务行业从早先的“点子公司”发展到现在的集成化品牌战略全案 </a:t>
            </a:r>
            <a:r>
              <a:rPr sz="1800" spc="10">
                <a:solidFill>
                  <a:srgbClr val="595959">
                    <a:alpha val="100000"/>
                  </a:srgbClr>
                </a:solidFill>
                <a:latin typeface="楷体" panose="02010609060101010101" charset="-122"/>
                <a:ea typeface="楷体" panose="02010609060101010101" charset="-122"/>
                <a:cs typeface="楷体" panose="02010609060101010101" charset="-122"/>
              </a:rPr>
              <a:t>服</a:t>
            </a:r>
            <a:r>
              <a:rPr sz="1800" spc="0">
                <a:solidFill>
                  <a:srgbClr val="595959">
                    <a:alpha val="100000"/>
                  </a:srgbClr>
                </a:solidFill>
                <a:latin typeface="楷体" panose="02010609060101010101" charset="-122"/>
                <a:ea typeface="楷体" panose="02010609060101010101" charset="-122"/>
                <a:cs typeface="楷体" panose="02010609060101010101" charset="-122"/>
              </a:rPr>
              <a:t>务公司，品牌方对品牌战略全案服务的需求不断增加，该行业未来市场增长潜力较大</a:t>
            </a:r>
            <a:endParaRPr lang="en-US" altLang="en-US" sz="1800"/>
          </a:p>
          <a:p>
            <a:pPr algn="l" rtl="0" eaLnBrk="0">
              <a:lnSpc>
                <a:spcPct val="106000"/>
              </a:lnSpc>
            </a:pPr>
            <a:endParaRPr lang="en-US" altLang="en-US" sz="1000"/>
          </a:p>
          <a:p>
            <a:pPr algn="l" rtl="0" eaLnBrk="0">
              <a:lnSpc>
                <a:spcPct val="119000"/>
              </a:lnSpc>
            </a:pPr>
            <a:endParaRPr lang="en-US" altLang="en-US" sz="300"/>
          </a:p>
          <a:p>
            <a:pPr marL="69215" algn="l" rtl="0" eaLnBrk="0">
              <a:lnSpc>
                <a:spcPct val="93000"/>
              </a:lnSpc>
            </a:pPr>
            <a:r>
              <a:rPr sz="1400" spc="-20">
                <a:ln w="5092" cap="flat" cmpd="sng">
                  <a:solidFill>
                    <a:srgbClr val="000000">
                      <a:alpha val="100000"/>
                    </a:srgbClr>
                  </a:solidFill>
                  <a:prstDash val="solid"/>
                  <a:miter lim="8"/>
                </a:ln>
                <a:solidFill>
                  <a:srgbClr val="000000">
                    <a:alpha val="100000"/>
                  </a:srgbClr>
                </a:solidFill>
                <a:latin typeface="楷体" panose="02010609060101010101" charset="-122"/>
                <a:ea typeface="楷体" panose="02010609060101010101" charset="-122"/>
                <a:cs typeface="楷体" panose="02010609060101010101" charset="-122"/>
              </a:rPr>
              <a:t>发展历程和</a:t>
            </a:r>
            <a:r>
              <a:rPr sz="1400" spc="0">
                <a:ln w="5092" cap="flat" cmpd="sng">
                  <a:solidFill>
                    <a:srgbClr val="000000">
                      <a:alpha val="100000"/>
                    </a:srgbClr>
                  </a:solidFill>
                  <a:prstDash val="solid"/>
                  <a:miter lim="8"/>
                </a:ln>
                <a:solidFill>
                  <a:srgbClr val="000000">
                    <a:alpha val="100000"/>
                  </a:srgbClr>
                </a:solidFill>
                <a:latin typeface="楷体" panose="02010609060101010101" charset="-122"/>
                <a:ea typeface="楷体" panose="02010609060101010101" charset="-122"/>
                <a:cs typeface="楷体" panose="02010609060101010101" charset="-122"/>
              </a:rPr>
              <a:t>变革</a:t>
            </a:r>
            <a:endParaRPr lang="en-US" altLang="en-US" sz="1400"/>
          </a:p>
        </p:txBody>
      </p:sp>
      <p:sp>
        <p:nvSpPr>
          <p:cNvPr id="68" name="textbox 68"/>
          <p:cNvSpPr/>
          <p:nvPr/>
        </p:nvSpPr>
        <p:spPr>
          <a:xfrm>
            <a:off x="6518350" y="2478303"/>
            <a:ext cx="2913379" cy="1949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5000"/>
              </a:lnSpc>
            </a:pPr>
            <a:endParaRPr lang="en-US" altLang="en-US" sz="100"/>
          </a:p>
          <a:p>
            <a:pPr marL="177800" indent="-160655" algn="l" rtl="0" eaLnBrk="0">
              <a:lnSpc>
                <a:spcPct val="115000"/>
              </a:lnSpc>
            </a:pPr>
            <a:r>
              <a:rPr sz="1200" spc="-50">
                <a:solidFill>
                  <a:srgbClr val="44546A">
                    <a:alpha val="100000"/>
                  </a:srgbClr>
                </a:solidFill>
                <a:latin typeface="Cambria" panose="02040503050406030204"/>
                <a:ea typeface="Cambria" panose="02040503050406030204"/>
                <a:cs typeface="Cambria" panose="02040503050406030204"/>
              </a:rPr>
              <a:t>◼  </a:t>
            </a:r>
            <a:r>
              <a:rPr sz="1200" spc="-50">
                <a:solidFill>
                  <a:srgbClr val="000000">
                    <a:alpha val="100000"/>
                  </a:srgbClr>
                </a:solidFill>
                <a:latin typeface="楷体" panose="02010609060101010101" charset="-122"/>
                <a:ea typeface="楷体" panose="02010609060101010101" charset="-122"/>
                <a:cs typeface="楷体" panose="02010609060101010101" charset="-122"/>
              </a:rPr>
              <a:t>中国经济的快速发展和市场竞争的加剧</a:t>
            </a:r>
            <a:r>
              <a:rPr sz="1200" spc="-40">
                <a:solidFill>
                  <a:srgbClr val="000000">
                    <a:alpha val="100000"/>
                  </a:srgbClr>
                </a:solidFill>
                <a:latin typeface="楷体" panose="02010609060101010101" charset="-122"/>
                <a:ea typeface="楷体" panose="02010609060101010101" charset="-122"/>
                <a:cs typeface="楷体" panose="02010609060101010101" charset="-122"/>
              </a:rPr>
              <a:t>，</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品</a:t>
            </a:r>
            <a:r>
              <a:rPr sz="1200" spc="0">
                <a:solidFill>
                  <a:srgbClr val="000000">
                    <a:alpha val="100000"/>
                  </a:srgbClr>
                </a:solidFill>
                <a:latin typeface="楷体" panose="02010609060101010101" charset="-122"/>
                <a:ea typeface="楷体" panose="02010609060101010101" charset="-122"/>
                <a:cs typeface="楷体" panose="02010609060101010101" charset="-122"/>
              </a:rPr>
              <a:t>牌战略全案服务行业在中国的发展迅  </a:t>
            </a:r>
            <a:r>
              <a:rPr sz="1200" spc="-10">
                <a:solidFill>
                  <a:srgbClr val="000000">
                    <a:alpha val="100000"/>
                  </a:srgbClr>
                </a:solidFill>
                <a:latin typeface="楷体" panose="02010609060101010101" charset="-122"/>
                <a:ea typeface="楷体" panose="02010609060101010101" charset="-122"/>
                <a:cs typeface="楷体" panose="02010609060101010101" charset="-122"/>
              </a:rPr>
              <a:t>速</a:t>
            </a:r>
            <a:r>
              <a:rPr sz="1200" spc="0">
                <a:solidFill>
                  <a:srgbClr val="000000">
                    <a:alpha val="100000"/>
                  </a:srgbClr>
                </a:solidFill>
                <a:latin typeface="楷体" panose="02010609060101010101" charset="-122"/>
                <a:ea typeface="楷体" panose="02010609060101010101" charset="-122"/>
                <a:cs typeface="楷体" panose="02010609060101010101" charset="-122"/>
              </a:rPr>
              <a:t>。从特劳特为王老吉做品牌定位案例  </a:t>
            </a:r>
            <a:r>
              <a:rPr sz="1200" spc="-50">
                <a:solidFill>
                  <a:srgbClr val="000000">
                    <a:alpha val="100000"/>
                  </a:srgbClr>
                </a:solidFill>
                <a:latin typeface="楷体" panose="02010609060101010101" charset="-122"/>
                <a:ea typeface="楷体" panose="02010609060101010101" charset="-122"/>
                <a:cs typeface="楷体" panose="02010609060101010101" charset="-122"/>
              </a:rPr>
              <a:t>成功后，定位咨询开始向民营企业</a:t>
            </a:r>
            <a:r>
              <a:rPr sz="1200" spc="-20">
                <a:solidFill>
                  <a:srgbClr val="000000">
                    <a:alpha val="100000"/>
                  </a:srgbClr>
                </a:solidFill>
                <a:latin typeface="楷体" panose="02010609060101010101" charset="-122"/>
                <a:ea typeface="楷体" panose="02010609060101010101" charset="-122"/>
                <a:cs typeface="楷体" panose="02010609060101010101" charset="-122"/>
              </a:rPr>
              <a:t>渗</a:t>
            </a:r>
            <a:r>
              <a:rPr sz="1200" spc="0">
                <a:solidFill>
                  <a:srgbClr val="000000">
                    <a:alpha val="100000"/>
                  </a:srgbClr>
                </a:solidFill>
                <a:latin typeface="楷体" panose="02010609060101010101" charset="-122"/>
                <a:ea typeface="楷体" panose="02010609060101010101" charset="-122"/>
                <a:cs typeface="楷体" panose="02010609060101010101" charset="-122"/>
              </a:rPr>
              <a:t>透。 </a:t>
            </a:r>
            <a:r>
              <a:rPr sz="1200" spc="-10">
                <a:solidFill>
                  <a:srgbClr val="000000">
                    <a:alpha val="100000"/>
                  </a:srgbClr>
                </a:solidFill>
                <a:latin typeface="楷体" panose="02010609060101010101" charset="-122"/>
                <a:ea typeface="楷体" panose="02010609060101010101" charset="-122"/>
                <a:cs typeface="楷体" panose="02010609060101010101" charset="-122"/>
              </a:rPr>
              <a:t>品牌</a:t>
            </a:r>
            <a:r>
              <a:rPr sz="1200" spc="0">
                <a:solidFill>
                  <a:srgbClr val="000000">
                    <a:alpha val="100000"/>
                  </a:srgbClr>
                </a:solidFill>
                <a:latin typeface="楷体" panose="02010609060101010101" charset="-122"/>
                <a:ea typeface="楷体" panose="02010609060101010101" charset="-122"/>
                <a:cs typeface="楷体" panose="02010609060101010101" charset="-122"/>
              </a:rPr>
              <a:t>定位类公司从仅外资企业转向国内  </a:t>
            </a:r>
            <a:r>
              <a:rPr sz="1200" spc="-20">
                <a:solidFill>
                  <a:srgbClr val="000000">
                    <a:alpha val="100000"/>
                  </a:srgbClr>
                </a:solidFill>
                <a:latin typeface="楷体" panose="02010609060101010101" charset="-122"/>
                <a:ea typeface="楷体" panose="02010609060101010101" charset="-122"/>
                <a:cs typeface="楷体" panose="02010609060101010101" charset="-122"/>
              </a:rPr>
              <a:t>公司，此时行业百</a:t>
            </a:r>
            <a:r>
              <a:rPr sz="1200" spc="0">
                <a:solidFill>
                  <a:srgbClr val="000000">
                    <a:alpha val="100000"/>
                  </a:srgbClr>
                </a:solidFill>
                <a:latin typeface="楷体" panose="02010609060101010101" charset="-122"/>
                <a:ea typeface="楷体" panose="02010609060101010101" charset="-122"/>
                <a:cs typeface="楷体" panose="02010609060101010101" charset="-122"/>
              </a:rPr>
              <a:t>花齐放。</a:t>
            </a:r>
            <a:endParaRPr lang="en-US" altLang="en-US" sz="1200"/>
          </a:p>
          <a:p>
            <a:pPr algn="l" rtl="0" eaLnBrk="0">
              <a:lnSpc>
                <a:spcPct val="147000"/>
              </a:lnSpc>
            </a:pPr>
            <a:endParaRPr lang="en-US" altLang="en-US" sz="1000"/>
          </a:p>
          <a:p>
            <a:pPr algn="l" rtl="0" eaLnBrk="0">
              <a:lnSpc>
                <a:spcPct val="102000"/>
              </a:lnSpc>
            </a:pPr>
            <a:endParaRPr lang="en-US" altLang="en-US" sz="300"/>
          </a:p>
          <a:p>
            <a:pPr marL="187325" indent="-174625" algn="l" rtl="0" eaLnBrk="0">
              <a:lnSpc>
                <a:spcPct val="106000"/>
              </a:lnSpc>
            </a:pPr>
            <a:r>
              <a:rPr sz="1200" spc="20">
                <a:solidFill>
                  <a:srgbClr val="000000">
                    <a:alpha val="100000"/>
                  </a:srgbClr>
                </a:solidFill>
                <a:latin typeface="Arial"/>
                <a:ea typeface="Arial"/>
                <a:cs typeface="Arial"/>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政府也开始加强</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对品牌建设的支持和引</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导，品牌更加重视品牌营</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销</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p:txBody>
      </p:sp>
      <p:sp>
        <p:nvSpPr>
          <p:cNvPr id="69" name="textbox 69"/>
          <p:cNvSpPr/>
          <p:nvPr/>
        </p:nvSpPr>
        <p:spPr>
          <a:xfrm>
            <a:off x="3536263" y="2588031"/>
            <a:ext cx="2780664" cy="17297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55000"/>
              </a:lnSpc>
            </a:pPr>
            <a:endParaRPr lang="en-US" altLang="en-US" sz="100"/>
          </a:p>
          <a:p>
            <a:pPr marL="184785" indent="-167005" algn="l" rtl="0" eaLnBrk="0">
              <a:lnSpc>
                <a:spcPct val="115000"/>
              </a:lnSpc>
            </a:pPr>
            <a:r>
              <a:rPr sz="1200" spc="-10">
                <a:solidFill>
                  <a:srgbClr val="44546A">
                    <a:alpha val="100000"/>
                  </a:srgbClr>
                </a:solidFill>
                <a:latin typeface="Cambria" panose="02040503050406030204"/>
                <a:ea typeface="Cambria" panose="02040503050406030204"/>
                <a:cs typeface="Cambria" panose="02040503050406030204"/>
              </a:rPr>
              <a:t>◼ </a:t>
            </a:r>
            <a:r>
              <a:rPr sz="1200" spc="0">
                <a:solidFill>
                  <a:srgbClr val="000000">
                    <a:alpha val="100000"/>
                  </a:srgbClr>
                </a:solidFill>
                <a:latin typeface="楷体" panose="02010609060101010101" charset="-122"/>
                <a:ea typeface="楷体" panose="02010609060101010101" charset="-122"/>
                <a:cs typeface="楷体" panose="02010609060101010101" charset="-122"/>
              </a:rPr>
              <a:t>市场竞争的加剧和品牌意识的提高，品 </a:t>
            </a:r>
            <a:r>
              <a:rPr sz="1200" spc="-20">
                <a:solidFill>
                  <a:srgbClr val="000000">
                    <a:alpha val="100000"/>
                  </a:srgbClr>
                </a:solidFill>
                <a:latin typeface="楷体" panose="02010609060101010101" charset="-122"/>
                <a:ea typeface="楷体" panose="02010609060101010101" charset="-122"/>
                <a:cs typeface="楷体" panose="02010609060101010101" charset="-122"/>
              </a:rPr>
              <a:t>牌战略咨询服务逐渐受到</a:t>
            </a:r>
            <a:r>
              <a:rPr sz="1200" spc="0">
                <a:solidFill>
                  <a:srgbClr val="000000">
                    <a:alpha val="100000"/>
                  </a:srgbClr>
                </a:solidFill>
                <a:latin typeface="楷体" panose="02010609060101010101" charset="-122"/>
                <a:ea typeface="楷体" panose="02010609060101010101" charset="-122"/>
                <a:cs typeface="楷体" panose="02010609060101010101" charset="-122"/>
              </a:rPr>
              <a:t>企业的重视。 </a:t>
            </a:r>
            <a:r>
              <a:rPr sz="1200" spc="-20">
                <a:solidFill>
                  <a:srgbClr val="000000">
                    <a:alpha val="100000"/>
                  </a:srgbClr>
                </a:solidFill>
                <a:latin typeface="楷体" panose="02010609060101010101" charset="-122"/>
                <a:ea typeface="楷体" panose="02010609060101010101" charset="-122"/>
                <a:cs typeface="楷体" panose="02010609060101010101" charset="-122"/>
              </a:rPr>
              <a:t>国际性的品牌战略咨询公司</a:t>
            </a:r>
            <a:r>
              <a:rPr sz="1200" spc="0">
                <a:solidFill>
                  <a:srgbClr val="000000">
                    <a:alpha val="100000"/>
                  </a:srgbClr>
                </a:solidFill>
                <a:latin typeface="楷体" panose="02010609060101010101" charset="-122"/>
                <a:ea typeface="楷体" panose="02010609060101010101" charset="-122"/>
                <a:cs typeface="楷体" panose="02010609060101010101" charset="-122"/>
              </a:rPr>
              <a:t>如麦肯锡、 </a:t>
            </a:r>
            <a:r>
              <a:rPr sz="1200" spc="-10">
                <a:solidFill>
                  <a:srgbClr val="000000">
                    <a:alpha val="100000"/>
                  </a:srgbClr>
                </a:solidFill>
                <a:latin typeface="楷体" panose="02010609060101010101" charset="-122"/>
                <a:ea typeface="楷体" panose="02010609060101010101" charset="-122"/>
                <a:cs typeface="楷体" panose="02010609060101010101" charset="-122"/>
              </a:rPr>
              <a:t>波士顿等开始进</a:t>
            </a:r>
            <a:r>
              <a:rPr sz="1200" spc="0">
                <a:solidFill>
                  <a:srgbClr val="000000">
                    <a:alpha val="100000"/>
                  </a:srgbClr>
                </a:solidFill>
                <a:latin typeface="楷体" panose="02010609060101010101" charset="-122"/>
                <a:ea typeface="楷体" panose="02010609060101010101" charset="-122"/>
                <a:cs typeface="楷体" panose="02010609060101010101" charset="-122"/>
              </a:rPr>
              <a:t>入中国市场，为中国企 </a:t>
            </a:r>
            <a:r>
              <a:rPr sz="1200" spc="-20">
                <a:solidFill>
                  <a:srgbClr val="000000">
                    <a:alpha val="100000"/>
                  </a:srgbClr>
                </a:solidFill>
                <a:latin typeface="楷体" panose="02010609060101010101" charset="-122"/>
                <a:ea typeface="楷体" panose="02010609060101010101" charset="-122"/>
                <a:cs typeface="楷体" panose="02010609060101010101" charset="-122"/>
              </a:rPr>
              <a:t>业提供品牌战略咨询服</a:t>
            </a:r>
            <a:r>
              <a:rPr sz="1200" spc="-10">
                <a:solidFill>
                  <a:srgbClr val="000000">
                    <a:alpha val="100000"/>
                  </a:srgbClr>
                </a:solidFill>
                <a:latin typeface="楷体" panose="02010609060101010101" charset="-122"/>
                <a:ea typeface="楷体" panose="02010609060101010101" charset="-122"/>
                <a:cs typeface="楷体" panose="02010609060101010101" charset="-122"/>
              </a:rPr>
              <a:t>务</a:t>
            </a:r>
            <a:r>
              <a:rPr sz="12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algn="l" rtl="0" eaLnBrk="0">
              <a:lnSpc>
                <a:spcPct val="146000"/>
              </a:lnSpc>
            </a:pPr>
            <a:endParaRPr lang="en-US" altLang="en-US" sz="1000"/>
          </a:p>
          <a:p>
            <a:pPr algn="l" rtl="0" eaLnBrk="0">
              <a:lnSpc>
                <a:spcPct val="102000"/>
              </a:lnSpc>
            </a:pPr>
            <a:endParaRPr lang="en-US" altLang="en-US" sz="300"/>
          </a:p>
          <a:p>
            <a:pPr marL="189230" indent="-176530" algn="l" rtl="0" eaLnBrk="0">
              <a:lnSpc>
                <a:spcPct val="106000"/>
              </a:lnSpc>
            </a:pPr>
            <a:r>
              <a:rPr sz="1200" spc="-10">
                <a:solidFill>
                  <a:srgbClr val="000000">
                    <a:alpha val="100000"/>
                  </a:srgbClr>
                </a:solidFill>
                <a:latin typeface="Arial"/>
                <a:ea typeface="Arial"/>
                <a:cs typeface="Arial"/>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中国本土的品牌战略</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咨询公司模仿国际</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咨询公司，也开始在市场中</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崭露头角。</a:t>
            </a:r>
            <a:endParaRPr lang="en-US" altLang="en-US" sz="1200"/>
          </a:p>
        </p:txBody>
      </p:sp>
      <p:sp>
        <p:nvSpPr>
          <p:cNvPr id="70" name="textbox 70"/>
          <p:cNvSpPr/>
          <p:nvPr/>
        </p:nvSpPr>
        <p:spPr>
          <a:xfrm>
            <a:off x="9551112" y="2478303"/>
            <a:ext cx="2323464" cy="19507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80975" indent="-163830" algn="l" rtl="0" eaLnBrk="0">
              <a:lnSpc>
                <a:spcPct val="115000"/>
              </a:lnSpc>
            </a:pPr>
            <a:r>
              <a:rPr sz="1200" spc="-40">
                <a:solidFill>
                  <a:srgbClr val="44546A">
                    <a:alpha val="100000"/>
                  </a:srgbClr>
                </a:solidFill>
                <a:latin typeface="Cambria" panose="02040503050406030204"/>
                <a:ea typeface="Cambria" panose="02040503050406030204"/>
                <a:cs typeface="Cambria" panose="02040503050406030204"/>
              </a:rPr>
              <a:t>◼  </a:t>
            </a:r>
            <a:r>
              <a:rPr sz="1200" spc="-40">
                <a:solidFill>
                  <a:srgbClr val="000000">
                    <a:alpha val="100000"/>
                  </a:srgbClr>
                </a:solidFill>
                <a:latin typeface="楷体" panose="02010609060101010101" charset="-122"/>
                <a:ea typeface="楷体" panose="02010609060101010101" charset="-122"/>
                <a:cs typeface="楷体" panose="02010609060101010101" charset="-122"/>
              </a:rPr>
              <a:t>随着互联网和社交媒体</a:t>
            </a:r>
            <a:r>
              <a:rPr sz="1200" spc="-20">
                <a:solidFill>
                  <a:srgbClr val="000000">
                    <a:alpha val="100000"/>
                  </a:srgbClr>
                </a:solidFill>
                <a:latin typeface="楷体" panose="02010609060101010101" charset="-122"/>
                <a:ea typeface="楷体" panose="02010609060101010101" charset="-122"/>
                <a:cs typeface="楷体" panose="02010609060101010101" charset="-122"/>
              </a:rPr>
              <a:t>的</a:t>
            </a:r>
            <a:r>
              <a:rPr sz="1200" spc="0">
                <a:solidFill>
                  <a:srgbClr val="000000">
                    <a:alpha val="100000"/>
                  </a:srgbClr>
                </a:solidFill>
                <a:latin typeface="楷体" panose="02010609060101010101" charset="-122"/>
                <a:ea typeface="楷体" panose="02010609060101010101" charset="-122"/>
                <a:cs typeface="楷体" panose="02010609060101010101" charset="-122"/>
              </a:rPr>
              <a:t>兴起， </a:t>
            </a:r>
            <a:r>
              <a:rPr sz="1200" spc="-10">
                <a:solidFill>
                  <a:srgbClr val="000000">
                    <a:alpha val="100000"/>
                  </a:srgbClr>
                </a:solidFill>
                <a:latin typeface="楷体" panose="02010609060101010101" charset="-122"/>
                <a:ea typeface="楷体" panose="02010609060101010101" charset="-122"/>
                <a:cs typeface="楷体" panose="02010609060101010101" charset="-122"/>
              </a:rPr>
              <a:t>品牌战略</a:t>
            </a:r>
            <a:r>
              <a:rPr sz="1200" spc="0">
                <a:solidFill>
                  <a:srgbClr val="000000">
                    <a:alpha val="100000"/>
                  </a:srgbClr>
                </a:solidFill>
                <a:latin typeface="楷体" panose="02010609060101010101" charset="-122"/>
                <a:ea typeface="楷体" panose="02010609060101010101" charset="-122"/>
                <a:cs typeface="楷体" panose="02010609060101010101" charset="-122"/>
              </a:rPr>
              <a:t>全案服务行业开始注重 </a:t>
            </a:r>
            <a:r>
              <a:rPr sz="1200" spc="-10">
                <a:solidFill>
                  <a:srgbClr val="000000">
                    <a:alpha val="100000"/>
                  </a:srgbClr>
                </a:solidFill>
                <a:latin typeface="楷体" panose="02010609060101010101" charset="-122"/>
                <a:ea typeface="楷体" panose="02010609060101010101" charset="-122"/>
                <a:cs typeface="楷体" panose="02010609060101010101" charset="-122"/>
              </a:rPr>
              <a:t>数字化和</a:t>
            </a:r>
            <a:r>
              <a:rPr sz="1200" spc="0">
                <a:solidFill>
                  <a:srgbClr val="000000">
                    <a:alpha val="100000"/>
                  </a:srgbClr>
                </a:solidFill>
                <a:latin typeface="楷体" panose="02010609060101010101" charset="-122"/>
                <a:ea typeface="楷体" panose="02010609060101010101" charset="-122"/>
                <a:cs typeface="楷体" panose="02010609060101010101" charset="-122"/>
              </a:rPr>
              <a:t>社交化的营销策略，为 </a:t>
            </a:r>
            <a:r>
              <a:rPr sz="1200" spc="-10">
                <a:solidFill>
                  <a:srgbClr val="000000">
                    <a:alpha val="100000"/>
                  </a:srgbClr>
                </a:solidFill>
                <a:latin typeface="楷体" panose="02010609060101010101" charset="-122"/>
                <a:ea typeface="楷体" panose="02010609060101010101" charset="-122"/>
                <a:cs typeface="楷体" panose="02010609060101010101" charset="-122"/>
              </a:rPr>
              <a:t>企业的数</a:t>
            </a:r>
            <a:r>
              <a:rPr sz="1200" spc="0">
                <a:solidFill>
                  <a:srgbClr val="000000">
                    <a:alpha val="100000"/>
                  </a:srgbClr>
                </a:solidFill>
                <a:latin typeface="楷体" panose="02010609060101010101" charset="-122"/>
                <a:ea typeface="楷体" panose="02010609060101010101" charset="-122"/>
                <a:cs typeface="楷体" panose="02010609060101010101" charset="-122"/>
              </a:rPr>
              <a:t>字化转型提供了有力的 </a:t>
            </a:r>
            <a:r>
              <a:rPr sz="1200" spc="-50">
                <a:solidFill>
                  <a:srgbClr val="000000">
                    <a:alpha val="100000"/>
                  </a:srgbClr>
                </a:solidFill>
                <a:latin typeface="楷体" panose="02010609060101010101" charset="-122"/>
                <a:ea typeface="楷体" panose="02010609060101010101" charset="-122"/>
                <a:cs typeface="楷体" panose="02010609060101010101" charset="-122"/>
              </a:rPr>
              <a:t>支持</a:t>
            </a:r>
            <a:r>
              <a:rPr sz="1200" spc="-3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algn="l" rtl="0" eaLnBrk="0">
              <a:lnSpc>
                <a:spcPct val="143000"/>
              </a:lnSpc>
            </a:pPr>
            <a:endParaRPr lang="en-US" altLang="en-US" sz="1000"/>
          </a:p>
          <a:p>
            <a:pPr algn="l" rtl="0" eaLnBrk="0">
              <a:lnSpc>
                <a:spcPct val="102000"/>
              </a:lnSpc>
            </a:pPr>
            <a:endParaRPr lang="en-US" altLang="en-US" sz="300"/>
          </a:p>
          <a:p>
            <a:pPr marL="186690" indent="-173990" algn="l" rtl="0" eaLnBrk="0">
              <a:lnSpc>
                <a:spcPct val="111000"/>
              </a:lnSpc>
              <a:spcBef>
                <a:spcPts val="5"/>
              </a:spcBef>
            </a:pPr>
            <a:r>
              <a:rPr sz="1200" spc="-10">
                <a:solidFill>
                  <a:srgbClr val="000000">
                    <a:alpha val="100000"/>
                  </a:srgbClr>
                </a:solidFill>
                <a:latin typeface="Arial"/>
                <a:ea typeface="Arial"/>
                <a:cs typeface="Arial"/>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本土的品牌战略咨询</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公司在市场</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竞争中逐渐崭露头</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角，开始与国</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际性的品牌战略咨询公司</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竞争。</a:t>
            </a:r>
            <a:endParaRPr lang="en-US" altLang="en-US" sz="1200"/>
          </a:p>
        </p:txBody>
      </p:sp>
      <p:sp>
        <p:nvSpPr>
          <p:cNvPr id="71" name="textbox 71"/>
          <p:cNvSpPr/>
          <p:nvPr/>
        </p:nvSpPr>
        <p:spPr>
          <a:xfrm>
            <a:off x="1199641" y="2478303"/>
            <a:ext cx="2171700" cy="19564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6000"/>
              </a:lnSpc>
            </a:pPr>
            <a:endParaRPr lang="en-US" altLang="en-US" sz="100"/>
          </a:p>
          <a:p>
            <a:pPr marL="180975" indent="-163830" algn="l" rtl="0" eaLnBrk="0">
              <a:lnSpc>
                <a:spcPct val="115000"/>
              </a:lnSpc>
              <a:spcBef>
                <a:spcPct val="0"/>
              </a:spcBef>
            </a:pPr>
            <a:r>
              <a:rPr sz="1200" spc="-40">
                <a:solidFill>
                  <a:srgbClr val="44546A">
                    <a:alpha val="100000"/>
                  </a:srgbClr>
                </a:solidFill>
                <a:latin typeface="Cambria" panose="02040503050406030204"/>
                <a:ea typeface="Cambria" panose="02040503050406030204"/>
                <a:cs typeface="Cambria" panose="02040503050406030204"/>
              </a:rPr>
              <a:t>◼ </a:t>
            </a:r>
            <a:r>
              <a:rPr sz="1200" spc="-40">
                <a:solidFill>
                  <a:srgbClr val="000000">
                    <a:alpha val="100000"/>
                  </a:srgbClr>
                </a:solidFill>
                <a:latin typeface="楷体" panose="02010609060101010101" charset="-122"/>
                <a:ea typeface="楷体" panose="02010609060101010101" charset="-122"/>
                <a:cs typeface="楷体" panose="02010609060101010101" charset="-122"/>
              </a:rPr>
              <a:t>80年代末、 90年代初，</a:t>
            </a:r>
            <a:r>
              <a:rPr sz="1200" spc="-10">
                <a:solidFill>
                  <a:srgbClr val="000000">
                    <a:alpha val="100000"/>
                  </a:srgbClr>
                </a:solidFill>
                <a:latin typeface="楷体" panose="02010609060101010101" charset="-122"/>
                <a:ea typeface="楷体" panose="02010609060101010101" charset="-122"/>
                <a:cs typeface="楷体" panose="02010609060101010101" charset="-122"/>
              </a:rPr>
              <a:t>点</a:t>
            </a:r>
            <a:r>
              <a:rPr sz="1200" spc="0">
                <a:solidFill>
                  <a:srgbClr val="000000">
                    <a:alpha val="100000"/>
                  </a:srgbClr>
                </a:solidFill>
                <a:latin typeface="楷体" panose="02010609060101010101" charset="-122"/>
                <a:ea typeface="楷体" panose="02010609060101010101" charset="-122"/>
                <a:cs typeface="楷体" panose="02010609060101010101" charset="-122"/>
              </a:rPr>
              <a:t>子+ </a:t>
            </a:r>
            <a:r>
              <a:rPr sz="1200" spc="-10">
                <a:solidFill>
                  <a:srgbClr val="000000">
                    <a:alpha val="100000"/>
                  </a:srgbClr>
                </a:solidFill>
                <a:latin typeface="楷体" panose="02010609060101010101" charset="-122"/>
                <a:ea typeface="楷体" panose="02010609060101010101" charset="-122"/>
                <a:cs typeface="楷体" panose="02010609060101010101" charset="-122"/>
              </a:rPr>
              <a:t>倒爷构成</a:t>
            </a:r>
            <a:r>
              <a:rPr sz="1200" spc="0">
                <a:solidFill>
                  <a:srgbClr val="000000">
                    <a:alpha val="100000"/>
                  </a:srgbClr>
                </a:solidFill>
                <a:latin typeface="楷体" panose="02010609060101010101" charset="-122"/>
                <a:ea typeface="楷体" panose="02010609060101010101" charset="-122"/>
                <a:cs typeface="楷体" panose="02010609060101010101" charset="-122"/>
              </a:rPr>
              <a:t>了那个年代的财富创 </a:t>
            </a:r>
            <a:r>
              <a:rPr sz="1200" spc="-10">
                <a:solidFill>
                  <a:srgbClr val="000000">
                    <a:alpha val="100000"/>
                  </a:srgbClr>
                </a:solidFill>
                <a:latin typeface="楷体" panose="02010609060101010101" charset="-122"/>
                <a:ea typeface="楷体" panose="02010609060101010101" charset="-122"/>
                <a:cs typeface="楷体" panose="02010609060101010101" charset="-122"/>
              </a:rPr>
              <a:t>造图，在</a:t>
            </a:r>
            <a:r>
              <a:rPr sz="1200" spc="0">
                <a:solidFill>
                  <a:srgbClr val="000000">
                    <a:alpha val="100000"/>
                  </a:srgbClr>
                </a:solidFill>
                <a:latin typeface="楷体" panose="02010609060101010101" charset="-122"/>
                <a:ea typeface="楷体" panose="02010609060101010101" charset="-122"/>
                <a:cs typeface="楷体" panose="02010609060101010101" charset="-122"/>
              </a:rPr>
              <a:t>信息不对称、资源不 </a:t>
            </a:r>
            <a:r>
              <a:rPr sz="1200" spc="-10">
                <a:solidFill>
                  <a:srgbClr val="000000">
                    <a:alpha val="100000"/>
                  </a:srgbClr>
                </a:solidFill>
                <a:latin typeface="楷体" panose="02010609060101010101" charset="-122"/>
                <a:ea typeface="楷体" panose="02010609060101010101" charset="-122"/>
                <a:cs typeface="楷体" panose="02010609060101010101" charset="-122"/>
              </a:rPr>
              <a:t>对称、供</a:t>
            </a:r>
            <a:r>
              <a:rPr sz="1200" spc="0">
                <a:solidFill>
                  <a:srgbClr val="000000">
                    <a:alpha val="100000"/>
                  </a:srgbClr>
                </a:solidFill>
                <a:latin typeface="楷体" panose="02010609060101010101" charset="-122"/>
                <a:ea typeface="楷体" panose="02010609060101010101" charset="-122"/>
                <a:cs typeface="楷体" panose="02010609060101010101" charset="-122"/>
              </a:rPr>
              <a:t>给不对称的发展红利 </a:t>
            </a:r>
            <a:r>
              <a:rPr sz="1200" spc="-10">
                <a:solidFill>
                  <a:srgbClr val="000000">
                    <a:alpha val="100000"/>
                  </a:srgbClr>
                </a:solidFill>
                <a:latin typeface="楷体" panose="02010609060101010101" charset="-122"/>
                <a:ea typeface="楷体" panose="02010609060101010101" charset="-122"/>
                <a:cs typeface="楷体" panose="02010609060101010101" charset="-122"/>
              </a:rPr>
              <a:t>年代，“</a:t>
            </a:r>
            <a:r>
              <a:rPr sz="1200" spc="0">
                <a:solidFill>
                  <a:srgbClr val="000000">
                    <a:alpha val="100000"/>
                  </a:srgbClr>
                </a:solidFill>
                <a:latin typeface="楷体" panose="02010609060101010101" charset="-122"/>
                <a:ea typeface="楷体" panose="02010609060101010101" charset="-122"/>
                <a:cs typeface="楷体" panose="02010609060101010101" charset="-122"/>
              </a:rPr>
              <a:t>点子公司”即代表了 </a:t>
            </a:r>
            <a:r>
              <a:rPr sz="1200" spc="-30">
                <a:solidFill>
                  <a:srgbClr val="000000">
                    <a:alpha val="100000"/>
                  </a:srgbClr>
                </a:solidFill>
                <a:latin typeface="楷体" panose="02010609060101010101" charset="-122"/>
                <a:ea typeface="楷体" panose="02010609060101010101" charset="-122"/>
                <a:cs typeface="楷体" panose="02010609060101010101" charset="-122"/>
              </a:rPr>
              <a:t>品牌策划的</a:t>
            </a:r>
            <a:r>
              <a:rPr sz="1200" spc="-20">
                <a:solidFill>
                  <a:srgbClr val="000000">
                    <a:alpha val="100000"/>
                  </a:srgbClr>
                </a:solidFill>
                <a:latin typeface="楷体" panose="02010609060101010101" charset="-122"/>
                <a:ea typeface="楷体" panose="02010609060101010101" charset="-122"/>
                <a:cs typeface="楷体" panose="02010609060101010101" charset="-122"/>
              </a:rPr>
              <a:t>全</a:t>
            </a:r>
            <a:r>
              <a:rPr sz="1200" spc="0">
                <a:solidFill>
                  <a:srgbClr val="000000">
                    <a:alpha val="100000"/>
                  </a:srgbClr>
                </a:solidFill>
                <a:latin typeface="楷体" panose="02010609060101010101" charset="-122"/>
                <a:ea typeface="楷体" panose="02010609060101010101" charset="-122"/>
                <a:cs typeface="楷体" panose="02010609060101010101" charset="-122"/>
              </a:rPr>
              <a:t>貌。</a:t>
            </a:r>
            <a:endParaRPr lang="en-US" altLang="en-US" sz="1200"/>
          </a:p>
          <a:p>
            <a:pPr algn="l" rtl="0" eaLnBrk="0">
              <a:lnSpc>
                <a:spcPct val="146000"/>
              </a:lnSpc>
            </a:pPr>
            <a:endParaRPr lang="en-US" altLang="en-US" sz="1000"/>
          </a:p>
          <a:p>
            <a:pPr algn="l" rtl="0" eaLnBrk="0">
              <a:lnSpc>
                <a:spcPct val="101000"/>
              </a:lnSpc>
            </a:pPr>
            <a:endParaRPr lang="en-US" altLang="en-US" sz="300"/>
          </a:p>
          <a:p>
            <a:pPr marL="181610" indent="-168910" algn="l" rtl="0" eaLnBrk="0">
              <a:lnSpc>
                <a:spcPct val="108000"/>
              </a:lnSpc>
              <a:spcBef>
                <a:spcPct val="0"/>
              </a:spcBef>
            </a:pPr>
            <a:r>
              <a:rPr sz="1200" spc="-60">
                <a:solidFill>
                  <a:srgbClr val="000000">
                    <a:alpha val="100000"/>
                  </a:srgbClr>
                </a:solidFill>
                <a:latin typeface="Arial"/>
                <a:ea typeface="Arial"/>
                <a:cs typeface="Arial"/>
              </a:rPr>
              <a:t>•   </a:t>
            </a:r>
            <a:r>
              <a:rPr sz="1200" spc="-6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此时行业内的秩序较为混乱</a:t>
            </a: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信息差成为盈利的关</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键点。</a:t>
            </a:r>
            <a:endParaRPr lang="en-US" altLang="en-US" sz="1200"/>
          </a:p>
        </p:txBody>
      </p:sp>
      <p:sp>
        <p:nvSpPr>
          <p:cNvPr id="72" name="path"/>
          <p:cNvSpPr/>
          <p:nvPr/>
        </p:nvSpPr>
        <p:spPr>
          <a:xfrm>
            <a:off x="305561" y="1521333"/>
            <a:ext cx="11658600" cy="19050"/>
          </a:xfrm>
          <a:custGeom>
            <a:rect l="0" t="0" r="0" b="0"/>
            <a:pathLst>
              <a:path w="18360" h="30">
                <a:moveTo>
                  <a:pt x="0" y="15"/>
                </a:moveTo>
                <a:lnTo>
                  <a:pt x="18360" y="15"/>
                </a:lnTo>
              </a:path>
            </a:pathLst>
          </a:custGeom>
          <a:noFill/>
          <a:ln w="19050" cap="flat">
            <a:solidFill>
              <a:srgbClr val="000000">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3" name="path"/>
          <p:cNvSpPr/>
          <p:nvPr/>
        </p:nvSpPr>
        <p:spPr>
          <a:xfrm>
            <a:off x="528827" y="3005328"/>
            <a:ext cx="425195" cy="387096"/>
          </a:xfrm>
          <a:custGeom>
            <a:rect l="0" t="0" r="0" b="0"/>
            <a:pathLst>
              <a:path w="669" h="609">
                <a:moveTo>
                  <a:pt x="56" y="165"/>
                </a:moveTo>
                <a:lnTo>
                  <a:pt x="56" y="278"/>
                </a:lnTo>
                <a:lnTo>
                  <a:pt x="506" y="278"/>
                </a:lnTo>
                <a:lnTo>
                  <a:pt x="544" y="243"/>
                </a:lnTo>
                <a:cubicBezTo>
                  <a:pt x="556" y="232"/>
                  <a:pt x="577" y="232"/>
                  <a:pt x="588" y="243"/>
                </a:cubicBezTo>
                <a:lnTo>
                  <a:pt x="627" y="278"/>
                </a:lnTo>
                <a:lnTo>
                  <a:pt x="669" y="278"/>
                </a:lnTo>
                <a:lnTo>
                  <a:pt x="669" y="329"/>
                </a:lnTo>
                <a:lnTo>
                  <a:pt x="627" y="329"/>
                </a:lnTo>
                <a:lnTo>
                  <a:pt x="588" y="363"/>
                </a:lnTo>
                <a:cubicBezTo>
                  <a:pt x="577" y="375"/>
                  <a:pt x="556" y="375"/>
                  <a:pt x="544" y="363"/>
                </a:cubicBezTo>
                <a:lnTo>
                  <a:pt x="506" y="329"/>
                </a:lnTo>
                <a:lnTo>
                  <a:pt x="56" y="329"/>
                </a:lnTo>
                <a:lnTo>
                  <a:pt x="56" y="441"/>
                </a:lnTo>
                <a:lnTo>
                  <a:pt x="95" y="441"/>
                </a:lnTo>
                <a:lnTo>
                  <a:pt x="133" y="407"/>
                </a:lnTo>
                <a:cubicBezTo>
                  <a:pt x="146" y="396"/>
                  <a:pt x="166" y="396"/>
                  <a:pt x="179" y="407"/>
                </a:cubicBezTo>
                <a:lnTo>
                  <a:pt x="216" y="441"/>
                </a:lnTo>
                <a:lnTo>
                  <a:pt x="669" y="441"/>
                </a:lnTo>
                <a:lnTo>
                  <a:pt x="669" y="493"/>
                </a:lnTo>
                <a:lnTo>
                  <a:pt x="216" y="493"/>
                </a:lnTo>
                <a:lnTo>
                  <a:pt x="179" y="529"/>
                </a:lnTo>
                <a:cubicBezTo>
                  <a:pt x="166" y="539"/>
                  <a:pt x="146" y="539"/>
                  <a:pt x="133" y="529"/>
                </a:cubicBezTo>
                <a:lnTo>
                  <a:pt x="95" y="493"/>
                </a:lnTo>
                <a:lnTo>
                  <a:pt x="56" y="493"/>
                </a:lnTo>
                <a:lnTo>
                  <a:pt x="56" y="609"/>
                </a:lnTo>
                <a:lnTo>
                  <a:pt x="2" y="609"/>
                </a:lnTo>
                <a:lnTo>
                  <a:pt x="0" y="609"/>
                </a:lnTo>
                <a:lnTo>
                  <a:pt x="0" y="0"/>
                </a:lnTo>
                <a:lnTo>
                  <a:pt x="2" y="0"/>
                </a:lnTo>
                <a:lnTo>
                  <a:pt x="56" y="0"/>
                </a:lnTo>
                <a:lnTo>
                  <a:pt x="56" y="114"/>
                </a:lnTo>
                <a:lnTo>
                  <a:pt x="248" y="114"/>
                </a:lnTo>
                <a:lnTo>
                  <a:pt x="287" y="78"/>
                </a:lnTo>
                <a:cubicBezTo>
                  <a:pt x="300" y="68"/>
                  <a:pt x="319" y="68"/>
                  <a:pt x="331" y="78"/>
                </a:cubicBezTo>
                <a:lnTo>
                  <a:pt x="371" y="114"/>
                </a:lnTo>
                <a:lnTo>
                  <a:pt x="669" y="114"/>
                </a:lnTo>
                <a:lnTo>
                  <a:pt x="669" y="165"/>
                </a:lnTo>
                <a:lnTo>
                  <a:pt x="371" y="165"/>
                </a:lnTo>
                <a:lnTo>
                  <a:pt x="331" y="200"/>
                </a:lnTo>
                <a:cubicBezTo>
                  <a:pt x="321" y="211"/>
                  <a:pt x="300" y="211"/>
                  <a:pt x="287" y="200"/>
                </a:cubicBezTo>
                <a:lnTo>
                  <a:pt x="248" y="165"/>
                </a:lnTo>
                <a:lnTo>
                  <a:pt x="56" y="165"/>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 name="textbox 74"/>
          <p:cNvSpPr/>
          <p:nvPr/>
        </p:nvSpPr>
        <p:spPr>
          <a:xfrm>
            <a:off x="4433747" y="1746402"/>
            <a:ext cx="1014730"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90</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年代-2000年</a:t>
            </a:r>
            <a:endParaRPr lang="en-US" altLang="en-US" sz="1200"/>
          </a:p>
        </p:txBody>
      </p:sp>
      <p:sp>
        <p:nvSpPr>
          <p:cNvPr id="75" name="textbox 75"/>
          <p:cNvSpPr/>
          <p:nvPr/>
        </p:nvSpPr>
        <p:spPr>
          <a:xfrm>
            <a:off x="1776907" y="1746402"/>
            <a:ext cx="1012189"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80年代</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-90年代</a:t>
            </a:r>
            <a:endParaRPr lang="en-US" altLang="en-US" sz="1200"/>
          </a:p>
        </p:txBody>
      </p:sp>
      <p:sp>
        <p:nvSpPr>
          <p:cNvPr id="76" name="textbox 76"/>
          <p:cNvSpPr/>
          <p:nvPr/>
        </p:nvSpPr>
        <p:spPr>
          <a:xfrm>
            <a:off x="7444638" y="1746402"/>
            <a:ext cx="1012189"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2000</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年-2010年</a:t>
            </a:r>
            <a:endParaRPr lang="en-US" altLang="en-US" sz="1200"/>
          </a:p>
        </p:txBody>
      </p:sp>
      <p:sp>
        <p:nvSpPr>
          <p:cNvPr id="77" name="textbox 77"/>
          <p:cNvSpPr/>
          <p:nvPr/>
        </p:nvSpPr>
        <p:spPr>
          <a:xfrm>
            <a:off x="341058" y="6409397"/>
            <a:ext cx="1334135"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4000"/>
              </a:lnSpc>
            </a:pPr>
            <a:r>
              <a:rPr sz="900" spc="-30">
                <a:solidFill>
                  <a:srgbClr val="3B3838">
                    <a:alpha val="100000"/>
                  </a:srgbClr>
                </a:solidFill>
                <a:latin typeface="楷体" panose="02010609060101010101" charset="-122"/>
                <a:ea typeface="楷体" panose="02010609060101010101" charset="-122"/>
                <a:cs typeface="楷体" panose="02010609060101010101" charset="-122"/>
              </a:rPr>
              <a:t>来源：  Frost &amp; Sul</a:t>
            </a:r>
            <a:r>
              <a:rPr sz="900" spc="-20">
                <a:solidFill>
                  <a:srgbClr val="3B3838">
                    <a:alpha val="100000"/>
                  </a:srgbClr>
                </a:solidFill>
                <a:latin typeface="楷体" panose="02010609060101010101" charset="-122"/>
                <a:ea typeface="楷体" panose="02010609060101010101" charset="-122"/>
                <a:cs typeface="楷体" panose="02010609060101010101" charset="-122"/>
              </a:rPr>
              <a:t>l</a:t>
            </a:r>
            <a:r>
              <a:rPr sz="900" spc="0">
                <a:solidFill>
                  <a:srgbClr val="3B3838">
                    <a:alpha val="100000"/>
                  </a:srgbClr>
                </a:solidFill>
                <a:latin typeface="楷体" panose="02010609060101010101" charset="-122"/>
                <a:ea typeface="楷体" panose="02010609060101010101" charset="-122"/>
                <a:cs typeface="楷体" panose="02010609060101010101" charset="-122"/>
              </a:rPr>
              <a:t>ivan</a:t>
            </a:r>
            <a:endParaRPr lang="en-US" altLang="en-US" sz="900"/>
          </a:p>
        </p:txBody>
      </p:sp>
      <p:sp>
        <p:nvSpPr>
          <p:cNvPr id="78" name="path"/>
          <p:cNvSpPr/>
          <p:nvPr/>
        </p:nvSpPr>
        <p:spPr>
          <a:xfrm>
            <a:off x="304800" y="1631950"/>
            <a:ext cx="11652631" cy="12700"/>
          </a:xfrm>
          <a:custGeom>
            <a:rect l="0" t="0" r="0" b="0"/>
            <a:pathLst>
              <a:path w="18350" h="20">
                <a:moveTo>
                  <a:pt x="0" y="10"/>
                </a:moveTo>
                <a:lnTo>
                  <a:pt x="18350" y="10"/>
                </a:lnTo>
              </a:path>
            </a:pathLst>
          </a:custGeom>
          <a:noFill/>
          <a:ln w="12700"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 name="path"/>
          <p:cNvSpPr/>
          <p:nvPr/>
        </p:nvSpPr>
        <p:spPr>
          <a:xfrm>
            <a:off x="304800" y="2003425"/>
            <a:ext cx="11652631" cy="12700"/>
          </a:xfrm>
          <a:custGeom>
            <a:rect l="0" t="0" r="0" b="0"/>
            <a:pathLst>
              <a:path w="18350" h="20">
                <a:moveTo>
                  <a:pt x="0" y="10"/>
                </a:moveTo>
                <a:lnTo>
                  <a:pt x="18350" y="10"/>
                </a:lnTo>
              </a:path>
            </a:pathLst>
          </a:custGeom>
          <a:noFill/>
          <a:ln w="12700"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 name="path"/>
          <p:cNvSpPr/>
          <p:nvPr/>
        </p:nvSpPr>
        <p:spPr>
          <a:xfrm>
            <a:off x="304800" y="4470780"/>
            <a:ext cx="11652631" cy="12700"/>
          </a:xfrm>
          <a:custGeom>
            <a:rect l="0" t="0" r="0" b="0"/>
            <a:pathLst>
              <a:path w="18350" h="20">
                <a:moveTo>
                  <a:pt x="0" y="10"/>
                </a:moveTo>
                <a:lnTo>
                  <a:pt x="18350" y="10"/>
                </a:lnTo>
              </a:path>
            </a:pathLst>
          </a:custGeom>
          <a:noFill/>
          <a:ln w="12700" cap="flat">
            <a:solidFill>
              <a:srgbClr val="000000">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 name="rect"/>
          <p:cNvSpPr/>
          <p:nvPr/>
        </p:nvSpPr>
        <p:spPr>
          <a:xfrm>
            <a:off x="304800" y="2375789"/>
            <a:ext cx="11652631" cy="1270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8" name="group 28"/>
          <p:cNvGrpSpPr/>
          <p:nvPr/>
        </p:nvGrpSpPr>
        <p:grpSpPr>
          <a:xfrm rot="21600000">
            <a:off x="3214933" y="2073909"/>
            <a:ext cx="507379" cy="233680"/>
            <a:chExt cx="507379" cy="233680"/>
          </a:xfrm>
        </p:grpSpPr>
        <p:sp>
          <p:nvSpPr>
            <p:cNvPr id="82" name="path"/>
            <p:cNvSpPr/>
            <p:nvPr/>
          </p:nvSpPr>
          <p:spPr>
            <a:xfrm>
              <a:off x="5277" y="6350"/>
              <a:ext cx="147828" cy="220980"/>
            </a:xfrm>
            <a:custGeom>
              <a:rect l="0" t="0" r="0" b="0"/>
              <a:pathLst>
                <a:path w="231" h="348">
                  <a:moveTo>
                    <a:pt x="0" y="0"/>
                  </a:moveTo>
                  <a:lnTo>
                    <a:pt x="116" y="0"/>
                  </a:lnTo>
                  <a:lnTo>
                    <a:pt x="232" y="174"/>
                  </a:lnTo>
                  <a:lnTo>
                    <a:pt x="116" y="348"/>
                  </a:lnTo>
                  <a:lnTo>
                    <a:pt x="0" y="348"/>
                  </a:lnTo>
                  <a:lnTo>
                    <a:pt x="116" y="174"/>
                  </a:lnTo>
                  <a:lnTo>
                    <a:pt x="0" y="0"/>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3" name="path"/>
            <p:cNvSpPr/>
            <p:nvPr/>
          </p:nvSpPr>
          <p:spPr>
            <a:xfrm>
              <a:off x="0" y="0"/>
              <a:ext cx="158384" cy="233680"/>
            </a:xfrm>
            <a:custGeom>
              <a:rect l="0" t="0" r="0" b="0"/>
              <a:pathLst>
                <a:path w="249" h="368">
                  <a:moveTo>
                    <a:pt x="8" y="10"/>
                  </a:moveTo>
                  <a:lnTo>
                    <a:pt x="124" y="10"/>
                  </a:lnTo>
                  <a:lnTo>
                    <a:pt x="241" y="184"/>
                  </a:lnTo>
                  <a:lnTo>
                    <a:pt x="124" y="358"/>
                  </a:lnTo>
                  <a:lnTo>
                    <a:pt x="8" y="358"/>
                  </a:lnTo>
                  <a:lnTo>
                    <a:pt x="124" y="184"/>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 name="path"/>
            <p:cNvSpPr/>
            <p:nvPr/>
          </p:nvSpPr>
          <p:spPr>
            <a:xfrm>
              <a:off x="92145" y="6350"/>
              <a:ext cx="149352" cy="220980"/>
            </a:xfrm>
            <a:custGeom>
              <a:rect l="0" t="0" r="0" b="0"/>
              <a:pathLst>
                <a:path w="235" h="348">
                  <a:moveTo>
                    <a:pt x="0" y="0"/>
                  </a:moveTo>
                  <a:lnTo>
                    <a:pt x="117" y="0"/>
                  </a:lnTo>
                  <a:lnTo>
                    <a:pt x="235" y="174"/>
                  </a:lnTo>
                  <a:lnTo>
                    <a:pt x="117" y="348"/>
                  </a:lnTo>
                  <a:lnTo>
                    <a:pt x="0" y="348"/>
                  </a:lnTo>
                  <a:lnTo>
                    <a:pt x="117" y="174"/>
                  </a:lnTo>
                  <a:lnTo>
                    <a:pt x="0" y="0"/>
                  </a:lnTo>
                  <a:close/>
                </a:path>
              </a:pathLst>
            </a:cu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5" name="path"/>
            <p:cNvSpPr/>
            <p:nvPr/>
          </p:nvSpPr>
          <p:spPr>
            <a:xfrm>
              <a:off x="86885" y="0"/>
              <a:ext cx="159873" cy="233680"/>
            </a:xfrm>
            <a:custGeom>
              <a:rect l="0" t="0" r="0" b="0"/>
              <a:pathLst>
                <a:path w="251" h="368">
                  <a:moveTo>
                    <a:pt x="8" y="10"/>
                  </a:moveTo>
                  <a:lnTo>
                    <a:pt x="125" y="10"/>
                  </a:lnTo>
                  <a:lnTo>
                    <a:pt x="243" y="184"/>
                  </a:lnTo>
                  <a:lnTo>
                    <a:pt x="125" y="358"/>
                  </a:lnTo>
                  <a:lnTo>
                    <a:pt x="8" y="358"/>
                  </a:lnTo>
                  <a:lnTo>
                    <a:pt x="125" y="184"/>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6" name="path"/>
            <p:cNvSpPr/>
            <p:nvPr/>
          </p:nvSpPr>
          <p:spPr>
            <a:xfrm>
              <a:off x="179014" y="6350"/>
              <a:ext cx="149351" cy="220980"/>
            </a:xfrm>
            <a:custGeom>
              <a:rect l="0" t="0" r="0" b="0"/>
              <a:pathLst>
                <a:path w="235" h="348">
                  <a:moveTo>
                    <a:pt x="0" y="0"/>
                  </a:moveTo>
                  <a:lnTo>
                    <a:pt x="117" y="0"/>
                  </a:lnTo>
                  <a:lnTo>
                    <a:pt x="235" y="174"/>
                  </a:lnTo>
                  <a:lnTo>
                    <a:pt x="117" y="348"/>
                  </a:lnTo>
                  <a:lnTo>
                    <a:pt x="0" y="348"/>
                  </a:lnTo>
                  <a:lnTo>
                    <a:pt x="117" y="174"/>
                  </a:lnTo>
                  <a:lnTo>
                    <a:pt x="0" y="0"/>
                  </a:lnTo>
                  <a:close/>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 name="path"/>
            <p:cNvSpPr/>
            <p:nvPr/>
          </p:nvSpPr>
          <p:spPr>
            <a:xfrm>
              <a:off x="173753" y="0"/>
              <a:ext cx="159873" cy="233680"/>
            </a:xfrm>
            <a:custGeom>
              <a:rect l="0" t="0" r="0" b="0"/>
              <a:pathLst>
                <a:path w="251" h="368">
                  <a:moveTo>
                    <a:pt x="8" y="10"/>
                  </a:moveTo>
                  <a:lnTo>
                    <a:pt x="125" y="10"/>
                  </a:lnTo>
                  <a:lnTo>
                    <a:pt x="243" y="184"/>
                  </a:lnTo>
                  <a:lnTo>
                    <a:pt x="125" y="358"/>
                  </a:lnTo>
                  <a:lnTo>
                    <a:pt x="8" y="358"/>
                  </a:lnTo>
                  <a:lnTo>
                    <a:pt x="125" y="184"/>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path"/>
            <p:cNvSpPr/>
            <p:nvPr/>
          </p:nvSpPr>
          <p:spPr>
            <a:xfrm>
              <a:off x="267406" y="6350"/>
              <a:ext cx="147827" cy="220980"/>
            </a:xfrm>
            <a:custGeom>
              <a:rect l="0" t="0" r="0" b="0"/>
              <a:pathLst>
                <a:path w="231" h="348">
                  <a:moveTo>
                    <a:pt x="0" y="0"/>
                  </a:moveTo>
                  <a:lnTo>
                    <a:pt x="116" y="0"/>
                  </a:lnTo>
                  <a:lnTo>
                    <a:pt x="232" y="174"/>
                  </a:lnTo>
                  <a:lnTo>
                    <a:pt x="116" y="348"/>
                  </a:lnTo>
                  <a:lnTo>
                    <a:pt x="0" y="348"/>
                  </a:lnTo>
                  <a:lnTo>
                    <a:pt x="116" y="174"/>
                  </a:lnTo>
                  <a:lnTo>
                    <a:pt x="0" y="0"/>
                  </a:lnTo>
                  <a:close/>
                </a:path>
              </a:pathLst>
            </a:custGeom>
            <a:solidFill>
              <a:srgbClr val="5757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9" name="path"/>
            <p:cNvSpPr/>
            <p:nvPr/>
          </p:nvSpPr>
          <p:spPr>
            <a:xfrm>
              <a:off x="262128" y="0"/>
              <a:ext cx="158383" cy="233680"/>
            </a:xfrm>
            <a:custGeom>
              <a:rect l="0" t="0" r="0" b="0"/>
              <a:pathLst>
                <a:path w="249" h="368">
                  <a:moveTo>
                    <a:pt x="8" y="10"/>
                  </a:moveTo>
                  <a:lnTo>
                    <a:pt x="124" y="10"/>
                  </a:lnTo>
                  <a:lnTo>
                    <a:pt x="241" y="184"/>
                  </a:lnTo>
                  <a:lnTo>
                    <a:pt x="124" y="358"/>
                  </a:lnTo>
                  <a:lnTo>
                    <a:pt x="8" y="358"/>
                  </a:lnTo>
                  <a:lnTo>
                    <a:pt x="124" y="184"/>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0" name="path"/>
            <p:cNvSpPr/>
            <p:nvPr/>
          </p:nvSpPr>
          <p:spPr>
            <a:xfrm>
              <a:off x="354274" y="6350"/>
              <a:ext cx="147827" cy="220980"/>
            </a:xfrm>
            <a:custGeom>
              <a:rect l="0" t="0" r="0" b="0"/>
              <a:pathLst>
                <a:path w="231" h="348">
                  <a:moveTo>
                    <a:pt x="0" y="0"/>
                  </a:moveTo>
                  <a:lnTo>
                    <a:pt x="116" y="0"/>
                  </a:lnTo>
                  <a:lnTo>
                    <a:pt x="232" y="174"/>
                  </a:lnTo>
                  <a:lnTo>
                    <a:pt x="116" y="348"/>
                  </a:lnTo>
                  <a:lnTo>
                    <a:pt x="0" y="348"/>
                  </a:lnTo>
                  <a:lnTo>
                    <a:pt x="116" y="174"/>
                  </a:ln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1" name="path"/>
            <p:cNvSpPr/>
            <p:nvPr/>
          </p:nvSpPr>
          <p:spPr>
            <a:xfrm>
              <a:off x="348996" y="0"/>
              <a:ext cx="158383" cy="233680"/>
            </a:xfrm>
            <a:custGeom>
              <a:rect l="0" t="0" r="0" b="0"/>
              <a:pathLst>
                <a:path w="249" h="368">
                  <a:moveTo>
                    <a:pt x="8" y="10"/>
                  </a:moveTo>
                  <a:lnTo>
                    <a:pt x="124" y="10"/>
                  </a:lnTo>
                  <a:lnTo>
                    <a:pt x="241" y="184"/>
                  </a:lnTo>
                  <a:lnTo>
                    <a:pt x="124" y="358"/>
                  </a:lnTo>
                  <a:lnTo>
                    <a:pt x="8" y="358"/>
                  </a:lnTo>
                  <a:lnTo>
                    <a:pt x="124" y="184"/>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0" name="group 30"/>
          <p:cNvGrpSpPr/>
          <p:nvPr/>
        </p:nvGrpSpPr>
        <p:grpSpPr>
          <a:xfrm rot="21600000">
            <a:off x="9103698" y="1692909"/>
            <a:ext cx="508864" cy="232156"/>
            <a:chExt cx="508864" cy="232156"/>
          </a:xfrm>
        </p:grpSpPr>
        <p:sp>
          <p:nvSpPr>
            <p:cNvPr id="92" name="path"/>
            <p:cNvSpPr/>
            <p:nvPr/>
          </p:nvSpPr>
          <p:spPr>
            <a:xfrm>
              <a:off x="5249" y="6350"/>
              <a:ext cx="149352"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3" name="path"/>
            <p:cNvSpPr/>
            <p:nvPr/>
          </p:nvSpPr>
          <p:spPr>
            <a:xfrm>
              <a:off x="0" y="0"/>
              <a:ext cx="159850"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4" name="path"/>
            <p:cNvSpPr/>
            <p:nvPr/>
          </p:nvSpPr>
          <p:spPr>
            <a:xfrm>
              <a:off x="93641" y="6350"/>
              <a:ext cx="147827"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5" name="path"/>
            <p:cNvSpPr/>
            <p:nvPr/>
          </p:nvSpPr>
          <p:spPr>
            <a:xfrm>
              <a:off x="88375" y="0"/>
              <a:ext cx="158360"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 name="path"/>
            <p:cNvSpPr/>
            <p:nvPr/>
          </p:nvSpPr>
          <p:spPr>
            <a:xfrm>
              <a:off x="180509" y="6350"/>
              <a:ext cx="149352"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7" name="path"/>
            <p:cNvSpPr/>
            <p:nvPr/>
          </p:nvSpPr>
          <p:spPr>
            <a:xfrm>
              <a:off x="175259" y="0"/>
              <a:ext cx="159850"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 name="path"/>
            <p:cNvSpPr/>
            <p:nvPr/>
          </p:nvSpPr>
          <p:spPr>
            <a:xfrm>
              <a:off x="267377" y="6350"/>
              <a:ext cx="149351"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5757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9" name="path"/>
            <p:cNvSpPr/>
            <p:nvPr/>
          </p:nvSpPr>
          <p:spPr>
            <a:xfrm>
              <a:off x="262128" y="0"/>
              <a:ext cx="159849"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0" name="path"/>
            <p:cNvSpPr/>
            <p:nvPr/>
          </p:nvSpPr>
          <p:spPr>
            <a:xfrm>
              <a:off x="355768" y="6350"/>
              <a:ext cx="147828"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1" name="path"/>
            <p:cNvSpPr/>
            <p:nvPr/>
          </p:nvSpPr>
          <p:spPr>
            <a:xfrm>
              <a:off x="350502" y="0"/>
              <a:ext cx="158361"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group 32"/>
          <p:cNvGrpSpPr/>
          <p:nvPr/>
        </p:nvGrpSpPr>
        <p:grpSpPr>
          <a:xfrm rot="21600000">
            <a:off x="6070938" y="1692909"/>
            <a:ext cx="508863" cy="232156"/>
            <a:chExt cx="508863" cy="232156"/>
          </a:xfrm>
        </p:grpSpPr>
        <p:sp>
          <p:nvSpPr>
            <p:cNvPr id="102" name="path"/>
            <p:cNvSpPr/>
            <p:nvPr/>
          </p:nvSpPr>
          <p:spPr>
            <a:xfrm>
              <a:off x="5249" y="6350"/>
              <a:ext cx="149352"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3" name="path"/>
            <p:cNvSpPr/>
            <p:nvPr/>
          </p:nvSpPr>
          <p:spPr>
            <a:xfrm>
              <a:off x="0" y="0"/>
              <a:ext cx="159851"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 name="path"/>
            <p:cNvSpPr/>
            <p:nvPr/>
          </p:nvSpPr>
          <p:spPr>
            <a:xfrm>
              <a:off x="93641" y="6350"/>
              <a:ext cx="147828"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5" name="path"/>
            <p:cNvSpPr/>
            <p:nvPr/>
          </p:nvSpPr>
          <p:spPr>
            <a:xfrm>
              <a:off x="88374" y="0"/>
              <a:ext cx="158361"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 name="path"/>
            <p:cNvSpPr/>
            <p:nvPr/>
          </p:nvSpPr>
          <p:spPr>
            <a:xfrm>
              <a:off x="180509" y="6350"/>
              <a:ext cx="149351"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7" name="path"/>
            <p:cNvSpPr/>
            <p:nvPr/>
          </p:nvSpPr>
          <p:spPr>
            <a:xfrm>
              <a:off x="175260" y="0"/>
              <a:ext cx="159851"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8" name="path"/>
            <p:cNvSpPr/>
            <p:nvPr/>
          </p:nvSpPr>
          <p:spPr>
            <a:xfrm>
              <a:off x="267377" y="6350"/>
              <a:ext cx="149352"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5757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9" name="path"/>
            <p:cNvSpPr/>
            <p:nvPr/>
          </p:nvSpPr>
          <p:spPr>
            <a:xfrm>
              <a:off x="262127" y="0"/>
              <a:ext cx="159851"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 name="path"/>
            <p:cNvSpPr/>
            <p:nvPr/>
          </p:nvSpPr>
          <p:spPr>
            <a:xfrm>
              <a:off x="355769" y="6350"/>
              <a:ext cx="147827"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1" name="path"/>
            <p:cNvSpPr/>
            <p:nvPr/>
          </p:nvSpPr>
          <p:spPr>
            <a:xfrm>
              <a:off x="350503" y="0"/>
              <a:ext cx="158360"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4" name="group 34"/>
          <p:cNvGrpSpPr/>
          <p:nvPr/>
        </p:nvGrpSpPr>
        <p:grpSpPr>
          <a:xfrm rot="21600000">
            <a:off x="6061777" y="2072386"/>
            <a:ext cx="508864" cy="232155"/>
            <a:chExt cx="508864" cy="232155"/>
          </a:xfrm>
        </p:grpSpPr>
        <p:sp>
          <p:nvSpPr>
            <p:cNvPr id="112" name="path"/>
            <p:cNvSpPr/>
            <p:nvPr/>
          </p:nvSpPr>
          <p:spPr>
            <a:xfrm>
              <a:off x="5266" y="6350"/>
              <a:ext cx="147827" cy="219455"/>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3" name="path"/>
            <p:cNvSpPr/>
            <p:nvPr/>
          </p:nvSpPr>
          <p:spPr>
            <a:xfrm>
              <a:off x="0" y="0"/>
              <a:ext cx="158361" cy="232155"/>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4" name="path"/>
            <p:cNvSpPr/>
            <p:nvPr/>
          </p:nvSpPr>
          <p:spPr>
            <a:xfrm>
              <a:off x="92134" y="6350"/>
              <a:ext cx="149351"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5" name="path"/>
            <p:cNvSpPr/>
            <p:nvPr/>
          </p:nvSpPr>
          <p:spPr>
            <a:xfrm>
              <a:off x="86885" y="0"/>
              <a:ext cx="159851"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6" name="path"/>
            <p:cNvSpPr/>
            <p:nvPr/>
          </p:nvSpPr>
          <p:spPr>
            <a:xfrm>
              <a:off x="179002" y="6350"/>
              <a:ext cx="149352"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7" name="path"/>
            <p:cNvSpPr/>
            <p:nvPr/>
          </p:nvSpPr>
          <p:spPr>
            <a:xfrm>
              <a:off x="173752" y="0"/>
              <a:ext cx="159851"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8" name="path"/>
            <p:cNvSpPr/>
            <p:nvPr/>
          </p:nvSpPr>
          <p:spPr>
            <a:xfrm>
              <a:off x="267394" y="6350"/>
              <a:ext cx="147828" cy="219455"/>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5757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9" name="path"/>
            <p:cNvSpPr/>
            <p:nvPr/>
          </p:nvSpPr>
          <p:spPr>
            <a:xfrm>
              <a:off x="262127" y="0"/>
              <a:ext cx="158361" cy="232155"/>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0" name="path"/>
            <p:cNvSpPr/>
            <p:nvPr/>
          </p:nvSpPr>
          <p:spPr>
            <a:xfrm>
              <a:off x="354262" y="6350"/>
              <a:ext cx="149352"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1" name="path"/>
            <p:cNvSpPr/>
            <p:nvPr/>
          </p:nvSpPr>
          <p:spPr>
            <a:xfrm>
              <a:off x="349013" y="0"/>
              <a:ext cx="159851"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6" name="group 36"/>
          <p:cNvGrpSpPr/>
          <p:nvPr/>
        </p:nvGrpSpPr>
        <p:grpSpPr>
          <a:xfrm rot="21600000">
            <a:off x="9094554" y="2072386"/>
            <a:ext cx="508846" cy="232155"/>
            <a:chExt cx="508846" cy="232155"/>
          </a:xfrm>
        </p:grpSpPr>
        <p:sp>
          <p:nvSpPr>
            <p:cNvPr id="122" name="path"/>
            <p:cNvSpPr/>
            <p:nvPr/>
          </p:nvSpPr>
          <p:spPr>
            <a:xfrm>
              <a:off x="5249" y="6350"/>
              <a:ext cx="149352"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3" name="path"/>
            <p:cNvSpPr/>
            <p:nvPr/>
          </p:nvSpPr>
          <p:spPr>
            <a:xfrm>
              <a:off x="0" y="0"/>
              <a:ext cx="159850"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4" name="path"/>
            <p:cNvSpPr/>
            <p:nvPr/>
          </p:nvSpPr>
          <p:spPr>
            <a:xfrm>
              <a:off x="92116" y="6350"/>
              <a:ext cx="149352"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5" name="path"/>
            <p:cNvSpPr/>
            <p:nvPr/>
          </p:nvSpPr>
          <p:spPr>
            <a:xfrm>
              <a:off x="86867" y="0"/>
              <a:ext cx="159850"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6" name="path"/>
            <p:cNvSpPr/>
            <p:nvPr/>
          </p:nvSpPr>
          <p:spPr>
            <a:xfrm>
              <a:off x="178985" y="6350"/>
              <a:ext cx="149352"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7" name="path"/>
            <p:cNvSpPr/>
            <p:nvPr/>
          </p:nvSpPr>
          <p:spPr>
            <a:xfrm>
              <a:off x="173735" y="0"/>
              <a:ext cx="159850"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path"/>
            <p:cNvSpPr/>
            <p:nvPr/>
          </p:nvSpPr>
          <p:spPr>
            <a:xfrm>
              <a:off x="267376" y="6350"/>
              <a:ext cx="147828" cy="219455"/>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5757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path"/>
            <p:cNvSpPr/>
            <p:nvPr/>
          </p:nvSpPr>
          <p:spPr>
            <a:xfrm>
              <a:off x="262110" y="0"/>
              <a:ext cx="158360" cy="232155"/>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path"/>
            <p:cNvSpPr/>
            <p:nvPr/>
          </p:nvSpPr>
          <p:spPr>
            <a:xfrm>
              <a:off x="354245" y="6350"/>
              <a:ext cx="149352" cy="219455"/>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path"/>
            <p:cNvSpPr/>
            <p:nvPr/>
          </p:nvSpPr>
          <p:spPr>
            <a:xfrm>
              <a:off x="348995" y="0"/>
              <a:ext cx="159850" cy="232155"/>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8" name="group 38"/>
          <p:cNvGrpSpPr/>
          <p:nvPr/>
        </p:nvGrpSpPr>
        <p:grpSpPr>
          <a:xfrm rot="21600000">
            <a:off x="3214945" y="1692909"/>
            <a:ext cx="507357" cy="232156"/>
            <a:chExt cx="507357" cy="232156"/>
          </a:xfrm>
        </p:grpSpPr>
        <p:sp>
          <p:nvSpPr>
            <p:cNvPr id="132" name="path"/>
            <p:cNvSpPr/>
            <p:nvPr/>
          </p:nvSpPr>
          <p:spPr>
            <a:xfrm>
              <a:off x="5266" y="6350"/>
              <a:ext cx="147828"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path"/>
            <p:cNvSpPr/>
            <p:nvPr/>
          </p:nvSpPr>
          <p:spPr>
            <a:xfrm>
              <a:off x="0" y="0"/>
              <a:ext cx="158361"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path"/>
            <p:cNvSpPr/>
            <p:nvPr/>
          </p:nvSpPr>
          <p:spPr>
            <a:xfrm>
              <a:off x="92134" y="6350"/>
              <a:ext cx="149352"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path"/>
            <p:cNvSpPr/>
            <p:nvPr/>
          </p:nvSpPr>
          <p:spPr>
            <a:xfrm>
              <a:off x="86884" y="0"/>
              <a:ext cx="159851"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path"/>
            <p:cNvSpPr/>
            <p:nvPr/>
          </p:nvSpPr>
          <p:spPr>
            <a:xfrm>
              <a:off x="179002" y="6350"/>
              <a:ext cx="149351" cy="219456"/>
            </a:xfrm>
            <a:custGeom>
              <a:rect l="0" t="0" r="0" b="0"/>
              <a:pathLst>
                <a:path w="235" h="345">
                  <a:moveTo>
                    <a:pt x="0" y="0"/>
                  </a:moveTo>
                  <a:lnTo>
                    <a:pt x="117" y="0"/>
                  </a:lnTo>
                  <a:lnTo>
                    <a:pt x="235" y="172"/>
                  </a:lnTo>
                  <a:lnTo>
                    <a:pt x="117" y="345"/>
                  </a:lnTo>
                  <a:lnTo>
                    <a:pt x="0" y="345"/>
                  </a:lnTo>
                  <a:lnTo>
                    <a:pt x="117" y="172"/>
                  </a:lnTo>
                  <a:lnTo>
                    <a:pt x="0" y="0"/>
                  </a:lnTo>
                  <a:close/>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path"/>
            <p:cNvSpPr/>
            <p:nvPr/>
          </p:nvSpPr>
          <p:spPr>
            <a:xfrm>
              <a:off x="173753" y="0"/>
              <a:ext cx="159851" cy="232156"/>
            </a:xfrm>
            <a:custGeom>
              <a:rect l="0" t="0" r="0" b="0"/>
              <a:pathLst>
                <a:path w="251" h="365">
                  <a:moveTo>
                    <a:pt x="8" y="10"/>
                  </a:moveTo>
                  <a:lnTo>
                    <a:pt x="125" y="10"/>
                  </a:lnTo>
                  <a:lnTo>
                    <a:pt x="243" y="182"/>
                  </a:lnTo>
                  <a:lnTo>
                    <a:pt x="125" y="355"/>
                  </a:lnTo>
                  <a:lnTo>
                    <a:pt x="8" y="355"/>
                  </a:lnTo>
                  <a:lnTo>
                    <a:pt x="125"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path"/>
            <p:cNvSpPr/>
            <p:nvPr/>
          </p:nvSpPr>
          <p:spPr>
            <a:xfrm>
              <a:off x="267394" y="6350"/>
              <a:ext cx="147827"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57575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path"/>
            <p:cNvSpPr/>
            <p:nvPr/>
          </p:nvSpPr>
          <p:spPr>
            <a:xfrm>
              <a:off x="262127" y="0"/>
              <a:ext cx="158361"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path"/>
            <p:cNvSpPr/>
            <p:nvPr/>
          </p:nvSpPr>
          <p:spPr>
            <a:xfrm>
              <a:off x="354262" y="6350"/>
              <a:ext cx="147827" cy="219456"/>
            </a:xfrm>
            <a:custGeom>
              <a:rect l="0" t="0" r="0" b="0"/>
              <a:pathLst>
                <a:path w="231" h="345">
                  <a:moveTo>
                    <a:pt x="0" y="0"/>
                  </a:moveTo>
                  <a:lnTo>
                    <a:pt x="116" y="0"/>
                  </a:lnTo>
                  <a:lnTo>
                    <a:pt x="232" y="172"/>
                  </a:lnTo>
                  <a:lnTo>
                    <a:pt x="116" y="345"/>
                  </a:lnTo>
                  <a:lnTo>
                    <a:pt x="0" y="345"/>
                  </a:lnTo>
                  <a:lnTo>
                    <a:pt x="116" y="172"/>
                  </a:ln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path"/>
            <p:cNvSpPr/>
            <p:nvPr/>
          </p:nvSpPr>
          <p:spPr>
            <a:xfrm>
              <a:off x="348995" y="0"/>
              <a:ext cx="158361" cy="232156"/>
            </a:xfrm>
            <a:custGeom>
              <a:rect l="0" t="0" r="0" b="0"/>
              <a:pathLst>
                <a:path w="249" h="365">
                  <a:moveTo>
                    <a:pt x="8" y="10"/>
                  </a:moveTo>
                  <a:lnTo>
                    <a:pt x="124" y="10"/>
                  </a:lnTo>
                  <a:lnTo>
                    <a:pt x="241" y="182"/>
                  </a:lnTo>
                  <a:lnTo>
                    <a:pt x="124" y="355"/>
                  </a:lnTo>
                  <a:lnTo>
                    <a:pt x="8" y="355"/>
                  </a:lnTo>
                  <a:lnTo>
                    <a:pt x="124" y="182"/>
                  </a:lnTo>
                  <a:lnTo>
                    <a:pt x="8" y="10"/>
                  </a:lnTo>
                  <a:close/>
                </a:path>
              </a:pathLst>
            </a:custGeom>
            <a:noFill/>
            <a:ln w="12700" cap="flat">
              <a:solidFill>
                <a:srgbClr val="FFFFFF">
                  <a:alpha val="100000"/>
                </a:srgbClr>
              </a:solidFill>
              <a:prstDash val="solid"/>
              <a:miter lim="8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2" name="textbox 142"/>
          <p:cNvSpPr/>
          <p:nvPr/>
        </p:nvSpPr>
        <p:spPr>
          <a:xfrm>
            <a:off x="7560157" y="2118258"/>
            <a:ext cx="781684" cy="196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迅速成长</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期</a:t>
            </a:r>
            <a:endParaRPr lang="en-US" altLang="en-US" sz="1200"/>
          </a:p>
        </p:txBody>
      </p:sp>
      <p:sp>
        <p:nvSpPr>
          <p:cNvPr id="143" name="textbox 143"/>
          <p:cNvSpPr/>
          <p:nvPr/>
        </p:nvSpPr>
        <p:spPr>
          <a:xfrm>
            <a:off x="10324795" y="2118258"/>
            <a:ext cx="781050" cy="196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成长突破期</a:t>
            </a:r>
            <a:endParaRPr lang="en-US" altLang="en-US" sz="1200"/>
          </a:p>
        </p:txBody>
      </p:sp>
      <p:sp>
        <p:nvSpPr>
          <p:cNvPr id="144" name="textbox 144"/>
          <p:cNvSpPr/>
          <p:nvPr/>
        </p:nvSpPr>
        <p:spPr>
          <a:xfrm>
            <a:off x="1894255" y="2118258"/>
            <a:ext cx="780415" cy="196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无序积累期</a:t>
            </a:r>
            <a:endParaRPr lang="en-US" altLang="en-US" sz="1200"/>
          </a:p>
        </p:txBody>
      </p:sp>
      <p:sp>
        <p:nvSpPr>
          <p:cNvPr id="145" name="textbox 145"/>
          <p:cNvSpPr/>
          <p:nvPr/>
        </p:nvSpPr>
        <p:spPr>
          <a:xfrm>
            <a:off x="4563440" y="2118258"/>
            <a:ext cx="771525" cy="1962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3000"/>
              </a:lnSpc>
            </a:pP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萌芽发</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展</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期</a:t>
            </a:r>
            <a:endParaRPr lang="en-US" altLang="en-US" sz="1200"/>
          </a:p>
        </p:txBody>
      </p:sp>
      <p:sp>
        <p:nvSpPr>
          <p:cNvPr id="146" name="textbox 146"/>
          <p:cNvSpPr/>
          <p:nvPr/>
        </p:nvSpPr>
        <p:spPr>
          <a:xfrm>
            <a:off x="10361066" y="1746402"/>
            <a:ext cx="706755"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2010</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年-今</a:t>
            </a:r>
            <a:endParaRPr lang="en-US" altLang="en-US" sz="1200"/>
          </a:p>
        </p:txBody>
      </p:sp>
      <p:sp>
        <p:nvSpPr>
          <p:cNvPr id="147" name="textbox 147"/>
          <p:cNvSpPr/>
          <p:nvPr/>
        </p:nvSpPr>
        <p:spPr>
          <a:xfrm>
            <a:off x="402132" y="3718204"/>
            <a:ext cx="623569" cy="1962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3000"/>
              </a:lnSpc>
            </a:pP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发展特征</a:t>
            </a:r>
            <a:endParaRPr lang="en-US" altLang="en-US" sz="1200"/>
          </a:p>
        </p:txBody>
      </p:sp>
      <p:sp>
        <p:nvSpPr>
          <p:cNvPr id="148" name="textbox 148"/>
          <p:cNvSpPr/>
          <p:nvPr/>
        </p:nvSpPr>
        <p:spPr>
          <a:xfrm>
            <a:off x="558190" y="1746402"/>
            <a:ext cx="314959" cy="1987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5000"/>
              </a:lnSpc>
            </a:pPr>
            <a:r>
              <a:rPr sz="1200" spc="-4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时</a:t>
            </a: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间</a:t>
            </a:r>
            <a:endParaRPr lang="en-US" altLang="en-US" sz="1200"/>
          </a:p>
        </p:txBody>
      </p:sp>
      <p:sp>
        <p:nvSpPr>
          <p:cNvPr id="149" name="textbox 149"/>
          <p:cNvSpPr/>
          <p:nvPr/>
        </p:nvSpPr>
        <p:spPr>
          <a:xfrm>
            <a:off x="558647" y="2118258"/>
            <a:ext cx="314325" cy="2000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5000"/>
              </a:lnSpc>
            </a:pPr>
            <a:r>
              <a:rPr sz="1200" spc="-4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阶</a:t>
            </a: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段</a:t>
            </a:r>
            <a:endParaRPr lang="en-US" altLang="en-US" sz="1200"/>
          </a:p>
        </p:txBody>
      </p:sp>
      <p:sp>
        <p:nvSpPr>
          <p:cNvPr id="150" name="textbox 150"/>
          <p:cNvSpPr/>
          <p:nvPr/>
        </p:nvSpPr>
        <p:spPr>
          <a:xfrm>
            <a:off x="11756689" y="6518858"/>
            <a:ext cx="96519" cy="159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8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6</a:t>
            </a:r>
            <a:endParaRPr lang="en-US" altLang="en-US" sz="10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0" name="group 40"/>
          <p:cNvGrpSpPr/>
          <p:nvPr/>
        </p:nvGrpSpPr>
        <p:grpSpPr>
          <a:xfrm rot="21600000">
            <a:off x="278891" y="3346703"/>
            <a:ext cx="11754611" cy="3189694"/>
            <a:chExt cx="11754611" cy="3189694"/>
          </a:xfrm>
        </p:grpSpPr>
        <p:pic>
          <p:nvPicPr>
            <p:cNvPr id="151" name="picture 151"/>
            <p:cNvPicPr>
              <a:picLocks noChangeAspect="1"/>
            </p:cNvPicPr>
            <p:nvPr/>
          </p:nvPicPr>
          <p:blipFill>
            <a:blip r:embed="rId2"/>
            <a:stretch>
              <a:fillRect/>
            </a:stretch>
          </p:blipFill>
          <p:spPr>
            <a:xfrm rot="21600000">
              <a:off x="0" y="0"/>
              <a:ext cx="11754611" cy="3128772"/>
            </a:xfrm>
            <a:prstGeom prst="rect">
              <a:avLst/>
            </a:prstGeom>
          </p:spPr>
        </p:pic>
        <p:pic>
          <p:nvPicPr>
            <p:cNvPr id="152" name="picture 152"/>
            <p:cNvPicPr>
              <a:picLocks noChangeAspect="1"/>
            </p:cNvPicPr>
            <p:nvPr/>
          </p:nvPicPr>
          <p:blipFill>
            <a:blip r:embed="rId3"/>
            <a:stretch>
              <a:fillRect/>
            </a:stretch>
          </p:blipFill>
          <p:spPr>
            <a:xfrm rot="21600000">
              <a:off x="4643628" y="963168"/>
              <a:ext cx="2371344" cy="2095500"/>
            </a:xfrm>
            <a:prstGeom prst="rect">
              <a:avLst/>
            </a:prstGeom>
          </p:spPr>
        </p:pic>
        <p:sp>
          <p:nvSpPr>
            <p:cNvPr id="153" name="path"/>
            <p:cNvSpPr/>
            <p:nvPr/>
          </p:nvSpPr>
          <p:spPr>
            <a:xfrm>
              <a:off x="5737860" y="1513332"/>
              <a:ext cx="112776" cy="141732"/>
            </a:xfrm>
            <a:custGeom>
              <a:rect l="0" t="0" r="0" b="0"/>
              <a:pathLst>
                <a:path w="177" h="223">
                  <a:moveTo>
                    <a:pt x="82" y="217"/>
                  </a:moveTo>
                  <a:cubicBezTo>
                    <a:pt x="90" y="221"/>
                    <a:pt x="112" y="223"/>
                    <a:pt x="134" y="214"/>
                  </a:cubicBezTo>
                  <a:cubicBezTo>
                    <a:pt x="138" y="212"/>
                    <a:pt x="141" y="208"/>
                    <a:pt x="141" y="203"/>
                  </a:cubicBezTo>
                  <a:cubicBezTo>
                    <a:pt x="141" y="190"/>
                    <a:pt x="140" y="176"/>
                    <a:pt x="138" y="163"/>
                  </a:cubicBezTo>
                  <a:cubicBezTo>
                    <a:pt x="155" y="157"/>
                    <a:pt x="173" y="149"/>
                    <a:pt x="176" y="131"/>
                  </a:cubicBezTo>
                  <a:cubicBezTo>
                    <a:pt x="177" y="126"/>
                    <a:pt x="176" y="120"/>
                    <a:pt x="175" y="114"/>
                  </a:cubicBezTo>
                  <a:cubicBezTo>
                    <a:pt x="171" y="92"/>
                    <a:pt x="168" y="70"/>
                    <a:pt x="164" y="47"/>
                  </a:cubicBezTo>
                  <a:cubicBezTo>
                    <a:pt x="162" y="40"/>
                    <a:pt x="161" y="31"/>
                    <a:pt x="157" y="25"/>
                  </a:cubicBezTo>
                  <a:cubicBezTo>
                    <a:pt x="149" y="12"/>
                    <a:pt x="135" y="8"/>
                    <a:pt x="121" y="5"/>
                  </a:cubicBezTo>
                  <a:cubicBezTo>
                    <a:pt x="87" y="0"/>
                    <a:pt x="48" y="7"/>
                    <a:pt x="21" y="29"/>
                  </a:cubicBezTo>
                  <a:cubicBezTo>
                    <a:pt x="13" y="36"/>
                    <a:pt x="7" y="43"/>
                    <a:pt x="4" y="52"/>
                  </a:cubicBezTo>
                  <a:cubicBezTo>
                    <a:pt x="0" y="66"/>
                    <a:pt x="3" y="81"/>
                    <a:pt x="7" y="95"/>
                  </a:cubicBezTo>
                  <a:cubicBezTo>
                    <a:pt x="10" y="108"/>
                    <a:pt x="13" y="121"/>
                    <a:pt x="17" y="134"/>
                  </a:cubicBezTo>
                  <a:cubicBezTo>
                    <a:pt x="21" y="149"/>
                    <a:pt x="27" y="166"/>
                    <a:pt x="41" y="171"/>
                  </a:cubicBezTo>
                  <a:cubicBezTo>
                    <a:pt x="49" y="174"/>
                    <a:pt x="57" y="173"/>
                    <a:pt x="65" y="178"/>
                  </a:cubicBezTo>
                  <a:cubicBezTo>
                    <a:pt x="77" y="185"/>
                    <a:pt x="75" y="204"/>
                    <a:pt x="82" y="217"/>
                  </a:cubicBezTo>
                </a:path>
              </a:pathLst>
            </a:custGeom>
            <a:solidFill>
              <a:srgbClr val="D5C6A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2" name="group 42"/>
            <p:cNvGrpSpPr/>
            <p:nvPr/>
          </p:nvGrpSpPr>
          <p:grpSpPr>
            <a:xfrm rot="21600000">
              <a:off x="5448300" y="1162812"/>
              <a:ext cx="598932" cy="571500"/>
              <a:chExt cx="598932" cy="571500"/>
            </a:xfrm>
          </p:grpSpPr>
          <p:sp>
            <p:nvSpPr>
              <p:cNvPr id="154" name="path"/>
              <p:cNvSpPr/>
              <p:nvPr/>
            </p:nvSpPr>
            <p:spPr>
              <a:xfrm>
                <a:off x="0" y="0"/>
                <a:ext cx="598932" cy="571500"/>
              </a:xfrm>
              <a:custGeom>
                <a:rect l="0" t="0" r="0" b="0"/>
                <a:pathLst>
                  <a:path w="943" h="900">
                    <a:moveTo>
                      <a:pt x="643" y="5"/>
                    </a:moveTo>
                    <a:cubicBezTo>
                      <a:pt x="643" y="9"/>
                      <a:pt x="644" y="13"/>
                      <a:pt x="644" y="18"/>
                    </a:cubicBezTo>
                    <a:cubicBezTo>
                      <a:pt x="644" y="18"/>
                      <a:pt x="651" y="18"/>
                      <a:pt x="660" y="18"/>
                    </a:cubicBezTo>
                    <a:cubicBezTo>
                      <a:pt x="669" y="18"/>
                      <a:pt x="681" y="18"/>
                      <a:pt x="682" y="18"/>
                    </a:cubicBezTo>
                    <a:cubicBezTo>
                      <a:pt x="667" y="41"/>
                      <a:pt x="635" y="50"/>
                      <a:pt x="608" y="50"/>
                    </a:cubicBezTo>
                    <a:cubicBezTo>
                      <a:pt x="605" y="50"/>
                      <a:pt x="607" y="57"/>
                      <a:pt x="605" y="62"/>
                    </a:cubicBezTo>
                    <a:cubicBezTo>
                      <a:pt x="635" y="62"/>
                      <a:pt x="666" y="65"/>
                      <a:pt x="697" y="70"/>
                    </a:cubicBezTo>
                    <a:cubicBezTo>
                      <a:pt x="697" y="69"/>
                      <a:pt x="699" y="68"/>
                      <a:pt x="701" y="68"/>
                    </a:cubicBezTo>
                    <a:cubicBezTo>
                      <a:pt x="703" y="68"/>
                      <a:pt x="706" y="69"/>
                      <a:pt x="709" y="72"/>
                    </a:cubicBezTo>
                    <a:cubicBezTo>
                      <a:pt x="754" y="81"/>
                      <a:pt x="798" y="96"/>
                      <a:pt x="838" y="115"/>
                    </a:cubicBezTo>
                    <a:cubicBezTo>
                      <a:pt x="839" y="115"/>
                      <a:pt x="840" y="114"/>
                      <a:pt x="840" y="114"/>
                    </a:cubicBezTo>
                    <a:cubicBezTo>
                      <a:pt x="847" y="111"/>
                      <a:pt x="843" y="89"/>
                      <a:pt x="838" y="74"/>
                    </a:cubicBezTo>
                    <a:cubicBezTo>
                      <a:pt x="838" y="74"/>
                      <a:pt x="838" y="74"/>
                      <a:pt x="838" y="74"/>
                    </a:cubicBezTo>
                    <a:cubicBezTo>
                      <a:pt x="838" y="74"/>
                      <a:pt x="838" y="74"/>
                      <a:pt x="838" y="74"/>
                    </a:cubicBezTo>
                    <a:cubicBezTo>
                      <a:pt x="817" y="62"/>
                      <a:pt x="797" y="51"/>
                      <a:pt x="775" y="42"/>
                    </a:cubicBezTo>
                    <a:cubicBezTo>
                      <a:pt x="771" y="49"/>
                      <a:pt x="774" y="59"/>
                      <a:pt x="760" y="71"/>
                    </a:cubicBezTo>
                    <a:cubicBezTo>
                      <a:pt x="760" y="71"/>
                      <a:pt x="760" y="71"/>
                      <a:pt x="760" y="71"/>
                    </a:cubicBezTo>
                    <a:cubicBezTo>
                      <a:pt x="760" y="71"/>
                      <a:pt x="760" y="71"/>
                      <a:pt x="760" y="71"/>
                    </a:cubicBezTo>
                    <a:cubicBezTo>
                      <a:pt x="760" y="71"/>
                      <a:pt x="760" y="71"/>
                      <a:pt x="760" y="71"/>
                    </a:cubicBezTo>
                    <a:cubicBezTo>
                      <a:pt x="760" y="71"/>
                      <a:pt x="760" y="71"/>
                      <a:pt x="760" y="71"/>
                    </a:cubicBezTo>
                    <a:cubicBezTo>
                      <a:pt x="760" y="71"/>
                      <a:pt x="760" y="71"/>
                      <a:pt x="760" y="71"/>
                    </a:cubicBezTo>
                    <a:cubicBezTo>
                      <a:pt x="759" y="71"/>
                      <a:pt x="759" y="71"/>
                      <a:pt x="759" y="71"/>
                    </a:cubicBezTo>
                    <a:cubicBezTo>
                      <a:pt x="759" y="71"/>
                      <a:pt x="759" y="71"/>
                      <a:pt x="759" y="71"/>
                    </a:cubicBezTo>
                    <a:cubicBezTo>
                      <a:pt x="759" y="71"/>
                      <a:pt x="759" y="71"/>
                      <a:pt x="759" y="71"/>
                    </a:cubicBezTo>
                    <a:cubicBezTo>
                      <a:pt x="759" y="71"/>
                      <a:pt x="759" y="71"/>
                      <a:pt x="759" y="71"/>
                    </a:cubicBezTo>
                    <a:cubicBezTo>
                      <a:pt x="759" y="71"/>
                      <a:pt x="759" y="71"/>
                      <a:pt x="759" y="71"/>
                    </a:cubicBezTo>
                    <a:cubicBezTo>
                      <a:pt x="759" y="71"/>
                      <a:pt x="759" y="71"/>
                      <a:pt x="759" y="71"/>
                    </a:cubicBezTo>
                    <a:cubicBezTo>
                      <a:pt x="759" y="71"/>
                      <a:pt x="759" y="71"/>
                      <a:pt x="759" y="71"/>
                    </a:cubicBezTo>
                    <a:cubicBezTo>
                      <a:pt x="759" y="72"/>
                      <a:pt x="757" y="73"/>
                      <a:pt x="756" y="74"/>
                    </a:cubicBezTo>
                    <a:cubicBezTo>
                      <a:pt x="756" y="74"/>
                      <a:pt x="756" y="74"/>
                      <a:pt x="756" y="74"/>
                    </a:cubicBezTo>
                    <a:cubicBezTo>
                      <a:pt x="756" y="74"/>
                      <a:pt x="756" y="74"/>
                      <a:pt x="756" y="74"/>
                    </a:cubicBezTo>
                    <a:cubicBezTo>
                      <a:pt x="756" y="74"/>
                      <a:pt x="756" y="74"/>
                      <a:pt x="756" y="74"/>
                    </a:cubicBezTo>
                    <a:cubicBezTo>
                      <a:pt x="756" y="74"/>
                      <a:pt x="756" y="75"/>
                      <a:pt x="756" y="75"/>
                    </a:cubicBezTo>
                    <a:cubicBezTo>
                      <a:pt x="756" y="75"/>
                      <a:pt x="756" y="75"/>
                      <a:pt x="756" y="75"/>
                    </a:cubicBezTo>
                    <a:cubicBezTo>
                      <a:pt x="755" y="75"/>
                      <a:pt x="755" y="75"/>
                      <a:pt x="755" y="75"/>
                    </a:cubicBezTo>
                    <a:cubicBezTo>
                      <a:pt x="755" y="75"/>
                      <a:pt x="755" y="75"/>
                      <a:pt x="755" y="75"/>
                    </a:cubicBezTo>
                    <a:cubicBezTo>
                      <a:pt x="755" y="75"/>
                      <a:pt x="755" y="75"/>
                      <a:pt x="755" y="75"/>
                    </a:cubicBezTo>
                    <a:cubicBezTo>
                      <a:pt x="755" y="75"/>
                      <a:pt x="755" y="75"/>
                      <a:pt x="755" y="75"/>
                    </a:cubicBezTo>
                    <a:cubicBezTo>
                      <a:pt x="753" y="76"/>
                      <a:pt x="751" y="77"/>
                      <a:pt x="748" y="77"/>
                    </a:cubicBezTo>
                    <a:cubicBezTo>
                      <a:pt x="748" y="77"/>
                      <a:pt x="748" y="77"/>
                      <a:pt x="748" y="77"/>
                    </a:cubicBezTo>
                    <a:cubicBezTo>
                      <a:pt x="748" y="77"/>
                      <a:pt x="748" y="77"/>
                      <a:pt x="748" y="77"/>
                    </a:cubicBezTo>
                    <a:cubicBezTo>
                      <a:pt x="738" y="77"/>
                      <a:pt x="723" y="65"/>
                      <a:pt x="710" y="58"/>
                    </a:cubicBezTo>
                    <a:cubicBezTo>
                      <a:pt x="704" y="55"/>
                      <a:pt x="698" y="53"/>
                      <a:pt x="694" y="53"/>
                    </a:cubicBezTo>
                    <a:cubicBezTo>
                      <a:pt x="706" y="45"/>
                      <a:pt x="717" y="36"/>
                      <a:pt x="728" y="28"/>
                    </a:cubicBezTo>
                    <a:cubicBezTo>
                      <a:pt x="729" y="27"/>
                      <a:pt x="730" y="27"/>
                      <a:pt x="731" y="26"/>
                    </a:cubicBezTo>
                    <a:cubicBezTo>
                      <a:pt x="729" y="25"/>
                      <a:pt x="727" y="24"/>
                      <a:pt x="724" y="24"/>
                    </a:cubicBezTo>
                    <a:cubicBezTo>
                      <a:pt x="717" y="23"/>
                      <a:pt x="712" y="21"/>
                      <a:pt x="706" y="18"/>
                    </a:cubicBezTo>
                    <a:cubicBezTo>
                      <a:pt x="685" y="13"/>
                      <a:pt x="665" y="8"/>
                      <a:pt x="643" y="5"/>
                    </a:cubicBezTo>
                    <a:cubicBezTo>
                      <a:pt x="643" y="5"/>
                      <a:pt x="643" y="5"/>
                      <a:pt x="643" y="5"/>
                    </a:cubicBezTo>
                    <a:cubicBezTo>
                      <a:pt x="643" y="5"/>
                      <a:pt x="643" y="5"/>
                      <a:pt x="643" y="5"/>
                    </a:cubicBezTo>
                    <a:moveTo>
                      <a:pt x="582" y="0"/>
                    </a:moveTo>
                    <a:cubicBezTo>
                      <a:pt x="582" y="0"/>
                      <a:pt x="582" y="0"/>
                      <a:pt x="582" y="0"/>
                    </a:cubicBezTo>
                    <a:cubicBezTo>
                      <a:pt x="581" y="10"/>
                      <a:pt x="576" y="11"/>
                      <a:pt x="557" y="11"/>
                    </a:cubicBezTo>
                    <a:cubicBezTo>
                      <a:pt x="561" y="11"/>
                      <a:pt x="547" y="10"/>
                      <a:pt x="537" y="10"/>
                    </a:cubicBezTo>
                    <a:cubicBezTo>
                      <a:pt x="531" y="10"/>
                      <a:pt x="527" y="10"/>
                      <a:pt x="527" y="11"/>
                    </a:cubicBezTo>
                    <a:cubicBezTo>
                      <a:pt x="523" y="14"/>
                      <a:pt x="525" y="25"/>
                      <a:pt x="530" y="25"/>
                    </a:cubicBezTo>
                    <a:cubicBezTo>
                      <a:pt x="530" y="25"/>
                      <a:pt x="530" y="25"/>
                      <a:pt x="530" y="25"/>
                    </a:cubicBezTo>
                    <a:cubicBezTo>
                      <a:pt x="530" y="25"/>
                      <a:pt x="531" y="25"/>
                      <a:pt x="531" y="25"/>
                    </a:cubicBezTo>
                    <a:cubicBezTo>
                      <a:pt x="533" y="25"/>
                      <a:pt x="534" y="25"/>
                      <a:pt x="536" y="25"/>
                    </a:cubicBezTo>
                    <a:cubicBezTo>
                      <a:pt x="538" y="25"/>
                      <a:pt x="540" y="25"/>
                      <a:pt x="542" y="25"/>
                    </a:cubicBezTo>
                    <a:cubicBezTo>
                      <a:pt x="571" y="25"/>
                      <a:pt x="617" y="24"/>
                      <a:pt x="616" y="1"/>
                    </a:cubicBezTo>
                    <a:cubicBezTo>
                      <a:pt x="616" y="1"/>
                      <a:pt x="616" y="1"/>
                      <a:pt x="616" y="1"/>
                    </a:cubicBezTo>
                    <a:cubicBezTo>
                      <a:pt x="605" y="0"/>
                      <a:pt x="593" y="0"/>
                      <a:pt x="582" y="0"/>
                    </a:cubicBezTo>
                    <a:cubicBezTo>
                      <a:pt x="582" y="0"/>
                      <a:pt x="582" y="0"/>
                      <a:pt x="582" y="0"/>
                    </a:cubicBezTo>
                  </a:path>
                  <a:path w="943" h="900">
                    <a:moveTo>
                      <a:pt x="921" y="161"/>
                    </a:moveTo>
                    <a:cubicBezTo>
                      <a:pt x="929" y="167"/>
                      <a:pt x="935" y="172"/>
                      <a:pt x="943" y="177"/>
                    </a:cubicBezTo>
                    <a:cubicBezTo>
                      <a:pt x="941" y="173"/>
                      <a:pt x="939" y="167"/>
                      <a:pt x="937" y="162"/>
                    </a:cubicBezTo>
                    <a:cubicBezTo>
                      <a:pt x="935" y="162"/>
                      <a:pt x="933" y="162"/>
                      <a:pt x="931" y="162"/>
                    </a:cubicBezTo>
                    <a:cubicBezTo>
                      <a:pt x="929" y="162"/>
                      <a:pt x="928" y="162"/>
                      <a:pt x="927" y="162"/>
                    </a:cubicBezTo>
                    <a:cubicBezTo>
                      <a:pt x="925" y="162"/>
                      <a:pt x="924" y="162"/>
                      <a:pt x="924" y="162"/>
                    </a:cubicBezTo>
                    <a:cubicBezTo>
                      <a:pt x="924" y="162"/>
                      <a:pt x="924" y="162"/>
                      <a:pt x="924" y="162"/>
                    </a:cubicBezTo>
                    <a:cubicBezTo>
                      <a:pt x="923" y="162"/>
                      <a:pt x="922" y="162"/>
                      <a:pt x="921" y="161"/>
                    </a:cubicBezTo>
                    <a:moveTo>
                      <a:pt x="242" y="98"/>
                    </a:moveTo>
                    <a:cubicBezTo>
                      <a:pt x="242" y="98"/>
                      <a:pt x="242" y="98"/>
                      <a:pt x="242" y="98"/>
                    </a:cubicBezTo>
                    <a:cubicBezTo>
                      <a:pt x="242" y="98"/>
                      <a:pt x="242" y="98"/>
                      <a:pt x="242" y="98"/>
                    </a:cubicBezTo>
                    <a:cubicBezTo>
                      <a:pt x="96" y="199"/>
                      <a:pt x="0" y="368"/>
                      <a:pt x="0" y="559"/>
                    </a:cubicBezTo>
                    <a:cubicBezTo>
                      <a:pt x="0" y="687"/>
                      <a:pt x="43" y="805"/>
                      <a:pt x="116" y="900"/>
                    </a:cubicBezTo>
                    <a:cubicBezTo>
                      <a:pt x="69" y="817"/>
                      <a:pt x="42" y="722"/>
                      <a:pt x="42" y="620"/>
                    </a:cubicBezTo>
                    <a:cubicBezTo>
                      <a:pt x="42" y="452"/>
                      <a:pt x="116" y="300"/>
                      <a:pt x="234" y="198"/>
                    </a:cubicBezTo>
                    <a:cubicBezTo>
                      <a:pt x="235" y="197"/>
                      <a:pt x="236" y="195"/>
                      <a:pt x="237" y="194"/>
                    </a:cubicBezTo>
                    <a:cubicBezTo>
                      <a:pt x="247" y="175"/>
                      <a:pt x="261" y="166"/>
                      <a:pt x="260" y="146"/>
                    </a:cubicBezTo>
                    <a:cubicBezTo>
                      <a:pt x="260" y="142"/>
                      <a:pt x="248" y="110"/>
                      <a:pt x="242" y="98"/>
                    </a:cubicBezTo>
                    <a:moveTo>
                      <a:pt x="468" y="7"/>
                    </a:moveTo>
                    <a:cubicBezTo>
                      <a:pt x="464" y="8"/>
                      <a:pt x="460" y="8"/>
                      <a:pt x="457" y="10"/>
                    </a:cubicBezTo>
                    <a:cubicBezTo>
                      <a:pt x="465" y="11"/>
                      <a:pt x="474" y="14"/>
                      <a:pt x="477" y="15"/>
                    </a:cubicBezTo>
                    <a:cubicBezTo>
                      <a:pt x="474" y="12"/>
                      <a:pt x="471" y="10"/>
                      <a:pt x="468" y="7"/>
                    </a:cubicBezTo>
                  </a:path>
                </a:pathLst>
              </a:custGeom>
              <a:solidFill>
                <a:srgbClr val="256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path"/>
              <p:cNvSpPr/>
              <p:nvPr/>
            </p:nvSpPr>
            <p:spPr>
              <a:xfrm>
                <a:off x="324611" y="254507"/>
                <a:ext cx="96011" cy="42672"/>
              </a:xfrm>
              <a:custGeom>
                <a:rect l="0" t="0" r="0" b="0"/>
                <a:pathLst>
                  <a:path w="151" h="67">
                    <a:moveTo>
                      <a:pt x="12" y="11"/>
                    </a:moveTo>
                    <a:cubicBezTo>
                      <a:pt x="8" y="15"/>
                      <a:pt x="4" y="19"/>
                      <a:pt x="0" y="23"/>
                    </a:cubicBezTo>
                    <a:cubicBezTo>
                      <a:pt x="38" y="23"/>
                      <a:pt x="62" y="36"/>
                      <a:pt x="95" y="36"/>
                    </a:cubicBezTo>
                    <a:cubicBezTo>
                      <a:pt x="73" y="0"/>
                      <a:pt x="55" y="11"/>
                      <a:pt x="12" y="11"/>
                    </a:cubicBezTo>
                  </a:path>
                  <a:path w="151" h="67">
                    <a:moveTo>
                      <a:pt x="138" y="41"/>
                    </a:moveTo>
                    <a:cubicBezTo>
                      <a:pt x="107" y="40"/>
                      <a:pt x="105" y="45"/>
                      <a:pt x="86" y="67"/>
                    </a:cubicBezTo>
                    <a:cubicBezTo>
                      <a:pt x="103" y="67"/>
                      <a:pt x="120" y="67"/>
                      <a:pt x="136" y="67"/>
                    </a:cubicBezTo>
                    <a:cubicBezTo>
                      <a:pt x="151" y="67"/>
                      <a:pt x="149" y="41"/>
                      <a:pt x="138" y="4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56" name="path"/>
            <p:cNvSpPr/>
            <p:nvPr/>
          </p:nvSpPr>
          <p:spPr>
            <a:xfrm>
              <a:off x="6234684" y="2057400"/>
              <a:ext cx="153923" cy="562356"/>
            </a:xfrm>
            <a:custGeom>
              <a:rect l="0" t="0" r="0" b="0"/>
              <a:pathLst>
                <a:path w="241" h="885">
                  <a:moveTo>
                    <a:pt x="12" y="22"/>
                  </a:moveTo>
                  <a:lnTo>
                    <a:pt x="0" y="239"/>
                  </a:lnTo>
                  <a:lnTo>
                    <a:pt x="35" y="882"/>
                  </a:lnTo>
                  <a:lnTo>
                    <a:pt x="89" y="885"/>
                  </a:lnTo>
                  <a:lnTo>
                    <a:pt x="170" y="463"/>
                  </a:lnTo>
                  <a:lnTo>
                    <a:pt x="242" y="0"/>
                  </a:lnTo>
                  <a:lnTo>
                    <a:pt x="12" y="22"/>
                  </a:lnTo>
                  <a:close/>
                </a:path>
              </a:pathLst>
            </a:custGeom>
            <a:solidFill>
              <a:srgbClr val="14556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path"/>
            <p:cNvSpPr/>
            <p:nvPr/>
          </p:nvSpPr>
          <p:spPr>
            <a:xfrm>
              <a:off x="5131308" y="2592324"/>
              <a:ext cx="1362456" cy="71628"/>
            </a:xfrm>
            <a:custGeom>
              <a:rect l="0" t="0" r="0" b="0"/>
              <a:pathLst>
                <a:path w="2145" h="112">
                  <a:moveTo>
                    <a:pt x="1284" y="35"/>
                  </a:moveTo>
                  <a:lnTo>
                    <a:pt x="1288" y="69"/>
                  </a:lnTo>
                  <a:lnTo>
                    <a:pt x="1223" y="112"/>
                  </a:lnTo>
                  <a:lnTo>
                    <a:pt x="1183" y="82"/>
                  </a:lnTo>
                  <a:lnTo>
                    <a:pt x="1214" y="44"/>
                  </a:lnTo>
                  <a:lnTo>
                    <a:pt x="1279" y="0"/>
                  </a:lnTo>
                  <a:lnTo>
                    <a:pt x="1284" y="35"/>
                  </a:lnTo>
                  <a:close/>
                </a:path>
                <a:path w="2145" h="112">
                  <a:moveTo>
                    <a:pt x="972" y="67"/>
                  </a:moveTo>
                  <a:lnTo>
                    <a:pt x="902" y="103"/>
                  </a:lnTo>
                  <a:lnTo>
                    <a:pt x="866" y="68"/>
                  </a:lnTo>
                  <a:lnTo>
                    <a:pt x="900" y="33"/>
                  </a:lnTo>
                  <a:lnTo>
                    <a:pt x="970" y="33"/>
                  </a:lnTo>
                  <a:lnTo>
                    <a:pt x="972" y="67"/>
                  </a:lnTo>
                  <a:close/>
                </a:path>
                <a:path w="2145" h="112">
                  <a:moveTo>
                    <a:pt x="2058" y="80"/>
                  </a:moveTo>
                  <a:lnTo>
                    <a:pt x="2118" y="105"/>
                  </a:lnTo>
                  <a:lnTo>
                    <a:pt x="2145" y="74"/>
                  </a:lnTo>
                  <a:lnTo>
                    <a:pt x="2114" y="48"/>
                  </a:lnTo>
                  <a:lnTo>
                    <a:pt x="2056" y="52"/>
                  </a:lnTo>
                  <a:lnTo>
                    <a:pt x="2058" y="80"/>
                  </a:lnTo>
                  <a:close/>
                </a:path>
                <a:path w="2145" h="112">
                  <a:moveTo>
                    <a:pt x="1827" y="64"/>
                  </a:moveTo>
                  <a:lnTo>
                    <a:pt x="1765" y="91"/>
                  </a:lnTo>
                  <a:lnTo>
                    <a:pt x="1737" y="61"/>
                  </a:lnTo>
                  <a:lnTo>
                    <a:pt x="1768" y="33"/>
                  </a:lnTo>
                  <a:lnTo>
                    <a:pt x="1828" y="36"/>
                  </a:lnTo>
                  <a:lnTo>
                    <a:pt x="1827" y="64"/>
                  </a:lnTo>
                  <a:close/>
                </a:path>
                <a:path w="2145" h="112">
                  <a:moveTo>
                    <a:pt x="60" y="0"/>
                  </a:moveTo>
                  <a:lnTo>
                    <a:pt x="12" y="0"/>
                  </a:lnTo>
                  <a:lnTo>
                    <a:pt x="0" y="41"/>
                  </a:lnTo>
                  <a:lnTo>
                    <a:pt x="0" y="42"/>
                  </a:lnTo>
                  <a:lnTo>
                    <a:pt x="0" y="42"/>
                  </a:lnTo>
                  <a:lnTo>
                    <a:pt x="80" y="88"/>
                  </a:lnTo>
                  <a:lnTo>
                    <a:pt x="119" y="93"/>
                  </a:lnTo>
                  <a:lnTo>
                    <a:pt x="124" y="50"/>
                  </a:lnTo>
                  <a:lnTo>
                    <a:pt x="114" y="42"/>
                  </a:lnTo>
                  <a:lnTo>
                    <a:pt x="60" y="0"/>
                  </a:lnTo>
                  <a:close/>
                </a:path>
                <a:path w="2145" h="112">
                  <a:moveTo>
                    <a:pt x="323" y="26"/>
                  </a:moveTo>
                  <a:lnTo>
                    <a:pt x="384" y="59"/>
                  </a:lnTo>
                  <a:lnTo>
                    <a:pt x="378" y="88"/>
                  </a:lnTo>
                  <a:lnTo>
                    <a:pt x="268" y="72"/>
                  </a:lnTo>
                  <a:lnTo>
                    <a:pt x="275" y="31"/>
                  </a:lnTo>
                  <a:lnTo>
                    <a:pt x="323" y="26"/>
                  </a:lnTo>
                  <a:close/>
                </a:path>
              </a:pathLst>
            </a:custGeom>
            <a:solidFill>
              <a:srgbClr val="1A3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4" name="group 44"/>
            <p:cNvGrpSpPr/>
            <p:nvPr/>
          </p:nvGrpSpPr>
          <p:grpSpPr>
            <a:xfrm rot="21600000">
              <a:off x="5012436" y="1534668"/>
              <a:ext cx="448055" cy="752855"/>
              <a:chExt cx="448055" cy="752855"/>
            </a:xfrm>
          </p:grpSpPr>
          <p:sp>
            <p:nvSpPr>
              <p:cNvPr id="158" name="path"/>
              <p:cNvSpPr/>
              <p:nvPr/>
            </p:nvSpPr>
            <p:spPr>
              <a:xfrm>
                <a:off x="0" y="143255"/>
                <a:ext cx="448055" cy="609600"/>
              </a:xfrm>
              <a:custGeom>
                <a:rect l="0" t="0" r="0" b="0"/>
                <a:pathLst>
                  <a:path w="705" h="960">
                    <a:moveTo>
                      <a:pt x="690" y="919"/>
                    </a:moveTo>
                    <a:cubicBezTo>
                      <a:pt x="705" y="909"/>
                      <a:pt x="705" y="891"/>
                      <a:pt x="705" y="873"/>
                    </a:cubicBezTo>
                    <a:cubicBezTo>
                      <a:pt x="705" y="839"/>
                      <a:pt x="700" y="805"/>
                      <a:pt x="691" y="772"/>
                    </a:cubicBezTo>
                    <a:cubicBezTo>
                      <a:pt x="676" y="710"/>
                      <a:pt x="660" y="636"/>
                      <a:pt x="653" y="556"/>
                    </a:cubicBezTo>
                    <a:cubicBezTo>
                      <a:pt x="633" y="350"/>
                      <a:pt x="568" y="212"/>
                      <a:pt x="568" y="212"/>
                    </a:cubicBezTo>
                    <a:cubicBezTo>
                      <a:pt x="547" y="155"/>
                      <a:pt x="547" y="155"/>
                      <a:pt x="547" y="155"/>
                    </a:cubicBezTo>
                    <a:cubicBezTo>
                      <a:pt x="543" y="149"/>
                      <a:pt x="539" y="141"/>
                      <a:pt x="534" y="133"/>
                    </a:cubicBezTo>
                    <a:cubicBezTo>
                      <a:pt x="507" y="93"/>
                      <a:pt x="463" y="23"/>
                      <a:pt x="413" y="11"/>
                    </a:cubicBezTo>
                    <a:cubicBezTo>
                      <a:pt x="412" y="11"/>
                      <a:pt x="412" y="11"/>
                      <a:pt x="410" y="11"/>
                    </a:cubicBezTo>
                    <a:cubicBezTo>
                      <a:pt x="359" y="0"/>
                      <a:pt x="293" y="4"/>
                      <a:pt x="246" y="29"/>
                    </a:cubicBezTo>
                    <a:cubicBezTo>
                      <a:pt x="238" y="34"/>
                      <a:pt x="231" y="41"/>
                      <a:pt x="222" y="47"/>
                    </a:cubicBezTo>
                    <a:cubicBezTo>
                      <a:pt x="200" y="65"/>
                      <a:pt x="181" y="75"/>
                      <a:pt x="172" y="103"/>
                    </a:cubicBezTo>
                    <a:cubicBezTo>
                      <a:pt x="163" y="127"/>
                      <a:pt x="161" y="153"/>
                      <a:pt x="156" y="178"/>
                    </a:cubicBezTo>
                    <a:cubicBezTo>
                      <a:pt x="147" y="230"/>
                      <a:pt x="141" y="281"/>
                      <a:pt x="134" y="332"/>
                    </a:cubicBezTo>
                    <a:cubicBezTo>
                      <a:pt x="120" y="428"/>
                      <a:pt x="108" y="524"/>
                      <a:pt x="92" y="620"/>
                    </a:cubicBezTo>
                    <a:cubicBezTo>
                      <a:pt x="84" y="669"/>
                      <a:pt x="77" y="719"/>
                      <a:pt x="73" y="769"/>
                    </a:cubicBezTo>
                    <a:cubicBezTo>
                      <a:pt x="70" y="812"/>
                      <a:pt x="29" y="857"/>
                      <a:pt x="7" y="897"/>
                    </a:cubicBezTo>
                    <a:cubicBezTo>
                      <a:pt x="0" y="911"/>
                      <a:pt x="111" y="946"/>
                      <a:pt x="122" y="948"/>
                    </a:cubicBezTo>
                    <a:cubicBezTo>
                      <a:pt x="167" y="960"/>
                      <a:pt x="217" y="957"/>
                      <a:pt x="265" y="957"/>
                    </a:cubicBezTo>
                    <a:cubicBezTo>
                      <a:pt x="370" y="958"/>
                      <a:pt x="474" y="954"/>
                      <a:pt x="579" y="947"/>
                    </a:cubicBezTo>
                    <a:cubicBezTo>
                      <a:pt x="614" y="945"/>
                      <a:pt x="657" y="938"/>
                      <a:pt x="687" y="921"/>
                    </a:cubicBezTo>
                    <a:cubicBezTo>
                      <a:pt x="688" y="920"/>
                      <a:pt x="689" y="919"/>
                      <a:pt x="690" y="919"/>
                    </a:cubicBezTo>
                  </a:path>
                </a:pathLst>
              </a:custGeom>
              <a:solidFill>
                <a:srgbClr val="3ABAB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path"/>
              <p:cNvSpPr/>
              <p:nvPr/>
            </p:nvSpPr>
            <p:spPr>
              <a:xfrm>
                <a:off x="237743" y="0"/>
                <a:ext cx="76200" cy="163067"/>
              </a:xfrm>
              <a:custGeom>
                <a:rect l="0" t="0" r="0" b="0"/>
                <a:pathLst>
                  <a:path w="120" h="256">
                    <a:moveTo>
                      <a:pt x="60" y="125"/>
                    </a:moveTo>
                    <a:cubicBezTo>
                      <a:pt x="70" y="152"/>
                      <a:pt x="56" y="181"/>
                      <a:pt x="45" y="205"/>
                    </a:cubicBezTo>
                    <a:cubicBezTo>
                      <a:pt x="35" y="227"/>
                      <a:pt x="31" y="242"/>
                      <a:pt x="57" y="247"/>
                    </a:cubicBezTo>
                    <a:cubicBezTo>
                      <a:pt x="71" y="250"/>
                      <a:pt x="98" y="256"/>
                      <a:pt x="110" y="245"/>
                    </a:cubicBezTo>
                    <a:cubicBezTo>
                      <a:pt x="120" y="237"/>
                      <a:pt x="115" y="212"/>
                      <a:pt x="110" y="202"/>
                    </a:cubicBezTo>
                    <a:cubicBezTo>
                      <a:pt x="106" y="193"/>
                      <a:pt x="97" y="189"/>
                      <a:pt x="93" y="181"/>
                    </a:cubicBezTo>
                    <a:cubicBezTo>
                      <a:pt x="92" y="178"/>
                      <a:pt x="92" y="175"/>
                      <a:pt x="91" y="171"/>
                    </a:cubicBezTo>
                    <a:cubicBezTo>
                      <a:pt x="91" y="157"/>
                      <a:pt x="93" y="142"/>
                      <a:pt x="98" y="128"/>
                    </a:cubicBezTo>
                    <a:cubicBezTo>
                      <a:pt x="101" y="118"/>
                      <a:pt x="104" y="109"/>
                      <a:pt x="105" y="100"/>
                    </a:cubicBezTo>
                    <a:cubicBezTo>
                      <a:pt x="106" y="86"/>
                      <a:pt x="96" y="69"/>
                      <a:pt x="91" y="56"/>
                    </a:cubicBezTo>
                    <a:cubicBezTo>
                      <a:pt x="81" y="32"/>
                      <a:pt x="47" y="0"/>
                      <a:pt x="18" y="18"/>
                    </a:cubicBezTo>
                    <a:cubicBezTo>
                      <a:pt x="11" y="23"/>
                      <a:pt x="7" y="30"/>
                      <a:pt x="3" y="38"/>
                    </a:cubicBezTo>
                    <a:cubicBezTo>
                      <a:pt x="1" y="41"/>
                      <a:pt x="0" y="46"/>
                      <a:pt x="0" y="51"/>
                    </a:cubicBezTo>
                    <a:cubicBezTo>
                      <a:pt x="0" y="69"/>
                      <a:pt x="17" y="72"/>
                      <a:pt x="29" y="81"/>
                    </a:cubicBezTo>
                    <a:cubicBezTo>
                      <a:pt x="44" y="93"/>
                      <a:pt x="54" y="108"/>
                      <a:pt x="60" y="125"/>
                    </a:cubicBezTo>
                  </a:path>
                </a:pathLst>
              </a:custGeom>
              <a:solidFill>
                <a:srgbClr val="1A3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path"/>
              <p:cNvSpPr/>
              <p:nvPr/>
            </p:nvSpPr>
            <p:spPr>
              <a:xfrm>
                <a:off x="170099" y="16382"/>
                <a:ext cx="111840" cy="140505"/>
              </a:xfrm>
              <a:custGeom>
                <a:rect l="0" t="0" r="0" b="0"/>
                <a:pathLst>
                  <a:path w="176" h="221">
                    <a:moveTo>
                      <a:pt x="112" y="204"/>
                    </a:moveTo>
                    <a:cubicBezTo>
                      <a:pt x="137" y="198"/>
                      <a:pt x="156" y="177"/>
                      <a:pt x="165" y="154"/>
                    </a:cubicBezTo>
                    <a:cubicBezTo>
                      <a:pt x="175" y="129"/>
                      <a:pt x="176" y="103"/>
                      <a:pt x="173" y="78"/>
                    </a:cubicBezTo>
                    <a:cubicBezTo>
                      <a:pt x="164" y="-6"/>
                      <a:pt x="60" y="0"/>
                      <a:pt x="24" y="64"/>
                    </a:cubicBezTo>
                    <a:cubicBezTo>
                      <a:pt x="-6" y="120"/>
                      <a:pt x="41" y="221"/>
                      <a:pt x="112" y="204"/>
                    </a:cubicBezTo>
                  </a:path>
                </a:pathLst>
              </a:custGeom>
              <a:solidFill>
                <a:srgbClr val="E2BD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6" name="group 46"/>
            <p:cNvGrpSpPr/>
            <p:nvPr/>
          </p:nvGrpSpPr>
          <p:grpSpPr>
            <a:xfrm rot="21600000">
              <a:off x="4888991" y="1533144"/>
              <a:ext cx="554736" cy="559308"/>
              <a:chExt cx="554736" cy="559308"/>
            </a:xfrm>
          </p:grpSpPr>
          <p:sp>
            <p:nvSpPr>
              <p:cNvPr id="161" name="path"/>
              <p:cNvSpPr/>
              <p:nvPr/>
            </p:nvSpPr>
            <p:spPr>
              <a:xfrm>
                <a:off x="333756" y="124967"/>
                <a:ext cx="32003" cy="38100"/>
              </a:xfrm>
              <a:custGeom>
                <a:rect l="0" t="0" r="0" b="0"/>
                <a:pathLst>
                  <a:path w="50" h="60">
                    <a:moveTo>
                      <a:pt x="49" y="26"/>
                    </a:moveTo>
                    <a:cubicBezTo>
                      <a:pt x="49" y="35"/>
                      <a:pt x="48" y="46"/>
                      <a:pt x="48" y="55"/>
                    </a:cubicBezTo>
                    <a:cubicBezTo>
                      <a:pt x="48" y="56"/>
                      <a:pt x="48" y="58"/>
                      <a:pt x="46" y="58"/>
                    </a:cubicBezTo>
                    <a:cubicBezTo>
                      <a:pt x="45" y="60"/>
                      <a:pt x="43" y="60"/>
                      <a:pt x="42" y="60"/>
                    </a:cubicBezTo>
                    <a:cubicBezTo>
                      <a:pt x="34" y="60"/>
                      <a:pt x="27" y="60"/>
                      <a:pt x="19" y="58"/>
                    </a:cubicBezTo>
                    <a:cubicBezTo>
                      <a:pt x="15" y="58"/>
                      <a:pt x="11" y="58"/>
                      <a:pt x="8" y="57"/>
                    </a:cubicBezTo>
                    <a:cubicBezTo>
                      <a:pt x="0" y="53"/>
                      <a:pt x="0" y="43"/>
                      <a:pt x="0" y="34"/>
                    </a:cubicBezTo>
                    <a:cubicBezTo>
                      <a:pt x="1" y="26"/>
                      <a:pt x="4" y="18"/>
                      <a:pt x="2" y="10"/>
                    </a:cubicBezTo>
                    <a:cubicBezTo>
                      <a:pt x="19" y="17"/>
                      <a:pt x="33" y="0"/>
                      <a:pt x="50" y="8"/>
                    </a:cubicBezTo>
                    <a:lnTo>
                      <a:pt x="49" y="26"/>
                    </a:lnTo>
                    <a:close/>
                  </a:path>
                </a:pathLst>
              </a:custGeom>
              <a:solidFill>
                <a:srgbClr val="E2BD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path"/>
              <p:cNvSpPr/>
              <p:nvPr/>
            </p:nvSpPr>
            <p:spPr>
              <a:xfrm>
                <a:off x="59436" y="196595"/>
                <a:ext cx="205739" cy="214883"/>
              </a:xfrm>
              <a:custGeom>
                <a:rect l="0" t="0" r="0" b="0"/>
                <a:pathLst>
                  <a:path w="323" h="338">
                    <a:moveTo>
                      <a:pt x="288" y="0"/>
                    </a:moveTo>
                    <a:lnTo>
                      <a:pt x="0" y="256"/>
                    </a:lnTo>
                    <a:lnTo>
                      <a:pt x="48" y="338"/>
                    </a:lnTo>
                    <a:lnTo>
                      <a:pt x="323" y="160"/>
                    </a:lnTo>
                    <a:lnTo>
                      <a:pt x="288" y="0"/>
                    </a:lnTo>
                    <a:close/>
                  </a:path>
                </a:pathLst>
              </a:custGeom>
              <a:solidFill>
                <a:srgbClr val="3ABAB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path"/>
              <p:cNvSpPr/>
              <p:nvPr/>
            </p:nvSpPr>
            <p:spPr>
              <a:xfrm>
                <a:off x="0" y="0"/>
                <a:ext cx="554736" cy="559308"/>
              </a:xfrm>
              <a:custGeom>
                <a:rect l="0" t="0" r="0" b="0"/>
                <a:pathLst>
                  <a:path w="873" h="880">
                    <a:moveTo>
                      <a:pt x="7" y="77"/>
                    </a:moveTo>
                    <a:cubicBezTo>
                      <a:pt x="0" y="46"/>
                      <a:pt x="19" y="15"/>
                      <a:pt x="50" y="7"/>
                    </a:cubicBezTo>
                    <a:cubicBezTo>
                      <a:pt x="82" y="0"/>
                      <a:pt x="114" y="19"/>
                      <a:pt x="121" y="50"/>
                    </a:cubicBezTo>
                    <a:cubicBezTo>
                      <a:pt x="121" y="50"/>
                      <a:pt x="121" y="50"/>
                      <a:pt x="121" y="50"/>
                    </a:cubicBezTo>
                    <a:cubicBezTo>
                      <a:pt x="217" y="285"/>
                      <a:pt x="217" y="285"/>
                      <a:pt x="217" y="285"/>
                    </a:cubicBezTo>
                    <a:cubicBezTo>
                      <a:pt x="240" y="341"/>
                      <a:pt x="285" y="383"/>
                      <a:pt x="341" y="405"/>
                    </a:cubicBezTo>
                    <a:cubicBezTo>
                      <a:pt x="545" y="483"/>
                      <a:pt x="545" y="483"/>
                      <a:pt x="545" y="483"/>
                    </a:cubicBezTo>
                    <a:cubicBezTo>
                      <a:pt x="385" y="333"/>
                      <a:pt x="385" y="333"/>
                      <a:pt x="385" y="333"/>
                    </a:cubicBezTo>
                    <a:cubicBezTo>
                      <a:pt x="382" y="331"/>
                      <a:pt x="379" y="330"/>
                      <a:pt x="377" y="327"/>
                    </a:cubicBezTo>
                    <a:cubicBezTo>
                      <a:pt x="377" y="327"/>
                      <a:pt x="377" y="327"/>
                      <a:pt x="377" y="327"/>
                    </a:cubicBezTo>
                    <a:cubicBezTo>
                      <a:pt x="377" y="327"/>
                      <a:pt x="377" y="327"/>
                      <a:pt x="377" y="327"/>
                    </a:cubicBezTo>
                    <a:cubicBezTo>
                      <a:pt x="371" y="320"/>
                      <a:pt x="367" y="313"/>
                      <a:pt x="365" y="303"/>
                    </a:cubicBezTo>
                    <a:cubicBezTo>
                      <a:pt x="357" y="275"/>
                      <a:pt x="376" y="246"/>
                      <a:pt x="405" y="239"/>
                    </a:cubicBezTo>
                    <a:cubicBezTo>
                      <a:pt x="418" y="236"/>
                      <a:pt x="431" y="238"/>
                      <a:pt x="442" y="244"/>
                    </a:cubicBezTo>
                    <a:cubicBezTo>
                      <a:pt x="442" y="244"/>
                      <a:pt x="442" y="244"/>
                      <a:pt x="442" y="244"/>
                    </a:cubicBezTo>
                    <a:cubicBezTo>
                      <a:pt x="650" y="358"/>
                      <a:pt x="650" y="358"/>
                      <a:pt x="650" y="358"/>
                    </a:cubicBezTo>
                    <a:cubicBezTo>
                      <a:pt x="740" y="409"/>
                      <a:pt x="804" y="493"/>
                      <a:pt x="828" y="593"/>
                    </a:cubicBezTo>
                    <a:cubicBezTo>
                      <a:pt x="855" y="704"/>
                      <a:pt x="855" y="704"/>
                      <a:pt x="855" y="704"/>
                    </a:cubicBezTo>
                    <a:cubicBezTo>
                      <a:pt x="873" y="780"/>
                      <a:pt x="826" y="855"/>
                      <a:pt x="751" y="873"/>
                    </a:cubicBezTo>
                    <a:cubicBezTo>
                      <a:pt x="722" y="880"/>
                      <a:pt x="693" y="877"/>
                      <a:pt x="667" y="867"/>
                    </a:cubicBezTo>
                    <a:cubicBezTo>
                      <a:pt x="660" y="864"/>
                      <a:pt x="653" y="861"/>
                      <a:pt x="646" y="857"/>
                    </a:cubicBezTo>
                    <a:cubicBezTo>
                      <a:pt x="223" y="649"/>
                      <a:pt x="223" y="649"/>
                      <a:pt x="223" y="649"/>
                    </a:cubicBezTo>
                    <a:cubicBezTo>
                      <a:pt x="166" y="621"/>
                      <a:pt x="125" y="570"/>
                      <a:pt x="111" y="509"/>
                    </a:cubicBezTo>
                    <a:cubicBezTo>
                      <a:pt x="7" y="77"/>
                      <a:pt x="7" y="77"/>
                      <a:pt x="7" y="77"/>
                    </a:cubicBezTo>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path"/>
              <p:cNvSpPr/>
              <p:nvPr/>
            </p:nvSpPr>
            <p:spPr>
              <a:xfrm>
                <a:off x="50291" y="335279"/>
                <a:ext cx="502920" cy="173736"/>
              </a:xfrm>
              <a:custGeom>
                <a:rect l="0" t="0" r="0" b="0"/>
                <a:pathLst>
                  <a:path w="792" h="273">
                    <a:moveTo>
                      <a:pt x="792" y="223"/>
                    </a:moveTo>
                    <a:lnTo>
                      <a:pt x="768" y="273"/>
                    </a:lnTo>
                    <a:lnTo>
                      <a:pt x="746" y="264"/>
                    </a:lnTo>
                    <a:lnTo>
                      <a:pt x="755" y="226"/>
                    </a:lnTo>
                    <a:lnTo>
                      <a:pt x="744" y="226"/>
                    </a:lnTo>
                    <a:lnTo>
                      <a:pt x="769" y="187"/>
                    </a:lnTo>
                    <a:lnTo>
                      <a:pt x="792" y="193"/>
                    </a:lnTo>
                    <a:lnTo>
                      <a:pt x="792" y="223"/>
                    </a:lnTo>
                    <a:close/>
                  </a:path>
                  <a:path w="792" h="273">
                    <a:moveTo>
                      <a:pt x="58" y="91"/>
                    </a:moveTo>
                    <a:lnTo>
                      <a:pt x="96" y="84"/>
                    </a:lnTo>
                    <a:lnTo>
                      <a:pt x="85" y="24"/>
                    </a:lnTo>
                    <a:lnTo>
                      <a:pt x="25" y="0"/>
                    </a:lnTo>
                    <a:lnTo>
                      <a:pt x="0" y="49"/>
                    </a:lnTo>
                    <a:lnTo>
                      <a:pt x="58" y="91"/>
                    </a:lnTo>
                    <a:close/>
                  </a:path>
                </a:pathLst>
              </a:custGeom>
              <a:solidFill>
                <a:srgbClr val="E2BD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8" name="group 48"/>
            <p:cNvGrpSpPr/>
            <p:nvPr/>
          </p:nvGrpSpPr>
          <p:grpSpPr>
            <a:xfrm rot="21600000">
              <a:off x="6416039" y="1667256"/>
              <a:ext cx="201168" cy="300227"/>
              <a:chExt cx="201168" cy="300227"/>
            </a:xfrm>
          </p:grpSpPr>
          <p:sp>
            <p:nvSpPr>
              <p:cNvPr id="165" name="path"/>
              <p:cNvSpPr/>
              <p:nvPr/>
            </p:nvSpPr>
            <p:spPr>
              <a:xfrm>
                <a:off x="0" y="0"/>
                <a:ext cx="201168" cy="300227"/>
              </a:xfrm>
              <a:custGeom>
                <a:rect l="0" t="0" r="0" b="0"/>
                <a:pathLst>
                  <a:path w="316" h="472">
                    <a:moveTo>
                      <a:pt x="42" y="0"/>
                    </a:moveTo>
                    <a:lnTo>
                      <a:pt x="316" y="296"/>
                    </a:lnTo>
                    <a:lnTo>
                      <a:pt x="108" y="472"/>
                    </a:lnTo>
                    <a:lnTo>
                      <a:pt x="77" y="436"/>
                    </a:lnTo>
                    <a:lnTo>
                      <a:pt x="159" y="267"/>
                    </a:lnTo>
                    <a:lnTo>
                      <a:pt x="0" y="126"/>
                    </a:lnTo>
                    <a:lnTo>
                      <a:pt x="42" y="0"/>
                    </a:lnTo>
                    <a:close/>
                  </a:path>
                </a:pathLst>
              </a:custGeom>
              <a:solidFill>
                <a:srgbClr val="9EA6A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path"/>
              <p:cNvSpPr/>
              <p:nvPr/>
            </p:nvSpPr>
            <p:spPr>
              <a:xfrm>
                <a:off x="44195" y="242316"/>
                <a:ext cx="67057" cy="57911"/>
              </a:xfrm>
              <a:custGeom>
                <a:rect l="0" t="0" r="0" b="0"/>
                <a:pathLst>
                  <a:path w="105" h="91">
                    <a:moveTo>
                      <a:pt x="98" y="51"/>
                    </a:moveTo>
                    <a:lnTo>
                      <a:pt x="105" y="12"/>
                    </a:lnTo>
                    <a:lnTo>
                      <a:pt x="44" y="0"/>
                    </a:lnTo>
                    <a:lnTo>
                      <a:pt x="0" y="49"/>
                    </a:lnTo>
                    <a:lnTo>
                      <a:pt x="37" y="91"/>
                    </a:lnTo>
                    <a:lnTo>
                      <a:pt x="98" y="51"/>
                    </a:lnTo>
                    <a:close/>
                  </a:path>
                </a:pathLst>
              </a:custGeom>
              <a:solidFill>
                <a:srgbClr val="B7785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67" name="path"/>
            <p:cNvSpPr/>
            <p:nvPr/>
          </p:nvSpPr>
          <p:spPr>
            <a:xfrm>
              <a:off x="6306312" y="1522476"/>
              <a:ext cx="140207" cy="153924"/>
            </a:xfrm>
            <a:custGeom>
              <a:rect l="0" t="0" r="0" b="0"/>
              <a:pathLst>
                <a:path w="220" h="241">
                  <a:moveTo>
                    <a:pt x="182" y="17"/>
                  </a:moveTo>
                  <a:cubicBezTo>
                    <a:pt x="139" y="8"/>
                    <a:pt x="95" y="0"/>
                    <a:pt x="52" y="8"/>
                  </a:cubicBezTo>
                  <a:cubicBezTo>
                    <a:pt x="42" y="10"/>
                    <a:pt x="33" y="14"/>
                    <a:pt x="28" y="21"/>
                  </a:cubicBezTo>
                  <a:cubicBezTo>
                    <a:pt x="26" y="25"/>
                    <a:pt x="25" y="28"/>
                    <a:pt x="24" y="31"/>
                  </a:cubicBezTo>
                  <a:cubicBezTo>
                    <a:pt x="12" y="71"/>
                    <a:pt x="0" y="131"/>
                    <a:pt x="26" y="168"/>
                  </a:cubicBezTo>
                  <a:cubicBezTo>
                    <a:pt x="30" y="174"/>
                    <a:pt x="38" y="180"/>
                    <a:pt x="45" y="184"/>
                  </a:cubicBezTo>
                  <a:cubicBezTo>
                    <a:pt x="55" y="190"/>
                    <a:pt x="65" y="195"/>
                    <a:pt x="76" y="196"/>
                  </a:cubicBezTo>
                  <a:cubicBezTo>
                    <a:pt x="74" y="207"/>
                    <a:pt x="71" y="216"/>
                    <a:pt x="67" y="225"/>
                  </a:cubicBezTo>
                  <a:cubicBezTo>
                    <a:pt x="76" y="240"/>
                    <a:pt x="122" y="242"/>
                    <a:pt x="130" y="228"/>
                  </a:cubicBezTo>
                  <a:cubicBezTo>
                    <a:pt x="131" y="216"/>
                    <a:pt x="131" y="204"/>
                    <a:pt x="132" y="192"/>
                  </a:cubicBezTo>
                  <a:cubicBezTo>
                    <a:pt x="138" y="189"/>
                    <a:pt x="143" y="186"/>
                    <a:pt x="148" y="183"/>
                  </a:cubicBezTo>
                  <a:cubicBezTo>
                    <a:pt x="168" y="170"/>
                    <a:pt x="180" y="151"/>
                    <a:pt x="188" y="130"/>
                  </a:cubicBezTo>
                  <a:cubicBezTo>
                    <a:pt x="196" y="105"/>
                    <a:pt x="207" y="83"/>
                    <a:pt x="215" y="59"/>
                  </a:cubicBezTo>
                  <a:cubicBezTo>
                    <a:pt x="218" y="51"/>
                    <a:pt x="220" y="40"/>
                    <a:pt x="216" y="33"/>
                  </a:cubicBezTo>
                  <a:cubicBezTo>
                    <a:pt x="210" y="25"/>
                    <a:pt x="200" y="21"/>
                    <a:pt x="190" y="19"/>
                  </a:cubicBezTo>
                  <a:cubicBezTo>
                    <a:pt x="188" y="19"/>
                    <a:pt x="185" y="18"/>
                    <a:pt x="182" y="17"/>
                  </a:cubicBezTo>
                </a:path>
              </a:pathLst>
            </a:custGeom>
            <a:solidFill>
              <a:srgbClr val="B7785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8" name="path"/>
            <p:cNvSpPr/>
            <p:nvPr/>
          </p:nvSpPr>
          <p:spPr>
            <a:xfrm>
              <a:off x="6141720" y="1655064"/>
              <a:ext cx="193547" cy="327660"/>
            </a:xfrm>
            <a:custGeom>
              <a:rect l="0" t="0" r="0" b="0"/>
              <a:pathLst>
                <a:path w="304" h="516">
                  <a:moveTo>
                    <a:pt x="304" y="0"/>
                  </a:moveTo>
                  <a:lnTo>
                    <a:pt x="241" y="18"/>
                  </a:lnTo>
                  <a:lnTo>
                    <a:pt x="13" y="258"/>
                  </a:lnTo>
                  <a:lnTo>
                    <a:pt x="0" y="336"/>
                  </a:lnTo>
                  <a:lnTo>
                    <a:pt x="108" y="516"/>
                  </a:lnTo>
                  <a:lnTo>
                    <a:pt x="139" y="451"/>
                  </a:lnTo>
                  <a:lnTo>
                    <a:pt x="92" y="317"/>
                  </a:lnTo>
                  <a:lnTo>
                    <a:pt x="165" y="265"/>
                  </a:lnTo>
                  <a:lnTo>
                    <a:pt x="263" y="46"/>
                  </a:lnTo>
                  <a:lnTo>
                    <a:pt x="304" y="0"/>
                  </a:lnTo>
                  <a:close/>
                </a:path>
              </a:pathLst>
            </a:custGeom>
            <a:solidFill>
              <a:srgbClr val="9EA6A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9" name="path"/>
            <p:cNvSpPr/>
            <p:nvPr/>
          </p:nvSpPr>
          <p:spPr>
            <a:xfrm>
              <a:off x="5274564" y="1685544"/>
              <a:ext cx="205739" cy="318515"/>
            </a:xfrm>
            <a:custGeom>
              <a:rect l="0" t="0" r="0" b="0"/>
              <a:pathLst>
                <a:path w="323" h="501">
                  <a:moveTo>
                    <a:pt x="73" y="21"/>
                  </a:moveTo>
                  <a:lnTo>
                    <a:pt x="0" y="0"/>
                  </a:lnTo>
                  <a:lnTo>
                    <a:pt x="35" y="95"/>
                  </a:lnTo>
                  <a:lnTo>
                    <a:pt x="207" y="290"/>
                  </a:lnTo>
                  <a:lnTo>
                    <a:pt x="205" y="274"/>
                  </a:lnTo>
                  <a:lnTo>
                    <a:pt x="224" y="477"/>
                  </a:lnTo>
                  <a:lnTo>
                    <a:pt x="270" y="501"/>
                  </a:lnTo>
                  <a:lnTo>
                    <a:pt x="323" y="250"/>
                  </a:lnTo>
                  <a:lnTo>
                    <a:pt x="73" y="21"/>
                  </a:lnTo>
                  <a:close/>
                </a:path>
              </a:pathLst>
            </a:custGeom>
            <a:solidFill>
              <a:srgbClr val="3ABAB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0" name="path"/>
            <p:cNvSpPr/>
            <p:nvPr/>
          </p:nvSpPr>
          <p:spPr>
            <a:xfrm>
              <a:off x="6073140" y="1903476"/>
              <a:ext cx="53339" cy="71627"/>
            </a:xfrm>
            <a:custGeom>
              <a:rect l="0" t="0" r="0" b="0"/>
              <a:pathLst>
                <a:path w="83" h="112">
                  <a:moveTo>
                    <a:pt x="20" y="19"/>
                  </a:moveTo>
                  <a:lnTo>
                    <a:pt x="52" y="0"/>
                  </a:lnTo>
                  <a:lnTo>
                    <a:pt x="83" y="56"/>
                  </a:lnTo>
                  <a:lnTo>
                    <a:pt x="51" y="112"/>
                  </a:lnTo>
                  <a:lnTo>
                    <a:pt x="0" y="88"/>
                  </a:lnTo>
                  <a:lnTo>
                    <a:pt x="20" y="19"/>
                  </a:lnTo>
                  <a:close/>
                </a:path>
              </a:pathLst>
            </a:custGeom>
            <a:solidFill>
              <a:srgbClr val="B7785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50"/>
            <p:cNvGrpSpPr/>
            <p:nvPr/>
          </p:nvGrpSpPr>
          <p:grpSpPr>
            <a:xfrm rot="21600000">
              <a:off x="4273296" y="797052"/>
              <a:ext cx="3112008" cy="1831847"/>
              <a:chExt cx="3112008" cy="1831847"/>
            </a:xfrm>
          </p:grpSpPr>
          <p:sp>
            <p:nvSpPr>
              <p:cNvPr id="171" name="path"/>
              <p:cNvSpPr/>
              <p:nvPr/>
            </p:nvSpPr>
            <p:spPr>
              <a:xfrm>
                <a:off x="1377695" y="1147572"/>
                <a:ext cx="303276" cy="676655"/>
              </a:xfrm>
              <a:custGeom>
                <a:rect l="0" t="0" r="0" b="0"/>
                <a:pathLst>
                  <a:path w="477" h="1065">
                    <a:moveTo>
                      <a:pt x="467" y="1043"/>
                    </a:moveTo>
                    <a:lnTo>
                      <a:pt x="417" y="604"/>
                    </a:lnTo>
                    <a:lnTo>
                      <a:pt x="477" y="114"/>
                    </a:lnTo>
                    <a:lnTo>
                      <a:pt x="464" y="10"/>
                    </a:lnTo>
                    <a:lnTo>
                      <a:pt x="196" y="0"/>
                    </a:lnTo>
                    <a:lnTo>
                      <a:pt x="187" y="170"/>
                    </a:lnTo>
                    <a:lnTo>
                      <a:pt x="232" y="605"/>
                    </a:lnTo>
                    <a:lnTo>
                      <a:pt x="400" y="1065"/>
                    </a:lnTo>
                    <a:lnTo>
                      <a:pt x="467" y="1043"/>
                    </a:lnTo>
                    <a:close/>
                  </a:path>
                  <a:path w="477" h="1065">
                    <a:moveTo>
                      <a:pt x="0" y="48"/>
                    </a:moveTo>
                    <a:lnTo>
                      <a:pt x="0" y="491"/>
                    </a:lnTo>
                    <a:lnTo>
                      <a:pt x="89" y="1060"/>
                    </a:lnTo>
                    <a:lnTo>
                      <a:pt x="153" y="1060"/>
                    </a:lnTo>
                    <a:lnTo>
                      <a:pt x="188" y="533"/>
                    </a:lnTo>
                    <a:lnTo>
                      <a:pt x="271" y="7"/>
                    </a:lnTo>
                    <a:lnTo>
                      <a:pt x="0" y="48"/>
                    </a:lnTo>
                    <a:close/>
                  </a:path>
                </a:pathLst>
              </a:custGeom>
              <a:solidFill>
                <a:srgbClr val="9EA6A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2" name="path"/>
              <p:cNvSpPr/>
              <p:nvPr/>
            </p:nvSpPr>
            <p:spPr>
              <a:xfrm>
                <a:off x="1342644" y="638556"/>
                <a:ext cx="356616" cy="697991"/>
              </a:xfrm>
              <a:custGeom>
                <a:rect l="0" t="0" r="0" b="0"/>
                <a:pathLst>
                  <a:path w="561" h="1099">
                    <a:moveTo>
                      <a:pt x="560" y="1001"/>
                    </a:moveTo>
                    <a:cubicBezTo>
                      <a:pt x="559" y="982"/>
                      <a:pt x="558" y="966"/>
                      <a:pt x="558" y="961"/>
                    </a:cubicBezTo>
                    <a:cubicBezTo>
                      <a:pt x="557" y="908"/>
                      <a:pt x="552" y="857"/>
                      <a:pt x="545" y="807"/>
                    </a:cubicBezTo>
                    <a:cubicBezTo>
                      <a:pt x="540" y="761"/>
                      <a:pt x="532" y="647"/>
                      <a:pt x="525" y="602"/>
                    </a:cubicBezTo>
                    <a:cubicBezTo>
                      <a:pt x="518" y="564"/>
                      <a:pt x="496" y="471"/>
                      <a:pt x="479" y="436"/>
                    </a:cubicBezTo>
                    <a:cubicBezTo>
                      <a:pt x="439" y="350"/>
                      <a:pt x="451" y="341"/>
                      <a:pt x="273" y="315"/>
                    </a:cubicBezTo>
                    <a:cubicBezTo>
                      <a:pt x="195" y="304"/>
                      <a:pt x="177" y="353"/>
                      <a:pt x="112" y="409"/>
                    </a:cubicBezTo>
                    <a:cubicBezTo>
                      <a:pt x="107" y="414"/>
                      <a:pt x="107" y="447"/>
                      <a:pt x="105" y="456"/>
                    </a:cubicBezTo>
                    <a:cubicBezTo>
                      <a:pt x="103" y="471"/>
                      <a:pt x="101" y="486"/>
                      <a:pt x="97" y="502"/>
                    </a:cubicBezTo>
                    <a:cubicBezTo>
                      <a:pt x="95" y="513"/>
                      <a:pt x="92" y="525"/>
                      <a:pt x="89" y="537"/>
                    </a:cubicBezTo>
                    <a:cubicBezTo>
                      <a:pt x="57" y="660"/>
                      <a:pt x="20" y="777"/>
                      <a:pt x="12" y="904"/>
                    </a:cubicBezTo>
                    <a:cubicBezTo>
                      <a:pt x="11" y="940"/>
                      <a:pt x="0" y="975"/>
                      <a:pt x="1" y="1010"/>
                    </a:cubicBezTo>
                    <a:cubicBezTo>
                      <a:pt x="1" y="1015"/>
                      <a:pt x="1" y="1019"/>
                      <a:pt x="4" y="1022"/>
                    </a:cubicBezTo>
                    <a:cubicBezTo>
                      <a:pt x="15" y="1036"/>
                      <a:pt x="74" y="1016"/>
                      <a:pt x="92" y="1014"/>
                    </a:cubicBezTo>
                    <a:cubicBezTo>
                      <a:pt x="138" y="1009"/>
                      <a:pt x="185" y="1006"/>
                      <a:pt x="231" y="1006"/>
                    </a:cubicBezTo>
                    <a:cubicBezTo>
                      <a:pt x="279" y="1006"/>
                      <a:pt x="327" y="1012"/>
                      <a:pt x="373" y="1019"/>
                    </a:cubicBezTo>
                    <a:cubicBezTo>
                      <a:pt x="404" y="1025"/>
                      <a:pt x="436" y="1032"/>
                      <a:pt x="464" y="1046"/>
                    </a:cubicBezTo>
                    <a:cubicBezTo>
                      <a:pt x="490" y="1060"/>
                      <a:pt x="510" y="1081"/>
                      <a:pt x="537" y="1096"/>
                    </a:cubicBezTo>
                    <a:cubicBezTo>
                      <a:pt x="539" y="1097"/>
                      <a:pt x="542" y="1099"/>
                      <a:pt x="545" y="1098"/>
                    </a:cubicBezTo>
                    <a:cubicBezTo>
                      <a:pt x="560" y="1096"/>
                      <a:pt x="561" y="1042"/>
                      <a:pt x="560" y="1001"/>
                    </a:cubicBezTo>
                  </a:path>
                  <a:path w="561" h="1099">
                    <a:moveTo>
                      <a:pt x="80" y="114"/>
                    </a:moveTo>
                    <a:cubicBezTo>
                      <a:pt x="74" y="58"/>
                      <a:pt x="98" y="0"/>
                      <a:pt x="145" y="11"/>
                    </a:cubicBezTo>
                    <a:cubicBezTo>
                      <a:pt x="172" y="18"/>
                      <a:pt x="197" y="29"/>
                      <a:pt x="225" y="19"/>
                    </a:cubicBezTo>
                    <a:cubicBezTo>
                      <a:pt x="253" y="10"/>
                      <a:pt x="271" y="13"/>
                      <a:pt x="299" y="23"/>
                    </a:cubicBezTo>
                    <a:cubicBezTo>
                      <a:pt x="329" y="34"/>
                      <a:pt x="369" y="36"/>
                      <a:pt x="396" y="52"/>
                    </a:cubicBezTo>
                    <a:cubicBezTo>
                      <a:pt x="407" y="57"/>
                      <a:pt x="417" y="68"/>
                      <a:pt x="423" y="78"/>
                    </a:cubicBezTo>
                    <a:cubicBezTo>
                      <a:pt x="448" y="116"/>
                      <a:pt x="448" y="167"/>
                      <a:pt x="424" y="205"/>
                    </a:cubicBezTo>
                    <a:cubicBezTo>
                      <a:pt x="418" y="213"/>
                      <a:pt x="412" y="222"/>
                      <a:pt x="405" y="229"/>
                    </a:cubicBezTo>
                    <a:cubicBezTo>
                      <a:pt x="391" y="244"/>
                      <a:pt x="374" y="263"/>
                      <a:pt x="355" y="268"/>
                    </a:cubicBezTo>
                    <a:cubicBezTo>
                      <a:pt x="354" y="251"/>
                      <a:pt x="370" y="196"/>
                      <a:pt x="357" y="182"/>
                    </a:cubicBezTo>
                    <a:cubicBezTo>
                      <a:pt x="336" y="160"/>
                      <a:pt x="287" y="167"/>
                      <a:pt x="261" y="173"/>
                    </a:cubicBezTo>
                    <a:cubicBezTo>
                      <a:pt x="233" y="180"/>
                      <a:pt x="207" y="199"/>
                      <a:pt x="179" y="204"/>
                    </a:cubicBezTo>
                    <a:cubicBezTo>
                      <a:pt x="116" y="213"/>
                      <a:pt x="85" y="165"/>
                      <a:pt x="80" y="114"/>
                    </a:cubicBezTo>
                  </a:path>
                </a:pathLst>
              </a:custGeom>
              <a:solidFill>
                <a:srgbClr val="1A3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3" name="path"/>
              <p:cNvSpPr/>
              <p:nvPr/>
            </p:nvSpPr>
            <p:spPr>
              <a:xfrm>
                <a:off x="1149095" y="336804"/>
                <a:ext cx="766572" cy="765047"/>
              </a:xfrm>
              <a:custGeom>
                <a:rect l="0" t="0" r="0" b="0"/>
                <a:pathLst>
                  <a:path w="1207" h="1204">
                    <a:moveTo>
                      <a:pt x="0" y="602"/>
                    </a:moveTo>
                    <a:cubicBezTo>
                      <a:pt x="0" y="269"/>
                      <a:pt x="270" y="0"/>
                      <a:pt x="603" y="0"/>
                    </a:cubicBezTo>
                    <a:cubicBezTo>
                      <a:pt x="937" y="0"/>
                      <a:pt x="1207" y="269"/>
                      <a:pt x="1207" y="602"/>
                    </a:cubicBezTo>
                    <a:cubicBezTo>
                      <a:pt x="1207" y="935"/>
                      <a:pt x="937" y="1204"/>
                      <a:pt x="603" y="1204"/>
                    </a:cubicBezTo>
                    <a:cubicBezTo>
                      <a:pt x="270" y="1204"/>
                      <a:pt x="0" y="935"/>
                      <a:pt x="0" y="602"/>
                    </a:cubicBezTo>
                  </a:path>
                </a:pathLst>
              </a:custGeom>
              <a:solidFill>
                <a:srgbClr val="14556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path"/>
              <p:cNvSpPr/>
              <p:nvPr/>
            </p:nvSpPr>
            <p:spPr>
              <a:xfrm>
                <a:off x="1284732" y="347472"/>
                <a:ext cx="534923" cy="731520"/>
              </a:xfrm>
              <a:custGeom>
                <a:rect l="0" t="0" r="0" b="0"/>
                <a:pathLst>
                  <a:path w="842" h="1152">
                    <a:moveTo>
                      <a:pt x="600" y="21"/>
                    </a:moveTo>
                    <a:cubicBezTo>
                      <a:pt x="584" y="18"/>
                      <a:pt x="567" y="18"/>
                      <a:pt x="549" y="21"/>
                    </a:cubicBezTo>
                    <a:cubicBezTo>
                      <a:pt x="556" y="16"/>
                      <a:pt x="562" y="12"/>
                      <a:pt x="563" y="8"/>
                    </a:cubicBezTo>
                    <a:cubicBezTo>
                      <a:pt x="553" y="5"/>
                      <a:pt x="543" y="2"/>
                      <a:pt x="532" y="0"/>
                    </a:cubicBezTo>
                    <a:cubicBezTo>
                      <a:pt x="531" y="0"/>
                      <a:pt x="531" y="1"/>
                      <a:pt x="530" y="1"/>
                    </a:cubicBezTo>
                    <a:cubicBezTo>
                      <a:pt x="515" y="5"/>
                      <a:pt x="513" y="6"/>
                      <a:pt x="516" y="15"/>
                    </a:cubicBezTo>
                    <a:cubicBezTo>
                      <a:pt x="510" y="13"/>
                      <a:pt x="505" y="11"/>
                      <a:pt x="499" y="7"/>
                    </a:cubicBezTo>
                    <a:cubicBezTo>
                      <a:pt x="430" y="7"/>
                      <a:pt x="430" y="7"/>
                      <a:pt x="430" y="7"/>
                    </a:cubicBezTo>
                    <a:cubicBezTo>
                      <a:pt x="471" y="53"/>
                      <a:pt x="398" y="53"/>
                      <a:pt x="363" y="53"/>
                    </a:cubicBezTo>
                    <a:cubicBezTo>
                      <a:pt x="361" y="53"/>
                      <a:pt x="359" y="53"/>
                      <a:pt x="357" y="53"/>
                    </a:cubicBezTo>
                    <a:cubicBezTo>
                      <a:pt x="352" y="53"/>
                      <a:pt x="350" y="42"/>
                      <a:pt x="353" y="39"/>
                    </a:cubicBezTo>
                    <a:cubicBezTo>
                      <a:pt x="354" y="37"/>
                      <a:pt x="390" y="39"/>
                      <a:pt x="383" y="39"/>
                    </a:cubicBezTo>
                    <a:cubicBezTo>
                      <a:pt x="411" y="39"/>
                      <a:pt x="408" y="36"/>
                      <a:pt x="408" y="7"/>
                    </a:cubicBezTo>
                    <a:cubicBezTo>
                      <a:pt x="380" y="28"/>
                      <a:pt x="380" y="7"/>
                      <a:pt x="349" y="7"/>
                    </a:cubicBezTo>
                    <a:cubicBezTo>
                      <a:pt x="319" y="7"/>
                      <a:pt x="304" y="9"/>
                      <a:pt x="278" y="21"/>
                    </a:cubicBezTo>
                    <a:cubicBezTo>
                      <a:pt x="286" y="28"/>
                      <a:pt x="295" y="36"/>
                      <a:pt x="303" y="42"/>
                    </a:cubicBezTo>
                    <a:cubicBezTo>
                      <a:pt x="293" y="41"/>
                      <a:pt x="257" y="27"/>
                      <a:pt x="247" y="30"/>
                    </a:cubicBezTo>
                    <a:cubicBezTo>
                      <a:pt x="243" y="32"/>
                      <a:pt x="241" y="44"/>
                      <a:pt x="236" y="44"/>
                    </a:cubicBezTo>
                    <a:cubicBezTo>
                      <a:pt x="213" y="44"/>
                      <a:pt x="153" y="56"/>
                      <a:pt x="153" y="31"/>
                    </a:cubicBezTo>
                    <a:cubicBezTo>
                      <a:pt x="153" y="31"/>
                      <a:pt x="152" y="31"/>
                      <a:pt x="152" y="30"/>
                    </a:cubicBezTo>
                    <a:cubicBezTo>
                      <a:pt x="96" y="55"/>
                      <a:pt x="45" y="86"/>
                      <a:pt x="0" y="124"/>
                    </a:cubicBezTo>
                    <a:cubicBezTo>
                      <a:pt x="28" y="120"/>
                      <a:pt x="59" y="122"/>
                      <a:pt x="65" y="122"/>
                    </a:cubicBezTo>
                    <a:cubicBezTo>
                      <a:pt x="68" y="122"/>
                      <a:pt x="86" y="169"/>
                      <a:pt x="86" y="173"/>
                    </a:cubicBezTo>
                    <a:cubicBezTo>
                      <a:pt x="87" y="193"/>
                      <a:pt x="73" y="202"/>
                      <a:pt x="63" y="221"/>
                    </a:cubicBezTo>
                    <a:cubicBezTo>
                      <a:pt x="43" y="257"/>
                      <a:pt x="35" y="304"/>
                      <a:pt x="37" y="344"/>
                    </a:cubicBezTo>
                    <a:cubicBezTo>
                      <a:pt x="38" y="346"/>
                      <a:pt x="61" y="368"/>
                      <a:pt x="61" y="376"/>
                    </a:cubicBezTo>
                    <a:cubicBezTo>
                      <a:pt x="61" y="412"/>
                      <a:pt x="65" y="412"/>
                      <a:pt x="90" y="439"/>
                    </a:cubicBezTo>
                    <a:cubicBezTo>
                      <a:pt x="90" y="395"/>
                      <a:pt x="90" y="395"/>
                      <a:pt x="90" y="395"/>
                    </a:cubicBezTo>
                    <a:cubicBezTo>
                      <a:pt x="104" y="433"/>
                      <a:pt x="122" y="448"/>
                      <a:pt x="136" y="486"/>
                    </a:cubicBezTo>
                    <a:cubicBezTo>
                      <a:pt x="151" y="528"/>
                      <a:pt x="210" y="495"/>
                      <a:pt x="230" y="523"/>
                    </a:cubicBezTo>
                    <a:cubicBezTo>
                      <a:pt x="240" y="536"/>
                      <a:pt x="255" y="531"/>
                      <a:pt x="264" y="542"/>
                    </a:cubicBezTo>
                    <a:cubicBezTo>
                      <a:pt x="285" y="576"/>
                      <a:pt x="285" y="576"/>
                      <a:pt x="285" y="576"/>
                    </a:cubicBezTo>
                    <a:cubicBezTo>
                      <a:pt x="298" y="595"/>
                      <a:pt x="314" y="589"/>
                      <a:pt x="337" y="589"/>
                    </a:cubicBezTo>
                    <a:cubicBezTo>
                      <a:pt x="359" y="589"/>
                      <a:pt x="317" y="665"/>
                      <a:pt x="317" y="672"/>
                    </a:cubicBezTo>
                    <a:cubicBezTo>
                      <a:pt x="317" y="698"/>
                      <a:pt x="353" y="758"/>
                      <a:pt x="353" y="769"/>
                    </a:cubicBezTo>
                    <a:cubicBezTo>
                      <a:pt x="352" y="801"/>
                      <a:pt x="392" y="806"/>
                      <a:pt x="413" y="824"/>
                    </a:cubicBezTo>
                    <a:cubicBezTo>
                      <a:pt x="431" y="840"/>
                      <a:pt x="419" y="885"/>
                      <a:pt x="418" y="905"/>
                    </a:cubicBezTo>
                    <a:cubicBezTo>
                      <a:pt x="418" y="921"/>
                      <a:pt x="421" y="936"/>
                      <a:pt x="426" y="950"/>
                    </a:cubicBezTo>
                    <a:cubicBezTo>
                      <a:pt x="426" y="950"/>
                      <a:pt x="426" y="950"/>
                      <a:pt x="426" y="950"/>
                    </a:cubicBezTo>
                    <a:cubicBezTo>
                      <a:pt x="431" y="964"/>
                      <a:pt x="436" y="976"/>
                      <a:pt x="442" y="989"/>
                    </a:cubicBezTo>
                    <a:cubicBezTo>
                      <a:pt x="443" y="992"/>
                      <a:pt x="444" y="994"/>
                      <a:pt x="445" y="997"/>
                    </a:cubicBezTo>
                    <a:cubicBezTo>
                      <a:pt x="445" y="998"/>
                      <a:pt x="446" y="999"/>
                      <a:pt x="446" y="1000"/>
                    </a:cubicBezTo>
                    <a:cubicBezTo>
                      <a:pt x="447" y="1002"/>
                      <a:pt x="448" y="1003"/>
                      <a:pt x="448" y="1005"/>
                    </a:cubicBezTo>
                    <a:cubicBezTo>
                      <a:pt x="449" y="1006"/>
                      <a:pt x="449" y="1008"/>
                      <a:pt x="449" y="1009"/>
                    </a:cubicBezTo>
                    <a:cubicBezTo>
                      <a:pt x="450" y="1011"/>
                      <a:pt x="450" y="1013"/>
                      <a:pt x="450" y="1015"/>
                    </a:cubicBezTo>
                    <a:cubicBezTo>
                      <a:pt x="452" y="1016"/>
                      <a:pt x="452" y="1016"/>
                      <a:pt x="452" y="1017"/>
                    </a:cubicBezTo>
                    <a:cubicBezTo>
                      <a:pt x="452" y="1021"/>
                      <a:pt x="453" y="1024"/>
                      <a:pt x="453" y="1027"/>
                    </a:cubicBezTo>
                    <a:cubicBezTo>
                      <a:pt x="456" y="1043"/>
                      <a:pt x="450" y="1061"/>
                      <a:pt x="453" y="1076"/>
                    </a:cubicBezTo>
                    <a:cubicBezTo>
                      <a:pt x="457" y="1092"/>
                      <a:pt x="471" y="1102"/>
                      <a:pt x="471" y="1120"/>
                    </a:cubicBezTo>
                    <a:cubicBezTo>
                      <a:pt x="471" y="1147"/>
                      <a:pt x="548" y="1152"/>
                      <a:pt x="562" y="1152"/>
                    </a:cubicBezTo>
                    <a:cubicBezTo>
                      <a:pt x="562" y="1152"/>
                      <a:pt x="507" y="1123"/>
                      <a:pt x="507" y="1126"/>
                    </a:cubicBezTo>
                    <a:cubicBezTo>
                      <a:pt x="507" y="1100"/>
                      <a:pt x="520" y="1102"/>
                      <a:pt x="520" y="1086"/>
                    </a:cubicBezTo>
                    <a:cubicBezTo>
                      <a:pt x="520" y="1068"/>
                      <a:pt x="503" y="1053"/>
                      <a:pt x="513" y="1027"/>
                    </a:cubicBezTo>
                    <a:cubicBezTo>
                      <a:pt x="524" y="998"/>
                      <a:pt x="523" y="999"/>
                      <a:pt x="554" y="999"/>
                    </a:cubicBezTo>
                    <a:cubicBezTo>
                      <a:pt x="554" y="986"/>
                      <a:pt x="552" y="973"/>
                      <a:pt x="549" y="960"/>
                    </a:cubicBezTo>
                    <a:cubicBezTo>
                      <a:pt x="576" y="917"/>
                      <a:pt x="641" y="875"/>
                      <a:pt x="658" y="863"/>
                    </a:cubicBezTo>
                    <a:cubicBezTo>
                      <a:pt x="681" y="848"/>
                      <a:pt x="668" y="805"/>
                      <a:pt x="678" y="782"/>
                    </a:cubicBezTo>
                    <a:cubicBezTo>
                      <a:pt x="687" y="762"/>
                      <a:pt x="714" y="743"/>
                      <a:pt x="715" y="719"/>
                    </a:cubicBezTo>
                    <a:cubicBezTo>
                      <a:pt x="715" y="717"/>
                      <a:pt x="715" y="716"/>
                      <a:pt x="715" y="715"/>
                    </a:cubicBezTo>
                    <a:cubicBezTo>
                      <a:pt x="715" y="714"/>
                      <a:pt x="715" y="714"/>
                      <a:pt x="715" y="714"/>
                    </a:cubicBezTo>
                    <a:cubicBezTo>
                      <a:pt x="715" y="713"/>
                      <a:pt x="715" y="713"/>
                      <a:pt x="714" y="712"/>
                    </a:cubicBezTo>
                    <a:cubicBezTo>
                      <a:pt x="714" y="711"/>
                      <a:pt x="714" y="711"/>
                      <a:pt x="714" y="711"/>
                    </a:cubicBezTo>
                    <a:cubicBezTo>
                      <a:pt x="714" y="710"/>
                      <a:pt x="714" y="710"/>
                      <a:pt x="713" y="709"/>
                    </a:cubicBezTo>
                    <a:cubicBezTo>
                      <a:pt x="713" y="708"/>
                      <a:pt x="713" y="708"/>
                      <a:pt x="713" y="708"/>
                    </a:cubicBezTo>
                    <a:cubicBezTo>
                      <a:pt x="713" y="707"/>
                      <a:pt x="712" y="706"/>
                      <a:pt x="712" y="706"/>
                    </a:cubicBezTo>
                    <a:cubicBezTo>
                      <a:pt x="706" y="698"/>
                      <a:pt x="695" y="696"/>
                      <a:pt x="686" y="696"/>
                    </a:cubicBezTo>
                    <a:cubicBezTo>
                      <a:pt x="672" y="697"/>
                      <a:pt x="670" y="673"/>
                      <a:pt x="660" y="673"/>
                    </a:cubicBezTo>
                    <a:cubicBezTo>
                      <a:pt x="631" y="673"/>
                      <a:pt x="601" y="669"/>
                      <a:pt x="577" y="650"/>
                    </a:cubicBezTo>
                    <a:cubicBezTo>
                      <a:pt x="572" y="647"/>
                      <a:pt x="567" y="610"/>
                      <a:pt x="561" y="601"/>
                    </a:cubicBezTo>
                    <a:cubicBezTo>
                      <a:pt x="556" y="595"/>
                      <a:pt x="546" y="597"/>
                      <a:pt x="535" y="599"/>
                    </a:cubicBezTo>
                    <a:cubicBezTo>
                      <a:pt x="524" y="601"/>
                      <a:pt x="512" y="603"/>
                      <a:pt x="506" y="593"/>
                    </a:cubicBezTo>
                    <a:cubicBezTo>
                      <a:pt x="501" y="587"/>
                      <a:pt x="490" y="561"/>
                      <a:pt x="482" y="561"/>
                    </a:cubicBezTo>
                    <a:cubicBezTo>
                      <a:pt x="471" y="561"/>
                      <a:pt x="414" y="550"/>
                      <a:pt x="402" y="560"/>
                    </a:cubicBezTo>
                    <a:cubicBezTo>
                      <a:pt x="404" y="559"/>
                      <a:pt x="382" y="552"/>
                      <a:pt x="379" y="552"/>
                    </a:cubicBezTo>
                    <a:cubicBezTo>
                      <a:pt x="380" y="552"/>
                      <a:pt x="305" y="591"/>
                      <a:pt x="305" y="571"/>
                    </a:cubicBezTo>
                    <a:cubicBezTo>
                      <a:pt x="305" y="545"/>
                      <a:pt x="318" y="510"/>
                      <a:pt x="286" y="510"/>
                    </a:cubicBezTo>
                    <a:cubicBezTo>
                      <a:pt x="237" y="510"/>
                      <a:pt x="279" y="497"/>
                      <a:pt x="279" y="475"/>
                    </a:cubicBezTo>
                    <a:cubicBezTo>
                      <a:pt x="279" y="445"/>
                      <a:pt x="230" y="482"/>
                      <a:pt x="205" y="482"/>
                    </a:cubicBezTo>
                    <a:cubicBezTo>
                      <a:pt x="206" y="482"/>
                      <a:pt x="176" y="435"/>
                      <a:pt x="190" y="435"/>
                    </a:cubicBezTo>
                    <a:cubicBezTo>
                      <a:pt x="200" y="435"/>
                      <a:pt x="202" y="414"/>
                      <a:pt x="210" y="405"/>
                    </a:cubicBezTo>
                    <a:cubicBezTo>
                      <a:pt x="229" y="382"/>
                      <a:pt x="263" y="380"/>
                      <a:pt x="287" y="383"/>
                    </a:cubicBezTo>
                    <a:cubicBezTo>
                      <a:pt x="296" y="385"/>
                      <a:pt x="331" y="426"/>
                      <a:pt x="332" y="435"/>
                    </a:cubicBezTo>
                    <a:cubicBezTo>
                      <a:pt x="332" y="432"/>
                      <a:pt x="346" y="423"/>
                      <a:pt x="348" y="421"/>
                    </a:cubicBezTo>
                    <a:cubicBezTo>
                      <a:pt x="354" y="410"/>
                      <a:pt x="351" y="405"/>
                      <a:pt x="352" y="395"/>
                    </a:cubicBezTo>
                    <a:cubicBezTo>
                      <a:pt x="358" y="359"/>
                      <a:pt x="360" y="353"/>
                      <a:pt x="388" y="331"/>
                    </a:cubicBezTo>
                    <a:cubicBezTo>
                      <a:pt x="408" y="316"/>
                      <a:pt x="437" y="297"/>
                      <a:pt x="454" y="276"/>
                    </a:cubicBezTo>
                    <a:cubicBezTo>
                      <a:pt x="466" y="261"/>
                      <a:pt x="479" y="253"/>
                      <a:pt x="496" y="244"/>
                    </a:cubicBezTo>
                    <a:cubicBezTo>
                      <a:pt x="494" y="245"/>
                      <a:pt x="513" y="256"/>
                      <a:pt x="518" y="256"/>
                    </a:cubicBezTo>
                    <a:cubicBezTo>
                      <a:pt x="534" y="256"/>
                      <a:pt x="537" y="242"/>
                      <a:pt x="547" y="230"/>
                    </a:cubicBezTo>
                    <a:cubicBezTo>
                      <a:pt x="519" y="230"/>
                      <a:pt x="519" y="230"/>
                      <a:pt x="519" y="230"/>
                    </a:cubicBezTo>
                    <a:cubicBezTo>
                      <a:pt x="550" y="205"/>
                      <a:pt x="493" y="193"/>
                      <a:pt x="557" y="193"/>
                    </a:cubicBezTo>
                    <a:cubicBezTo>
                      <a:pt x="588" y="193"/>
                      <a:pt x="591" y="193"/>
                      <a:pt x="610" y="170"/>
                    </a:cubicBezTo>
                    <a:cubicBezTo>
                      <a:pt x="580" y="170"/>
                      <a:pt x="587" y="170"/>
                      <a:pt x="587" y="138"/>
                    </a:cubicBezTo>
                    <a:cubicBezTo>
                      <a:pt x="587" y="134"/>
                      <a:pt x="578" y="114"/>
                      <a:pt x="570" y="123"/>
                    </a:cubicBezTo>
                    <a:cubicBezTo>
                      <a:pt x="548" y="145"/>
                      <a:pt x="549" y="119"/>
                      <a:pt x="538" y="104"/>
                    </a:cubicBezTo>
                    <a:cubicBezTo>
                      <a:pt x="525" y="84"/>
                      <a:pt x="512" y="105"/>
                      <a:pt x="507" y="116"/>
                    </a:cubicBezTo>
                    <a:cubicBezTo>
                      <a:pt x="500" y="130"/>
                      <a:pt x="445" y="152"/>
                      <a:pt x="445" y="172"/>
                    </a:cubicBezTo>
                    <a:cubicBezTo>
                      <a:pt x="446" y="182"/>
                      <a:pt x="427" y="182"/>
                      <a:pt x="428" y="170"/>
                    </a:cubicBezTo>
                    <a:cubicBezTo>
                      <a:pt x="428" y="152"/>
                      <a:pt x="365" y="134"/>
                      <a:pt x="364" y="126"/>
                    </a:cubicBezTo>
                    <a:cubicBezTo>
                      <a:pt x="362" y="117"/>
                      <a:pt x="395" y="92"/>
                      <a:pt x="423" y="92"/>
                    </a:cubicBezTo>
                    <a:cubicBezTo>
                      <a:pt x="436" y="92"/>
                      <a:pt x="430" y="77"/>
                      <a:pt x="435" y="77"/>
                    </a:cubicBezTo>
                    <a:cubicBezTo>
                      <a:pt x="462" y="77"/>
                      <a:pt x="493" y="69"/>
                      <a:pt x="508" y="46"/>
                    </a:cubicBezTo>
                    <a:cubicBezTo>
                      <a:pt x="505" y="46"/>
                      <a:pt x="470" y="46"/>
                      <a:pt x="470" y="46"/>
                    </a:cubicBezTo>
                    <a:cubicBezTo>
                      <a:pt x="470" y="33"/>
                      <a:pt x="464" y="26"/>
                      <a:pt x="480" y="26"/>
                    </a:cubicBezTo>
                    <a:cubicBezTo>
                      <a:pt x="513" y="26"/>
                      <a:pt x="522" y="52"/>
                      <a:pt x="560" y="52"/>
                    </a:cubicBezTo>
                    <a:cubicBezTo>
                      <a:pt x="547" y="62"/>
                      <a:pt x="533" y="71"/>
                      <a:pt x="520" y="81"/>
                    </a:cubicBezTo>
                    <a:cubicBezTo>
                      <a:pt x="538" y="81"/>
                      <a:pt x="566" y="111"/>
                      <a:pt x="580" y="102"/>
                    </a:cubicBezTo>
                    <a:cubicBezTo>
                      <a:pt x="606" y="84"/>
                      <a:pt x="589" y="69"/>
                      <a:pt x="611" y="65"/>
                    </a:cubicBezTo>
                    <a:cubicBezTo>
                      <a:pt x="613" y="67"/>
                      <a:pt x="617" y="70"/>
                      <a:pt x="622" y="71"/>
                    </a:cubicBezTo>
                    <a:cubicBezTo>
                      <a:pt x="629" y="74"/>
                      <a:pt x="653" y="78"/>
                      <a:pt x="657" y="84"/>
                    </a:cubicBezTo>
                    <a:cubicBezTo>
                      <a:pt x="662" y="92"/>
                      <a:pt x="675" y="137"/>
                      <a:pt x="665" y="140"/>
                    </a:cubicBezTo>
                    <a:cubicBezTo>
                      <a:pt x="650" y="147"/>
                      <a:pt x="606" y="195"/>
                      <a:pt x="640" y="207"/>
                    </a:cubicBezTo>
                    <a:cubicBezTo>
                      <a:pt x="666" y="217"/>
                      <a:pt x="673" y="205"/>
                      <a:pt x="697" y="190"/>
                    </a:cubicBezTo>
                    <a:cubicBezTo>
                      <a:pt x="719" y="176"/>
                      <a:pt x="724" y="181"/>
                      <a:pt x="750" y="190"/>
                    </a:cubicBezTo>
                    <a:cubicBezTo>
                      <a:pt x="750" y="190"/>
                      <a:pt x="750" y="190"/>
                      <a:pt x="752" y="190"/>
                    </a:cubicBezTo>
                    <a:cubicBezTo>
                      <a:pt x="759" y="190"/>
                      <a:pt x="776" y="190"/>
                      <a:pt x="784" y="193"/>
                    </a:cubicBezTo>
                    <a:cubicBezTo>
                      <a:pt x="797" y="197"/>
                      <a:pt x="801" y="193"/>
                      <a:pt x="804" y="191"/>
                    </a:cubicBezTo>
                    <a:cubicBezTo>
                      <a:pt x="804" y="189"/>
                      <a:pt x="804" y="187"/>
                      <a:pt x="805" y="188"/>
                    </a:cubicBezTo>
                    <a:cubicBezTo>
                      <a:pt x="815" y="191"/>
                      <a:pt x="831" y="193"/>
                      <a:pt x="842" y="188"/>
                    </a:cubicBezTo>
                    <a:cubicBezTo>
                      <a:pt x="777" y="114"/>
                      <a:pt x="694" y="56"/>
                      <a:pt x="600" y="21"/>
                    </a:cubicBezTo>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path"/>
              <p:cNvSpPr/>
              <p:nvPr/>
            </p:nvSpPr>
            <p:spPr>
              <a:xfrm>
                <a:off x="1210055" y="393192"/>
                <a:ext cx="705611" cy="708659"/>
              </a:xfrm>
              <a:custGeom>
                <a:rect l="0" t="0" r="0" b="0"/>
                <a:pathLst>
                  <a:path w="1111" h="1115">
                    <a:moveTo>
                      <a:pt x="824" y="0"/>
                    </a:moveTo>
                    <a:cubicBezTo>
                      <a:pt x="824" y="0"/>
                      <a:pt x="824" y="0"/>
                      <a:pt x="824" y="0"/>
                    </a:cubicBezTo>
                    <a:cubicBezTo>
                      <a:pt x="875" y="31"/>
                      <a:pt x="922" y="71"/>
                      <a:pt x="961" y="116"/>
                    </a:cubicBezTo>
                    <a:cubicBezTo>
                      <a:pt x="957" y="118"/>
                      <a:pt x="951" y="119"/>
                      <a:pt x="945" y="119"/>
                    </a:cubicBezTo>
                    <a:cubicBezTo>
                      <a:pt x="938" y="119"/>
                      <a:pt x="931" y="117"/>
                      <a:pt x="925" y="116"/>
                    </a:cubicBezTo>
                    <a:cubicBezTo>
                      <a:pt x="925" y="115"/>
                      <a:pt x="925" y="115"/>
                      <a:pt x="925" y="115"/>
                    </a:cubicBezTo>
                    <a:cubicBezTo>
                      <a:pt x="924" y="115"/>
                      <a:pt x="924" y="117"/>
                      <a:pt x="923" y="119"/>
                    </a:cubicBezTo>
                    <a:cubicBezTo>
                      <a:pt x="921" y="121"/>
                      <a:pt x="919" y="123"/>
                      <a:pt x="915" y="123"/>
                    </a:cubicBezTo>
                    <a:cubicBezTo>
                      <a:pt x="912" y="123"/>
                      <a:pt x="908" y="123"/>
                      <a:pt x="903" y="121"/>
                    </a:cubicBezTo>
                    <a:cubicBezTo>
                      <a:pt x="903" y="121"/>
                      <a:pt x="902" y="120"/>
                      <a:pt x="902" y="120"/>
                    </a:cubicBezTo>
                    <a:cubicBezTo>
                      <a:pt x="936" y="155"/>
                      <a:pt x="966" y="194"/>
                      <a:pt x="990" y="236"/>
                    </a:cubicBezTo>
                    <a:cubicBezTo>
                      <a:pt x="960" y="197"/>
                      <a:pt x="926" y="162"/>
                      <a:pt x="887" y="133"/>
                    </a:cubicBezTo>
                    <a:cubicBezTo>
                      <a:pt x="907" y="193"/>
                      <a:pt x="918" y="257"/>
                      <a:pt x="918" y="323"/>
                    </a:cubicBezTo>
                    <a:cubicBezTo>
                      <a:pt x="918" y="437"/>
                      <a:pt x="887" y="544"/>
                      <a:pt x="831" y="636"/>
                    </a:cubicBezTo>
                    <a:cubicBezTo>
                      <a:pt x="831" y="636"/>
                      <a:pt x="832" y="637"/>
                      <a:pt x="832" y="637"/>
                    </a:cubicBezTo>
                    <a:cubicBezTo>
                      <a:pt x="832" y="638"/>
                      <a:pt x="832" y="638"/>
                      <a:pt x="832" y="638"/>
                    </a:cubicBezTo>
                    <a:cubicBezTo>
                      <a:pt x="833" y="639"/>
                      <a:pt x="833" y="639"/>
                      <a:pt x="833" y="640"/>
                    </a:cubicBezTo>
                    <a:cubicBezTo>
                      <a:pt x="833" y="641"/>
                      <a:pt x="833" y="641"/>
                      <a:pt x="833" y="641"/>
                    </a:cubicBezTo>
                    <a:cubicBezTo>
                      <a:pt x="834" y="642"/>
                      <a:pt x="834" y="643"/>
                      <a:pt x="834" y="644"/>
                    </a:cubicBezTo>
                    <a:cubicBezTo>
                      <a:pt x="834" y="645"/>
                      <a:pt x="834" y="645"/>
                      <a:pt x="834" y="645"/>
                    </a:cubicBezTo>
                    <a:cubicBezTo>
                      <a:pt x="834" y="646"/>
                      <a:pt x="834" y="647"/>
                      <a:pt x="834" y="648"/>
                    </a:cubicBezTo>
                    <a:cubicBezTo>
                      <a:pt x="833" y="673"/>
                      <a:pt x="806" y="691"/>
                      <a:pt x="798" y="711"/>
                    </a:cubicBezTo>
                    <a:cubicBezTo>
                      <a:pt x="788" y="735"/>
                      <a:pt x="801" y="777"/>
                      <a:pt x="777" y="793"/>
                    </a:cubicBezTo>
                    <a:cubicBezTo>
                      <a:pt x="761" y="805"/>
                      <a:pt x="695" y="847"/>
                      <a:pt x="668" y="890"/>
                    </a:cubicBezTo>
                    <a:cubicBezTo>
                      <a:pt x="671" y="902"/>
                      <a:pt x="674" y="916"/>
                      <a:pt x="674" y="929"/>
                    </a:cubicBezTo>
                    <a:cubicBezTo>
                      <a:pt x="672" y="929"/>
                      <a:pt x="671" y="929"/>
                      <a:pt x="669" y="929"/>
                    </a:cubicBezTo>
                    <a:cubicBezTo>
                      <a:pt x="643" y="929"/>
                      <a:pt x="644" y="930"/>
                      <a:pt x="633" y="957"/>
                    </a:cubicBezTo>
                    <a:cubicBezTo>
                      <a:pt x="622" y="983"/>
                      <a:pt x="639" y="998"/>
                      <a:pt x="639" y="1017"/>
                    </a:cubicBezTo>
                    <a:cubicBezTo>
                      <a:pt x="639" y="1032"/>
                      <a:pt x="626" y="1031"/>
                      <a:pt x="626" y="1057"/>
                    </a:cubicBezTo>
                    <a:cubicBezTo>
                      <a:pt x="626" y="1057"/>
                      <a:pt x="626" y="1057"/>
                      <a:pt x="626" y="1057"/>
                    </a:cubicBezTo>
                    <a:cubicBezTo>
                      <a:pt x="632" y="1057"/>
                      <a:pt x="681" y="1082"/>
                      <a:pt x="681" y="1082"/>
                    </a:cubicBezTo>
                    <a:cubicBezTo>
                      <a:pt x="667" y="1082"/>
                      <a:pt x="591" y="1077"/>
                      <a:pt x="591" y="1050"/>
                    </a:cubicBezTo>
                    <a:cubicBezTo>
                      <a:pt x="591" y="1032"/>
                      <a:pt x="577" y="1022"/>
                      <a:pt x="573" y="1006"/>
                    </a:cubicBezTo>
                    <a:cubicBezTo>
                      <a:pt x="570" y="991"/>
                      <a:pt x="576" y="973"/>
                      <a:pt x="573" y="957"/>
                    </a:cubicBezTo>
                    <a:cubicBezTo>
                      <a:pt x="573" y="954"/>
                      <a:pt x="572" y="951"/>
                      <a:pt x="571" y="947"/>
                    </a:cubicBezTo>
                    <a:cubicBezTo>
                      <a:pt x="571" y="947"/>
                      <a:pt x="571" y="946"/>
                      <a:pt x="570" y="945"/>
                    </a:cubicBezTo>
                    <a:cubicBezTo>
                      <a:pt x="570" y="943"/>
                      <a:pt x="569" y="941"/>
                      <a:pt x="568" y="939"/>
                    </a:cubicBezTo>
                    <a:cubicBezTo>
                      <a:pt x="568" y="938"/>
                      <a:pt x="568" y="936"/>
                      <a:pt x="567" y="935"/>
                    </a:cubicBezTo>
                    <a:cubicBezTo>
                      <a:pt x="567" y="933"/>
                      <a:pt x="566" y="931"/>
                      <a:pt x="565" y="930"/>
                    </a:cubicBezTo>
                    <a:cubicBezTo>
                      <a:pt x="565" y="929"/>
                      <a:pt x="565" y="928"/>
                      <a:pt x="565" y="927"/>
                    </a:cubicBezTo>
                    <a:cubicBezTo>
                      <a:pt x="563" y="924"/>
                      <a:pt x="562" y="922"/>
                      <a:pt x="562" y="919"/>
                    </a:cubicBezTo>
                    <a:cubicBezTo>
                      <a:pt x="556" y="906"/>
                      <a:pt x="551" y="894"/>
                      <a:pt x="546" y="880"/>
                    </a:cubicBezTo>
                    <a:cubicBezTo>
                      <a:pt x="475" y="910"/>
                      <a:pt x="397" y="926"/>
                      <a:pt x="315" y="926"/>
                    </a:cubicBezTo>
                    <a:cubicBezTo>
                      <a:pt x="199" y="926"/>
                      <a:pt x="92" y="893"/>
                      <a:pt x="0" y="837"/>
                    </a:cubicBezTo>
                    <a:cubicBezTo>
                      <a:pt x="107" y="1004"/>
                      <a:pt x="295" y="1115"/>
                      <a:pt x="507" y="1115"/>
                    </a:cubicBezTo>
                    <a:cubicBezTo>
                      <a:pt x="841" y="1115"/>
                      <a:pt x="1111" y="846"/>
                      <a:pt x="1111" y="513"/>
                    </a:cubicBezTo>
                    <a:cubicBezTo>
                      <a:pt x="1111" y="296"/>
                      <a:pt x="996" y="106"/>
                      <a:pt x="824" y="0"/>
                    </a:cubicBezTo>
                  </a:path>
                </a:pathLst>
              </a:custGeom>
              <a:solidFill>
                <a:srgbClr val="124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path"/>
              <p:cNvSpPr/>
              <p:nvPr/>
            </p:nvSpPr>
            <p:spPr>
              <a:xfrm>
                <a:off x="1556003" y="393192"/>
                <a:ext cx="263652" cy="685800"/>
              </a:xfrm>
              <a:custGeom>
                <a:rect l="0" t="0" r="0" b="0"/>
                <a:pathLst>
                  <a:path w="415" h="1080">
                    <a:moveTo>
                      <a:pt x="285" y="634"/>
                    </a:moveTo>
                    <a:cubicBezTo>
                      <a:pt x="219" y="743"/>
                      <a:pt x="119" y="830"/>
                      <a:pt x="0" y="878"/>
                    </a:cubicBezTo>
                    <a:cubicBezTo>
                      <a:pt x="4" y="892"/>
                      <a:pt x="10" y="904"/>
                      <a:pt x="15" y="917"/>
                    </a:cubicBezTo>
                    <a:cubicBezTo>
                      <a:pt x="16" y="920"/>
                      <a:pt x="17" y="922"/>
                      <a:pt x="18" y="925"/>
                    </a:cubicBezTo>
                    <a:cubicBezTo>
                      <a:pt x="18" y="926"/>
                      <a:pt x="19" y="927"/>
                      <a:pt x="19" y="928"/>
                    </a:cubicBezTo>
                    <a:cubicBezTo>
                      <a:pt x="20" y="930"/>
                      <a:pt x="21" y="931"/>
                      <a:pt x="21" y="933"/>
                    </a:cubicBezTo>
                    <a:cubicBezTo>
                      <a:pt x="22" y="934"/>
                      <a:pt x="22" y="936"/>
                      <a:pt x="22" y="937"/>
                    </a:cubicBezTo>
                    <a:cubicBezTo>
                      <a:pt x="23" y="939"/>
                      <a:pt x="24" y="941"/>
                      <a:pt x="24" y="942"/>
                    </a:cubicBezTo>
                    <a:cubicBezTo>
                      <a:pt x="25" y="943"/>
                      <a:pt x="25" y="944"/>
                      <a:pt x="25" y="945"/>
                    </a:cubicBezTo>
                    <a:cubicBezTo>
                      <a:pt x="26" y="949"/>
                      <a:pt x="27" y="952"/>
                      <a:pt x="27" y="955"/>
                    </a:cubicBezTo>
                    <a:cubicBezTo>
                      <a:pt x="29" y="971"/>
                      <a:pt x="24" y="989"/>
                      <a:pt x="27" y="1004"/>
                    </a:cubicBezTo>
                    <a:cubicBezTo>
                      <a:pt x="30" y="1020"/>
                      <a:pt x="44" y="1030"/>
                      <a:pt x="44" y="1048"/>
                    </a:cubicBezTo>
                    <a:cubicBezTo>
                      <a:pt x="44" y="1075"/>
                      <a:pt x="121" y="1080"/>
                      <a:pt x="135" y="1080"/>
                    </a:cubicBezTo>
                    <a:cubicBezTo>
                      <a:pt x="135" y="1080"/>
                      <a:pt x="85" y="1054"/>
                      <a:pt x="80" y="1054"/>
                    </a:cubicBezTo>
                    <a:cubicBezTo>
                      <a:pt x="80" y="1054"/>
                      <a:pt x="80" y="1054"/>
                      <a:pt x="80" y="1054"/>
                    </a:cubicBezTo>
                    <a:cubicBezTo>
                      <a:pt x="80" y="1028"/>
                      <a:pt x="93" y="1030"/>
                      <a:pt x="93" y="1014"/>
                    </a:cubicBezTo>
                    <a:cubicBezTo>
                      <a:pt x="93" y="996"/>
                      <a:pt x="76" y="981"/>
                      <a:pt x="86" y="955"/>
                    </a:cubicBezTo>
                    <a:cubicBezTo>
                      <a:pt x="97" y="928"/>
                      <a:pt x="97" y="927"/>
                      <a:pt x="123" y="927"/>
                    </a:cubicBezTo>
                    <a:cubicBezTo>
                      <a:pt x="125" y="927"/>
                      <a:pt x="126" y="927"/>
                      <a:pt x="127" y="927"/>
                    </a:cubicBezTo>
                    <a:cubicBezTo>
                      <a:pt x="127" y="914"/>
                      <a:pt x="125" y="901"/>
                      <a:pt x="122" y="887"/>
                    </a:cubicBezTo>
                    <a:cubicBezTo>
                      <a:pt x="149" y="845"/>
                      <a:pt x="214" y="803"/>
                      <a:pt x="231" y="791"/>
                    </a:cubicBezTo>
                    <a:cubicBezTo>
                      <a:pt x="254" y="776"/>
                      <a:pt x="241" y="733"/>
                      <a:pt x="252" y="710"/>
                    </a:cubicBezTo>
                    <a:cubicBezTo>
                      <a:pt x="260" y="690"/>
                      <a:pt x="287" y="671"/>
                      <a:pt x="288" y="647"/>
                    </a:cubicBezTo>
                    <a:cubicBezTo>
                      <a:pt x="288" y="645"/>
                      <a:pt x="288" y="644"/>
                      <a:pt x="288" y="643"/>
                    </a:cubicBezTo>
                    <a:cubicBezTo>
                      <a:pt x="288" y="642"/>
                      <a:pt x="288" y="642"/>
                      <a:pt x="288" y="642"/>
                    </a:cubicBezTo>
                    <a:cubicBezTo>
                      <a:pt x="288" y="641"/>
                      <a:pt x="288" y="641"/>
                      <a:pt x="287" y="640"/>
                    </a:cubicBezTo>
                    <a:cubicBezTo>
                      <a:pt x="287" y="639"/>
                      <a:pt x="287" y="639"/>
                      <a:pt x="287" y="639"/>
                    </a:cubicBezTo>
                    <a:cubicBezTo>
                      <a:pt x="287" y="638"/>
                      <a:pt x="287" y="638"/>
                      <a:pt x="286" y="637"/>
                    </a:cubicBezTo>
                    <a:cubicBezTo>
                      <a:pt x="286" y="636"/>
                      <a:pt x="286" y="636"/>
                      <a:pt x="286" y="636"/>
                    </a:cubicBezTo>
                    <a:cubicBezTo>
                      <a:pt x="286" y="635"/>
                      <a:pt x="285" y="634"/>
                      <a:pt x="285" y="634"/>
                    </a:cubicBezTo>
                    <a:moveTo>
                      <a:pt x="277" y="0"/>
                    </a:moveTo>
                    <a:cubicBezTo>
                      <a:pt x="301" y="37"/>
                      <a:pt x="321" y="76"/>
                      <a:pt x="335" y="118"/>
                    </a:cubicBezTo>
                    <a:cubicBezTo>
                      <a:pt x="343" y="118"/>
                      <a:pt x="350" y="119"/>
                      <a:pt x="356" y="120"/>
                    </a:cubicBezTo>
                    <a:cubicBezTo>
                      <a:pt x="356" y="120"/>
                      <a:pt x="357" y="121"/>
                      <a:pt x="357" y="121"/>
                    </a:cubicBezTo>
                    <a:cubicBezTo>
                      <a:pt x="362" y="122"/>
                      <a:pt x="365" y="122"/>
                      <a:pt x="368" y="122"/>
                    </a:cubicBezTo>
                    <a:cubicBezTo>
                      <a:pt x="373" y="122"/>
                      <a:pt x="375" y="121"/>
                      <a:pt x="377" y="119"/>
                    </a:cubicBezTo>
                    <a:cubicBezTo>
                      <a:pt x="377" y="117"/>
                      <a:pt x="377" y="115"/>
                      <a:pt x="378" y="115"/>
                    </a:cubicBezTo>
                    <a:cubicBezTo>
                      <a:pt x="378" y="115"/>
                      <a:pt x="378" y="115"/>
                      <a:pt x="378" y="116"/>
                    </a:cubicBezTo>
                    <a:cubicBezTo>
                      <a:pt x="384" y="117"/>
                      <a:pt x="391" y="119"/>
                      <a:pt x="399" y="119"/>
                    </a:cubicBezTo>
                    <a:cubicBezTo>
                      <a:pt x="405" y="119"/>
                      <a:pt x="410" y="118"/>
                      <a:pt x="415" y="116"/>
                    </a:cubicBezTo>
                    <a:cubicBezTo>
                      <a:pt x="376" y="71"/>
                      <a:pt x="329" y="31"/>
                      <a:pt x="277" y="0"/>
                    </a:cubicBezTo>
                  </a:path>
                </a:pathLst>
              </a:custGeom>
              <a:solidFill>
                <a:srgbClr val="EBEBE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path"/>
              <p:cNvSpPr/>
              <p:nvPr/>
            </p:nvSpPr>
            <p:spPr>
              <a:xfrm>
                <a:off x="2063496" y="1313688"/>
                <a:ext cx="156971" cy="518159"/>
              </a:xfrm>
              <a:custGeom>
                <a:rect l="0" t="0" r="0" b="0"/>
                <a:pathLst>
                  <a:path w="246" h="815">
                    <a:moveTo>
                      <a:pt x="235" y="38"/>
                    </a:moveTo>
                    <a:lnTo>
                      <a:pt x="247" y="325"/>
                    </a:lnTo>
                    <a:lnTo>
                      <a:pt x="211" y="811"/>
                    </a:lnTo>
                    <a:lnTo>
                      <a:pt x="156" y="815"/>
                    </a:lnTo>
                    <a:lnTo>
                      <a:pt x="91" y="373"/>
                    </a:lnTo>
                    <a:lnTo>
                      <a:pt x="0" y="0"/>
                    </a:lnTo>
                    <a:lnTo>
                      <a:pt x="235" y="38"/>
                    </a:lnTo>
                    <a:close/>
                  </a:path>
                </a:pathLst>
              </a:custGeom>
              <a:solidFill>
                <a:srgbClr val="14556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path"/>
              <p:cNvSpPr/>
              <p:nvPr/>
            </p:nvSpPr>
            <p:spPr>
              <a:xfrm>
                <a:off x="1930907" y="858011"/>
                <a:ext cx="330708" cy="519684"/>
              </a:xfrm>
              <a:custGeom>
                <a:rect l="0" t="0" r="0" b="0"/>
                <a:pathLst>
                  <a:path w="520" h="818">
                    <a:moveTo>
                      <a:pt x="376" y="17"/>
                    </a:moveTo>
                    <a:cubicBezTo>
                      <a:pt x="207" y="0"/>
                      <a:pt x="207" y="0"/>
                      <a:pt x="207" y="0"/>
                    </a:cubicBezTo>
                    <a:cubicBezTo>
                      <a:pt x="207" y="0"/>
                      <a:pt x="113" y="9"/>
                      <a:pt x="48" y="233"/>
                    </a:cubicBezTo>
                    <a:cubicBezTo>
                      <a:pt x="13" y="357"/>
                      <a:pt x="1" y="554"/>
                      <a:pt x="0" y="703"/>
                    </a:cubicBezTo>
                    <a:cubicBezTo>
                      <a:pt x="3" y="725"/>
                      <a:pt x="27" y="818"/>
                      <a:pt x="125" y="802"/>
                    </a:cubicBezTo>
                    <a:cubicBezTo>
                      <a:pt x="294" y="775"/>
                      <a:pt x="384" y="747"/>
                      <a:pt x="458" y="761"/>
                    </a:cubicBezTo>
                    <a:cubicBezTo>
                      <a:pt x="520" y="775"/>
                      <a:pt x="515" y="688"/>
                      <a:pt x="508" y="623"/>
                    </a:cubicBezTo>
                    <a:cubicBezTo>
                      <a:pt x="483" y="420"/>
                      <a:pt x="483" y="420"/>
                      <a:pt x="483" y="420"/>
                    </a:cubicBezTo>
                    <a:lnTo>
                      <a:pt x="376" y="17"/>
                    </a:lnTo>
                    <a:close/>
                  </a:path>
                </a:pathLst>
              </a:custGeom>
              <a:solidFill>
                <a:srgbClr val="9EA6A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path"/>
              <p:cNvSpPr/>
              <p:nvPr/>
            </p:nvSpPr>
            <p:spPr>
              <a:xfrm>
                <a:off x="2008631" y="665988"/>
                <a:ext cx="182880" cy="138683"/>
              </a:xfrm>
              <a:custGeom>
                <a:rect l="0" t="0" r="0" b="0"/>
                <a:pathLst>
                  <a:path w="288" h="218">
                    <a:moveTo>
                      <a:pt x="79" y="133"/>
                    </a:moveTo>
                    <a:cubicBezTo>
                      <a:pt x="100" y="119"/>
                      <a:pt x="131" y="113"/>
                      <a:pt x="151" y="115"/>
                    </a:cubicBezTo>
                    <a:cubicBezTo>
                      <a:pt x="212" y="119"/>
                      <a:pt x="233" y="163"/>
                      <a:pt x="237" y="218"/>
                    </a:cubicBezTo>
                    <a:cubicBezTo>
                      <a:pt x="253" y="197"/>
                      <a:pt x="285" y="171"/>
                      <a:pt x="287" y="144"/>
                    </a:cubicBezTo>
                    <a:cubicBezTo>
                      <a:pt x="288" y="122"/>
                      <a:pt x="285" y="92"/>
                      <a:pt x="273" y="72"/>
                    </a:cubicBezTo>
                    <a:cubicBezTo>
                      <a:pt x="260" y="55"/>
                      <a:pt x="231" y="45"/>
                      <a:pt x="214" y="34"/>
                    </a:cubicBezTo>
                    <a:cubicBezTo>
                      <a:pt x="197" y="25"/>
                      <a:pt x="180" y="15"/>
                      <a:pt x="163" y="5"/>
                    </a:cubicBezTo>
                    <a:cubicBezTo>
                      <a:pt x="160" y="3"/>
                      <a:pt x="157" y="1"/>
                      <a:pt x="152" y="1"/>
                    </a:cubicBezTo>
                    <a:cubicBezTo>
                      <a:pt x="147" y="0"/>
                      <a:pt x="143" y="1"/>
                      <a:pt x="138" y="2"/>
                    </a:cubicBezTo>
                    <a:cubicBezTo>
                      <a:pt x="99" y="12"/>
                      <a:pt x="59" y="22"/>
                      <a:pt x="20" y="32"/>
                    </a:cubicBezTo>
                    <a:cubicBezTo>
                      <a:pt x="13" y="34"/>
                      <a:pt x="4" y="37"/>
                      <a:pt x="1" y="44"/>
                    </a:cubicBezTo>
                    <a:cubicBezTo>
                      <a:pt x="0" y="49"/>
                      <a:pt x="0" y="54"/>
                      <a:pt x="1" y="58"/>
                    </a:cubicBezTo>
                    <a:cubicBezTo>
                      <a:pt x="6" y="79"/>
                      <a:pt x="15" y="99"/>
                      <a:pt x="17" y="121"/>
                    </a:cubicBezTo>
                    <a:cubicBezTo>
                      <a:pt x="19" y="132"/>
                      <a:pt x="27" y="194"/>
                      <a:pt x="48" y="187"/>
                    </a:cubicBezTo>
                    <a:cubicBezTo>
                      <a:pt x="54" y="177"/>
                      <a:pt x="55" y="164"/>
                      <a:pt x="59" y="153"/>
                    </a:cubicBezTo>
                    <a:cubicBezTo>
                      <a:pt x="63" y="145"/>
                      <a:pt x="70" y="138"/>
                      <a:pt x="79" y="133"/>
                    </a:cubicBezTo>
                  </a:path>
                </a:pathLst>
              </a:custGeom>
              <a:solidFill>
                <a:srgbClr val="1A3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path"/>
              <p:cNvSpPr/>
              <p:nvPr/>
            </p:nvSpPr>
            <p:spPr>
              <a:xfrm>
                <a:off x="1802891" y="728472"/>
                <a:ext cx="516636" cy="588263"/>
              </a:xfrm>
              <a:custGeom>
                <a:rect l="0" t="0" r="0" b="0"/>
                <a:pathLst>
                  <a:path w="813" h="924">
                    <a:moveTo>
                      <a:pt x="807" y="71"/>
                    </a:moveTo>
                    <a:cubicBezTo>
                      <a:pt x="813" y="39"/>
                      <a:pt x="791" y="9"/>
                      <a:pt x="759" y="4"/>
                    </a:cubicBezTo>
                    <a:cubicBezTo>
                      <a:pt x="727" y="0"/>
                      <a:pt x="697" y="21"/>
                      <a:pt x="692" y="53"/>
                    </a:cubicBezTo>
                    <a:cubicBezTo>
                      <a:pt x="692" y="53"/>
                      <a:pt x="692" y="53"/>
                      <a:pt x="692" y="53"/>
                    </a:cubicBezTo>
                    <a:cubicBezTo>
                      <a:pt x="614" y="294"/>
                      <a:pt x="614" y="294"/>
                      <a:pt x="614" y="294"/>
                    </a:cubicBezTo>
                    <a:cubicBezTo>
                      <a:pt x="596" y="351"/>
                      <a:pt x="555" y="398"/>
                      <a:pt x="501" y="423"/>
                    </a:cubicBezTo>
                    <a:cubicBezTo>
                      <a:pt x="303" y="517"/>
                      <a:pt x="303" y="517"/>
                      <a:pt x="303" y="517"/>
                    </a:cubicBezTo>
                    <a:cubicBezTo>
                      <a:pt x="452" y="355"/>
                      <a:pt x="452" y="355"/>
                      <a:pt x="452" y="355"/>
                    </a:cubicBezTo>
                    <a:cubicBezTo>
                      <a:pt x="454" y="353"/>
                      <a:pt x="456" y="351"/>
                      <a:pt x="459" y="348"/>
                    </a:cubicBezTo>
                    <a:cubicBezTo>
                      <a:pt x="459" y="348"/>
                      <a:pt x="459" y="348"/>
                      <a:pt x="459" y="348"/>
                    </a:cubicBezTo>
                    <a:cubicBezTo>
                      <a:pt x="459" y="348"/>
                      <a:pt x="459" y="348"/>
                      <a:pt x="459" y="348"/>
                    </a:cubicBezTo>
                    <a:cubicBezTo>
                      <a:pt x="464" y="341"/>
                      <a:pt x="467" y="333"/>
                      <a:pt x="468" y="325"/>
                    </a:cubicBezTo>
                    <a:cubicBezTo>
                      <a:pt x="473" y="295"/>
                      <a:pt x="453" y="268"/>
                      <a:pt x="424" y="263"/>
                    </a:cubicBezTo>
                    <a:cubicBezTo>
                      <a:pt x="411" y="261"/>
                      <a:pt x="397" y="264"/>
                      <a:pt x="387" y="271"/>
                    </a:cubicBezTo>
                    <a:cubicBezTo>
                      <a:pt x="387" y="271"/>
                      <a:pt x="387" y="271"/>
                      <a:pt x="387" y="271"/>
                    </a:cubicBezTo>
                    <a:cubicBezTo>
                      <a:pt x="189" y="401"/>
                      <a:pt x="189" y="401"/>
                      <a:pt x="189" y="401"/>
                    </a:cubicBezTo>
                    <a:cubicBezTo>
                      <a:pt x="103" y="458"/>
                      <a:pt x="45" y="547"/>
                      <a:pt x="29" y="648"/>
                    </a:cubicBezTo>
                    <a:cubicBezTo>
                      <a:pt x="12" y="761"/>
                      <a:pt x="12" y="761"/>
                      <a:pt x="12" y="761"/>
                    </a:cubicBezTo>
                    <a:cubicBezTo>
                      <a:pt x="0" y="838"/>
                      <a:pt x="52" y="909"/>
                      <a:pt x="128" y="921"/>
                    </a:cubicBezTo>
                    <a:cubicBezTo>
                      <a:pt x="157" y="926"/>
                      <a:pt x="186" y="921"/>
                      <a:pt x="212" y="908"/>
                    </a:cubicBezTo>
                    <a:cubicBezTo>
                      <a:pt x="218" y="906"/>
                      <a:pt x="225" y="902"/>
                      <a:pt x="231" y="897"/>
                    </a:cubicBezTo>
                    <a:cubicBezTo>
                      <a:pt x="637" y="657"/>
                      <a:pt x="637" y="657"/>
                      <a:pt x="637" y="657"/>
                    </a:cubicBezTo>
                    <a:cubicBezTo>
                      <a:pt x="692" y="625"/>
                      <a:pt x="728" y="571"/>
                      <a:pt x="738" y="509"/>
                    </a:cubicBezTo>
                    <a:cubicBezTo>
                      <a:pt x="807" y="71"/>
                      <a:pt x="807" y="71"/>
                      <a:pt x="807" y="71"/>
                    </a:cubicBezTo>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path"/>
              <p:cNvSpPr/>
              <p:nvPr/>
            </p:nvSpPr>
            <p:spPr>
              <a:xfrm>
                <a:off x="856487" y="1293875"/>
                <a:ext cx="249936" cy="528828"/>
              </a:xfrm>
              <a:custGeom>
                <a:rect l="0" t="0" r="0" b="0"/>
                <a:pathLst>
                  <a:path w="393" h="832">
                    <a:moveTo>
                      <a:pt x="235" y="86"/>
                    </a:moveTo>
                    <a:lnTo>
                      <a:pt x="0" y="0"/>
                    </a:lnTo>
                    <a:lnTo>
                      <a:pt x="48" y="412"/>
                    </a:lnTo>
                    <a:lnTo>
                      <a:pt x="19" y="768"/>
                    </a:lnTo>
                    <a:lnTo>
                      <a:pt x="19" y="770"/>
                    </a:lnTo>
                    <a:lnTo>
                      <a:pt x="19" y="770"/>
                    </a:lnTo>
                    <a:lnTo>
                      <a:pt x="17" y="801"/>
                    </a:lnTo>
                    <a:lnTo>
                      <a:pt x="60" y="801"/>
                    </a:lnTo>
                    <a:lnTo>
                      <a:pt x="171" y="458"/>
                    </a:lnTo>
                    <a:lnTo>
                      <a:pt x="226" y="120"/>
                    </a:lnTo>
                    <a:lnTo>
                      <a:pt x="235" y="86"/>
                    </a:lnTo>
                    <a:close/>
                  </a:path>
                  <a:path w="393" h="832">
                    <a:moveTo>
                      <a:pt x="393" y="94"/>
                    </a:moveTo>
                    <a:lnTo>
                      <a:pt x="319" y="829"/>
                    </a:lnTo>
                    <a:lnTo>
                      <a:pt x="279" y="832"/>
                    </a:lnTo>
                    <a:lnTo>
                      <a:pt x="227" y="420"/>
                    </a:lnTo>
                    <a:lnTo>
                      <a:pt x="146" y="40"/>
                    </a:lnTo>
                    <a:lnTo>
                      <a:pt x="393" y="94"/>
                    </a:lnTo>
                    <a:close/>
                  </a:path>
                </a:pathLst>
              </a:custGeom>
              <a:solidFill>
                <a:srgbClr val="E2BD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path"/>
              <p:cNvSpPr/>
              <p:nvPr/>
            </p:nvSpPr>
            <p:spPr>
              <a:xfrm>
                <a:off x="847344" y="699516"/>
                <a:ext cx="174132" cy="193548"/>
              </a:xfrm>
              <a:custGeom>
                <a:rect l="0" t="0" r="0" b="0"/>
                <a:pathLst>
                  <a:path w="274" h="304">
                    <a:moveTo>
                      <a:pt x="177" y="17"/>
                    </a:moveTo>
                    <a:cubicBezTo>
                      <a:pt x="149" y="27"/>
                      <a:pt x="131" y="55"/>
                      <a:pt x="104" y="66"/>
                    </a:cubicBezTo>
                    <a:cubicBezTo>
                      <a:pt x="89" y="72"/>
                      <a:pt x="70" y="73"/>
                      <a:pt x="58" y="83"/>
                    </a:cubicBezTo>
                    <a:cubicBezTo>
                      <a:pt x="30" y="108"/>
                      <a:pt x="52" y="160"/>
                      <a:pt x="29" y="189"/>
                    </a:cubicBezTo>
                    <a:cubicBezTo>
                      <a:pt x="24" y="195"/>
                      <a:pt x="17" y="200"/>
                      <a:pt x="13" y="207"/>
                    </a:cubicBezTo>
                    <a:cubicBezTo>
                      <a:pt x="2" y="220"/>
                      <a:pt x="1" y="237"/>
                      <a:pt x="0" y="254"/>
                    </a:cubicBezTo>
                    <a:cubicBezTo>
                      <a:pt x="0" y="258"/>
                      <a:pt x="0" y="262"/>
                      <a:pt x="1" y="265"/>
                    </a:cubicBezTo>
                    <a:cubicBezTo>
                      <a:pt x="3" y="304"/>
                      <a:pt x="61" y="302"/>
                      <a:pt x="83" y="299"/>
                    </a:cubicBezTo>
                    <a:cubicBezTo>
                      <a:pt x="107" y="297"/>
                      <a:pt x="99" y="283"/>
                      <a:pt x="99" y="283"/>
                    </a:cubicBezTo>
                    <a:cubicBezTo>
                      <a:pt x="98" y="282"/>
                      <a:pt x="98" y="282"/>
                      <a:pt x="98" y="282"/>
                    </a:cubicBezTo>
                    <a:cubicBezTo>
                      <a:pt x="96" y="266"/>
                      <a:pt x="103" y="249"/>
                      <a:pt x="115" y="239"/>
                    </a:cubicBezTo>
                    <a:cubicBezTo>
                      <a:pt x="120" y="235"/>
                      <a:pt x="125" y="233"/>
                      <a:pt x="128" y="228"/>
                    </a:cubicBezTo>
                    <a:cubicBezTo>
                      <a:pt x="136" y="217"/>
                      <a:pt x="128" y="202"/>
                      <a:pt x="129" y="189"/>
                    </a:cubicBezTo>
                    <a:cubicBezTo>
                      <a:pt x="134" y="136"/>
                      <a:pt x="224" y="147"/>
                      <a:pt x="249" y="110"/>
                    </a:cubicBezTo>
                    <a:cubicBezTo>
                      <a:pt x="280" y="63"/>
                      <a:pt x="230" y="0"/>
                      <a:pt x="177" y="17"/>
                    </a:cubicBezTo>
                  </a:path>
                </a:pathLst>
              </a:custGeom>
              <a:solidFill>
                <a:srgbClr val="1A3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path"/>
              <p:cNvSpPr/>
              <p:nvPr/>
            </p:nvSpPr>
            <p:spPr>
              <a:xfrm>
                <a:off x="230123" y="0"/>
                <a:ext cx="2651759" cy="1325880"/>
              </a:xfrm>
              <a:custGeom>
                <a:rect l="0" t="0" r="0" b="0"/>
                <a:pathLst>
                  <a:path w="4175" h="2088">
                    <a:moveTo>
                      <a:pt x="2087" y="0"/>
                    </a:moveTo>
                    <a:cubicBezTo>
                      <a:pt x="2105" y="0"/>
                      <a:pt x="2122" y="0"/>
                      <a:pt x="2139" y="0"/>
                    </a:cubicBezTo>
                    <a:lnTo>
                      <a:pt x="2139" y="3"/>
                    </a:lnTo>
                    <a:lnTo>
                      <a:pt x="2265" y="7"/>
                    </a:lnTo>
                    <a:cubicBezTo>
                      <a:pt x="3319" y="95"/>
                      <a:pt x="4156" y="970"/>
                      <a:pt x="4175" y="2051"/>
                    </a:cubicBezTo>
                    <a:cubicBezTo>
                      <a:pt x="4175" y="2063"/>
                      <a:pt x="4175" y="2075"/>
                      <a:pt x="4175" y="2088"/>
                    </a:cubicBezTo>
                    <a:lnTo>
                      <a:pt x="4085" y="2081"/>
                    </a:lnTo>
                    <a:cubicBezTo>
                      <a:pt x="4085" y="1047"/>
                      <a:pt x="3299" y="196"/>
                      <a:pt x="2292" y="94"/>
                    </a:cubicBezTo>
                    <a:lnTo>
                      <a:pt x="2137" y="86"/>
                    </a:lnTo>
                    <a:lnTo>
                      <a:pt x="2137" y="88"/>
                    </a:lnTo>
                    <a:cubicBezTo>
                      <a:pt x="1033" y="60"/>
                      <a:pt x="115" y="933"/>
                      <a:pt x="88" y="2038"/>
                    </a:cubicBezTo>
                    <a:cubicBezTo>
                      <a:pt x="87" y="2055"/>
                      <a:pt x="87" y="2071"/>
                      <a:pt x="87" y="2088"/>
                    </a:cubicBezTo>
                    <a:lnTo>
                      <a:pt x="0" y="2088"/>
                    </a:lnTo>
                    <a:cubicBezTo>
                      <a:pt x="0" y="1006"/>
                      <a:pt x="821" y="117"/>
                      <a:pt x="1874" y="10"/>
                    </a:cubicBezTo>
                    <a:lnTo>
                      <a:pt x="2051" y="1"/>
                    </a:lnTo>
                    <a:lnTo>
                      <a:pt x="2051" y="0"/>
                    </a:lnTo>
                    <a:lnTo>
                      <a:pt x="2070" y="0"/>
                    </a:lnTo>
                    <a:lnTo>
                      <a:pt x="2087" y="0"/>
                    </a:lnTo>
                    <a:close/>
                  </a:path>
                </a:pathLst>
              </a:custGeom>
              <a:solidFill>
                <a:srgbClr val="44546A">
                  <a:alpha val="5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path"/>
              <p:cNvSpPr/>
              <p:nvPr/>
            </p:nvSpPr>
            <p:spPr>
              <a:xfrm>
                <a:off x="0" y="1066800"/>
                <a:ext cx="3112008" cy="393192"/>
              </a:xfrm>
              <a:custGeom>
                <a:rect l="0" t="0" r="0" b="0"/>
                <a:pathLst>
                  <a:path w="4900" h="619">
                    <a:moveTo>
                      <a:pt x="0" y="309"/>
                    </a:moveTo>
                    <a:cubicBezTo>
                      <a:pt x="0" y="138"/>
                      <a:pt x="139" y="0"/>
                      <a:pt x="310" y="0"/>
                    </a:cubicBezTo>
                    <a:cubicBezTo>
                      <a:pt x="482" y="0"/>
                      <a:pt x="621" y="138"/>
                      <a:pt x="621" y="309"/>
                    </a:cubicBezTo>
                    <a:cubicBezTo>
                      <a:pt x="621" y="480"/>
                      <a:pt x="482" y="619"/>
                      <a:pt x="310" y="619"/>
                    </a:cubicBezTo>
                    <a:cubicBezTo>
                      <a:pt x="139" y="619"/>
                      <a:pt x="0" y="480"/>
                      <a:pt x="0" y="309"/>
                    </a:cubicBezTo>
                  </a:path>
                  <a:path w="4900" h="619">
                    <a:moveTo>
                      <a:pt x="4279" y="309"/>
                    </a:moveTo>
                    <a:cubicBezTo>
                      <a:pt x="4279" y="138"/>
                      <a:pt x="4418" y="0"/>
                      <a:pt x="4590" y="0"/>
                    </a:cubicBezTo>
                    <a:cubicBezTo>
                      <a:pt x="4761" y="0"/>
                      <a:pt x="4900" y="138"/>
                      <a:pt x="4900" y="309"/>
                    </a:cubicBezTo>
                    <a:cubicBezTo>
                      <a:pt x="4900" y="480"/>
                      <a:pt x="4761" y="619"/>
                      <a:pt x="4590" y="619"/>
                    </a:cubicBezTo>
                    <a:cubicBezTo>
                      <a:pt x="4418" y="619"/>
                      <a:pt x="4279" y="480"/>
                      <a:pt x="4279" y="309"/>
                    </a:cubicBezTo>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5" name="path"/>
            <p:cNvSpPr/>
            <p:nvPr/>
          </p:nvSpPr>
          <p:spPr>
            <a:xfrm>
              <a:off x="4686300" y="923544"/>
              <a:ext cx="393191" cy="393191"/>
            </a:xfrm>
            <a:custGeom>
              <a:rect l="0" t="0" r="0" b="0"/>
              <a:pathLst>
                <a:path w="619" h="619">
                  <a:moveTo>
                    <a:pt x="0" y="309"/>
                  </a:moveTo>
                  <a:cubicBezTo>
                    <a:pt x="0" y="138"/>
                    <a:pt x="138" y="0"/>
                    <a:pt x="309" y="0"/>
                  </a:cubicBezTo>
                  <a:cubicBezTo>
                    <a:pt x="480" y="0"/>
                    <a:pt x="619" y="138"/>
                    <a:pt x="619" y="309"/>
                  </a:cubicBezTo>
                  <a:cubicBezTo>
                    <a:pt x="619" y="480"/>
                    <a:pt x="480" y="619"/>
                    <a:pt x="309" y="619"/>
                  </a:cubicBezTo>
                  <a:cubicBezTo>
                    <a:pt x="138" y="619"/>
                    <a:pt x="0" y="480"/>
                    <a:pt x="0" y="309"/>
                  </a:cubicBezTo>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path"/>
            <p:cNvSpPr/>
            <p:nvPr/>
          </p:nvSpPr>
          <p:spPr>
            <a:xfrm>
              <a:off x="5632703" y="560832"/>
              <a:ext cx="393192" cy="393192"/>
            </a:xfrm>
            <a:custGeom>
              <a:rect l="0" t="0" r="0" b="0"/>
              <a:pathLst>
                <a:path w="619" h="619">
                  <a:moveTo>
                    <a:pt x="0" y="309"/>
                  </a:moveTo>
                  <a:cubicBezTo>
                    <a:pt x="0" y="138"/>
                    <a:pt x="138" y="0"/>
                    <a:pt x="309" y="0"/>
                  </a:cubicBezTo>
                  <a:cubicBezTo>
                    <a:pt x="480" y="0"/>
                    <a:pt x="619" y="138"/>
                    <a:pt x="619" y="309"/>
                  </a:cubicBezTo>
                  <a:cubicBezTo>
                    <a:pt x="619" y="480"/>
                    <a:pt x="480" y="619"/>
                    <a:pt x="309" y="619"/>
                  </a:cubicBezTo>
                  <a:cubicBezTo>
                    <a:pt x="138" y="619"/>
                    <a:pt x="0" y="480"/>
                    <a:pt x="0" y="309"/>
                  </a:cubicBezTo>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rect"/>
            <p:cNvSpPr/>
            <p:nvPr/>
          </p:nvSpPr>
          <p:spPr>
            <a:xfrm>
              <a:off x="4197096" y="2769108"/>
              <a:ext cx="3253740" cy="224028"/>
            </a:xfrm>
            <a:prstGeom prst="rect">
              <a:avLst/>
            </a:pr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path"/>
            <p:cNvSpPr/>
            <p:nvPr/>
          </p:nvSpPr>
          <p:spPr>
            <a:xfrm>
              <a:off x="6579107" y="929640"/>
              <a:ext cx="394716" cy="393191"/>
            </a:xfrm>
            <a:custGeom>
              <a:rect l="0" t="0" r="0" b="0"/>
              <a:pathLst>
                <a:path w="621" h="619">
                  <a:moveTo>
                    <a:pt x="0" y="309"/>
                  </a:moveTo>
                  <a:cubicBezTo>
                    <a:pt x="0" y="138"/>
                    <a:pt x="139" y="0"/>
                    <a:pt x="310" y="0"/>
                  </a:cubicBezTo>
                  <a:cubicBezTo>
                    <a:pt x="482" y="0"/>
                    <a:pt x="621" y="138"/>
                    <a:pt x="621" y="309"/>
                  </a:cubicBezTo>
                  <a:cubicBezTo>
                    <a:pt x="621" y="480"/>
                    <a:pt x="482" y="619"/>
                    <a:pt x="310" y="619"/>
                  </a:cubicBezTo>
                  <a:cubicBezTo>
                    <a:pt x="139" y="619"/>
                    <a:pt x="0" y="480"/>
                    <a:pt x="0" y="309"/>
                  </a:cubicBezTo>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textbox 189"/>
            <p:cNvSpPr/>
            <p:nvPr/>
          </p:nvSpPr>
          <p:spPr>
            <a:xfrm>
              <a:off x="62166" y="142646"/>
              <a:ext cx="8129269" cy="30740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algn="r" rtl="0" eaLnBrk="0">
                <a:lnSpc>
                  <a:spcPct val="98000"/>
                </a:lnSpc>
              </a:pP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定制化服务</a:t>
              </a:r>
              <a:r>
                <a:rPr sz="1200" spc="10">
                  <a:solidFill>
                    <a:srgbClr val="000000">
                      <a:alpha val="100000"/>
                    </a:srgbClr>
                  </a:solidFill>
                  <a:latin typeface="楷体" panose="02010609060101010101" charset="-122"/>
                  <a:ea typeface="楷体" panose="02010609060101010101" charset="-122"/>
                  <a:cs typeface="楷体" panose="02010609060101010101" charset="-122"/>
                </a:rPr>
                <a:t>   </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0">
                  <a:solidFill>
                    <a:srgbClr val="000000">
                      <a:alpha val="100000"/>
                    </a:srgbClr>
                  </a:solidFill>
                  <a:latin typeface="Arial"/>
                  <a:ea typeface="Arial"/>
                  <a:cs typeface="Arial"/>
                </a:rPr>
                <a:t>•   </a:t>
              </a:r>
              <a:r>
                <a:rPr sz="1200" spc="0">
                  <a:solidFill>
                    <a:srgbClr val="000000">
                      <a:alpha val="100000"/>
                    </a:srgbClr>
                  </a:solidFill>
                  <a:latin typeface="楷体" panose="02010609060101010101" charset="-122"/>
                  <a:ea typeface="楷体" panose="02010609060101010101" charset="-122"/>
                  <a:cs typeface="楷体" panose="02010609060101010101" charset="-122"/>
                </a:rPr>
                <a:t>品牌战略行业通常根据企业的实际情况和需求，提</a:t>
              </a:r>
              <a:endParaRPr lang="en-US" altLang="en-US" sz="1200"/>
            </a:p>
            <a:p>
              <a:pPr algn="r" rtl="0" eaLnBrk="0">
                <a:lnSpc>
                  <a:spcPct val="92000"/>
                </a:lnSpc>
                <a:spcBef>
                  <a:spcPts val="35"/>
                </a:spcBef>
              </a:pPr>
              <a:r>
                <a:rPr sz="1200" spc="-40">
                  <a:solidFill>
                    <a:srgbClr val="000000">
                      <a:alpha val="100000"/>
                    </a:srgbClr>
                  </a:solidFill>
                  <a:latin typeface="楷体" panose="02010609060101010101" charset="-122"/>
                  <a:ea typeface="楷体" panose="02010609060101010101" charset="-122"/>
                  <a:cs typeface="楷体" panose="02010609060101010101" charset="-122"/>
                </a:rPr>
                <a:t>供定制化的服务，以最大程度地满足企业</a:t>
              </a:r>
              <a:r>
                <a:rPr sz="1200" spc="-10">
                  <a:solidFill>
                    <a:srgbClr val="000000">
                      <a:alpha val="100000"/>
                    </a:srgbClr>
                  </a:solidFill>
                  <a:latin typeface="楷体" panose="02010609060101010101" charset="-122"/>
                  <a:ea typeface="楷体" panose="02010609060101010101" charset="-122"/>
                  <a:cs typeface="楷体" panose="02010609060101010101" charset="-122"/>
                </a:rPr>
                <a:t>的</a:t>
              </a:r>
              <a:r>
                <a:rPr sz="1200" spc="0">
                  <a:solidFill>
                    <a:srgbClr val="000000">
                      <a:alpha val="100000"/>
                    </a:srgbClr>
                  </a:solidFill>
                  <a:latin typeface="楷体" panose="02010609060101010101" charset="-122"/>
                  <a:ea typeface="楷体" panose="02010609060101010101" charset="-122"/>
                  <a:cs typeface="楷体" panose="02010609060101010101" charset="-122"/>
                </a:rPr>
                <a:t>需求。</a:t>
              </a:r>
              <a:endParaRPr lang="en-US" altLang="en-US" sz="1200"/>
            </a:p>
            <a:p>
              <a:pPr marL="5654040" algn="l" rtl="0" eaLnBrk="0">
                <a:lnSpc>
                  <a:spcPct val="79000"/>
                </a:lnSpc>
                <a:spcBef>
                  <a:spcPts val="1590"/>
                </a:spcBef>
              </a:pPr>
              <a:r>
                <a:rPr sz="1800" spc="-20">
                  <a:ln w="6527"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a:t>
              </a:r>
              <a:r>
                <a:rPr sz="1800" spc="-10">
                  <a:ln w="6527"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3</a:t>
              </a:r>
              <a:endParaRPr lang="en-US" altLang="en-US" sz="1800"/>
            </a:p>
            <a:p>
              <a:pPr marL="4708525" algn="l" rtl="0" eaLnBrk="0">
                <a:lnSpc>
                  <a:spcPct val="84000"/>
                </a:lnSpc>
                <a:spcBef>
                  <a:spcPts val="1065"/>
                </a:spcBef>
              </a:pPr>
              <a:r>
                <a:rPr sz="1800" spc="40">
                  <a:ln w="6527"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02</a:t>
              </a:r>
              <a:r>
                <a:rPr sz="1800" spc="40">
                  <a:solidFill>
                    <a:srgbClr val="FFFFFF">
                      <a:alpha val="100000"/>
                    </a:srgbClr>
                  </a:solidFill>
                  <a:latin typeface="楷体" panose="02010609060101010101" charset="-122"/>
                  <a:ea typeface="楷体" panose="02010609060101010101" charset="-122"/>
                  <a:cs typeface="楷体" panose="02010609060101010101" charset="-122"/>
                </a:rPr>
                <a:t>           </a:t>
              </a:r>
              <a:r>
                <a:rPr sz="1800" spc="20">
                  <a:solidFill>
                    <a:srgbClr val="FFFFFF">
                      <a:alpha val="100000"/>
                    </a:srgbClr>
                  </a:solidFill>
                  <a:latin typeface="楷体" panose="02010609060101010101" charset="-122"/>
                  <a:ea typeface="楷体" panose="02010609060101010101" charset="-122"/>
                  <a:cs typeface="楷体" panose="02010609060101010101" charset="-122"/>
                </a:rPr>
                <a:t> </a:t>
              </a:r>
              <a:r>
                <a:rPr sz="1800" spc="0">
                  <a:solidFill>
                    <a:srgbClr val="FFFFFF">
                      <a:alpha val="100000"/>
                    </a:srgbClr>
                  </a:solidFill>
                  <a:latin typeface="楷体" panose="02010609060101010101" charset="-122"/>
                  <a:ea typeface="楷体" panose="02010609060101010101" charset="-122"/>
                  <a:cs typeface="楷体" panose="02010609060101010101" charset="-122"/>
                </a:rPr>
                <a:t>  </a:t>
              </a:r>
              <a:r>
                <a:rPr sz="1800" spc="0">
                  <a:ln w="6527"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04</a:t>
              </a:r>
              <a:endParaRPr lang="en-US" altLang="en-US" sz="1800"/>
            </a:p>
            <a:p>
              <a:pPr algn="l" rtl="0" eaLnBrk="0">
                <a:lnSpc>
                  <a:spcPct val="102000"/>
                </a:lnSpc>
              </a:pPr>
              <a:endParaRPr lang="en-US" altLang="en-US" sz="1000"/>
            </a:p>
            <a:p>
              <a:pPr algn="l" rtl="0" eaLnBrk="0">
                <a:lnSpc>
                  <a:spcPct val="102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marL="238760" algn="l" rtl="0" eaLnBrk="0">
                <a:lnSpc>
                  <a:spcPct val="94000"/>
                </a:lnSpc>
                <a:spcBef>
                  <a:spcPts val="545"/>
                </a:spcBef>
              </a:pPr>
              <a:r>
                <a:rPr sz="1800" spc="20" baseline="-6000">
                  <a:solidFill>
                    <a:srgbClr val="000000">
                      <a:alpha val="100000"/>
                    </a:srgbClr>
                  </a:solidFill>
                  <a:latin typeface="楷体" panose="02010609060101010101" charset="-122"/>
                  <a:ea typeface="楷体" panose="02010609060101010101" charset="-122"/>
                  <a:cs typeface="楷体" panose="02010609060101010101" charset="-122"/>
                </a:rPr>
                <a:t>营销策划师、设计师等组成，具备高度的</a:t>
              </a:r>
              <a:r>
                <a:rPr sz="1100" spc="20">
                  <a:solidFill>
                    <a:srgbClr val="000000">
                      <a:alpha val="100000"/>
                    </a:srgbClr>
                  </a:solidFill>
                  <a:latin typeface="楷体" panose="02010609060101010101" charset="-122"/>
                  <a:ea typeface="楷体" panose="02010609060101010101" charset="-122"/>
                  <a:cs typeface="楷体" panose="02010609060101010101" charset="-122"/>
                </a:rPr>
                <a:t>    </a:t>
              </a:r>
              <a:r>
                <a:rPr sz="1800" spc="20" baseline="2600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高度专业化</a:t>
              </a:r>
              <a:r>
                <a:rPr sz="1100" spc="20">
                  <a:solidFill>
                    <a:srgbClr val="000000">
                      <a:alpha val="100000"/>
                    </a:srgbClr>
                  </a:solidFill>
                  <a:latin typeface="楷体" panose="02010609060101010101" charset="-122"/>
                  <a:ea typeface="楷体" panose="02010609060101010101" charset="-122"/>
                  <a:cs typeface="楷体" panose="02010609060101010101" charset="-122"/>
                </a:rPr>
                <a:t>   </a:t>
              </a:r>
              <a:r>
                <a:rPr sz="1100" spc="10">
                  <a:solidFill>
                    <a:srgbClr val="000000">
                      <a:alpha val="100000"/>
                    </a:srgbClr>
                  </a:solidFill>
                  <a:latin typeface="楷体" panose="02010609060101010101" charset="-122"/>
                  <a:ea typeface="楷体" panose="02010609060101010101" charset="-122"/>
                  <a:cs typeface="楷体" panose="02010609060101010101" charset="-122"/>
                </a:rPr>
                <a:t> </a:t>
              </a:r>
              <a:r>
                <a:rPr sz="1800" spc="0">
                  <a:ln w="6527"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01</a:t>
              </a:r>
              <a:endParaRPr lang="en-US" altLang="en-US" sz="1800"/>
            </a:p>
            <a:p>
              <a:pPr marL="235585" algn="l" rtl="0" eaLnBrk="0">
                <a:lnSpc>
                  <a:spcPct val="83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专业知识和技能，能够</a:t>
              </a:r>
              <a:r>
                <a:rPr sz="1200" spc="0">
                  <a:solidFill>
                    <a:srgbClr val="000000">
                      <a:alpha val="100000"/>
                    </a:srgbClr>
                  </a:solidFill>
                  <a:latin typeface="楷体" panose="02010609060101010101" charset="-122"/>
                  <a:ea typeface="楷体" panose="02010609060101010101" charset="-122"/>
                  <a:cs typeface="楷体" panose="02010609060101010101" charset="-122"/>
                </a:rPr>
                <a:t>提供全面的品牌战</a:t>
              </a:r>
              <a:endParaRPr lang="en-US" altLang="en-US" sz="1200"/>
            </a:p>
            <a:p>
              <a:pPr marL="228600" algn="l" rtl="0" eaLnBrk="0">
                <a:lnSpc>
                  <a:spcPts val="1440"/>
                </a:lnSpc>
              </a:pPr>
              <a:r>
                <a:rPr sz="1100" spc="-20">
                  <a:solidFill>
                    <a:srgbClr val="000000">
                      <a:alpha val="100000"/>
                    </a:srgbClr>
                  </a:solidFill>
                  <a:latin typeface="楷体" panose="02010609060101010101" charset="-122"/>
                  <a:ea typeface="楷体" panose="02010609060101010101" charset="-122"/>
                  <a:cs typeface="楷体" panose="02010609060101010101" charset="-122"/>
                </a:rPr>
                <a:t>略规划</a:t>
              </a:r>
              <a:r>
                <a:rPr sz="1100" spc="-10">
                  <a:solidFill>
                    <a:srgbClr val="000000">
                      <a:alpha val="100000"/>
                    </a:srgbClr>
                  </a:solidFill>
                  <a:latin typeface="楷体" panose="02010609060101010101" charset="-122"/>
                  <a:ea typeface="楷体" panose="02010609060101010101" charset="-122"/>
                  <a:cs typeface="楷体" panose="02010609060101010101" charset="-122"/>
                </a:rPr>
                <a:t>服</a:t>
              </a:r>
              <a:r>
                <a:rPr sz="1100" spc="0">
                  <a:solidFill>
                    <a:srgbClr val="000000">
                      <a:alpha val="100000"/>
                    </a:srgbClr>
                  </a:solidFill>
                  <a:latin typeface="楷体" panose="02010609060101010101" charset="-122"/>
                  <a:ea typeface="楷体" panose="02010609060101010101" charset="-122"/>
                  <a:cs typeface="楷体" panose="02010609060101010101" charset="-122"/>
                </a:rPr>
                <a:t>务。</a:t>
              </a:r>
              <a:endParaRPr lang="en-US" altLang="en-US" sz="1100"/>
            </a:p>
            <a:p>
              <a:pPr algn="l" rtl="0" eaLnBrk="0">
                <a:lnSpc>
                  <a:spcPct val="112000"/>
                </a:lnSpc>
              </a:pPr>
              <a:endParaRPr lang="en-US" altLang="en-US" sz="1000"/>
            </a:p>
            <a:p>
              <a:pPr marL="4354830" algn="l" rtl="0" eaLnBrk="0">
                <a:lnSpc>
                  <a:spcPct val="93000"/>
                </a:lnSpc>
                <a:spcBef>
                  <a:spcPts val="430"/>
                </a:spcBef>
              </a:pPr>
              <a:r>
                <a:rPr sz="1400" spc="-1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品牌战略全案服务行业商业</a:t>
              </a:r>
              <a:r>
                <a:rPr sz="1400" spc="0">
                  <a:ln w="5092"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模式特点</a:t>
              </a:r>
              <a:endParaRPr lang="en-US" altLang="en-US" sz="1400"/>
            </a:p>
            <a:p>
              <a:pPr algn="l" rtl="0" eaLnBrk="0">
                <a:lnSpc>
                  <a:spcPct val="116000"/>
                </a:lnSpc>
              </a:pPr>
              <a:endParaRPr lang="en-US" altLang="en-US" sz="400"/>
            </a:p>
            <a:p>
              <a:pPr marL="12700" algn="l" rtl="0" eaLnBrk="0">
                <a:lnSpc>
                  <a:spcPct val="94000"/>
                </a:lnSpc>
                <a:spcBef>
                  <a:spcPts val="5"/>
                </a:spcBef>
              </a:pPr>
              <a:r>
                <a:rPr sz="900" spc="-30">
                  <a:solidFill>
                    <a:srgbClr val="3B3838">
                      <a:alpha val="100000"/>
                    </a:srgbClr>
                  </a:solidFill>
                  <a:latin typeface="楷体" panose="02010609060101010101" charset="-122"/>
                  <a:ea typeface="楷体" panose="02010609060101010101" charset="-122"/>
                  <a:cs typeface="楷体" panose="02010609060101010101" charset="-122"/>
                </a:rPr>
                <a:t>来源：  Frost &amp; Sul</a:t>
              </a:r>
              <a:r>
                <a:rPr sz="900" spc="-20">
                  <a:solidFill>
                    <a:srgbClr val="3B3838">
                      <a:alpha val="100000"/>
                    </a:srgbClr>
                  </a:solidFill>
                  <a:latin typeface="楷体" panose="02010609060101010101" charset="-122"/>
                  <a:ea typeface="楷体" panose="02010609060101010101" charset="-122"/>
                  <a:cs typeface="楷体" panose="02010609060101010101" charset="-122"/>
                </a:rPr>
                <a:t>l</a:t>
              </a:r>
              <a:r>
                <a:rPr sz="900" spc="0">
                  <a:solidFill>
                    <a:srgbClr val="3B3838">
                      <a:alpha val="100000"/>
                    </a:srgbClr>
                  </a:solidFill>
                  <a:latin typeface="楷体" panose="02010609060101010101" charset="-122"/>
                  <a:ea typeface="楷体" panose="02010609060101010101" charset="-122"/>
                  <a:cs typeface="楷体" panose="02010609060101010101" charset="-122"/>
                </a:rPr>
                <a:t>ivan</a:t>
              </a:r>
              <a:endParaRPr lang="en-US" altLang="en-US" sz="900"/>
            </a:p>
          </p:txBody>
        </p:sp>
        <p:sp>
          <p:nvSpPr>
            <p:cNvPr id="190" name="path"/>
            <p:cNvSpPr/>
            <p:nvPr/>
          </p:nvSpPr>
          <p:spPr>
            <a:xfrm>
              <a:off x="6042660" y="1266444"/>
              <a:ext cx="68579" cy="74675"/>
            </a:xfrm>
            <a:custGeom>
              <a:rect l="0" t="0" r="0" b="0"/>
              <a:pathLst>
                <a:path w="107" h="117">
                  <a:moveTo>
                    <a:pt x="0" y="0"/>
                  </a:moveTo>
                  <a:cubicBezTo>
                    <a:pt x="1" y="4"/>
                    <a:pt x="3" y="10"/>
                    <a:pt x="5" y="15"/>
                  </a:cubicBezTo>
                  <a:cubicBezTo>
                    <a:pt x="43" y="43"/>
                    <a:pt x="78" y="79"/>
                    <a:pt x="107" y="117"/>
                  </a:cubicBezTo>
                  <a:cubicBezTo>
                    <a:pt x="83" y="75"/>
                    <a:pt x="53" y="36"/>
                    <a:pt x="20" y="1"/>
                  </a:cubicBezTo>
                  <a:cubicBezTo>
                    <a:pt x="14" y="1"/>
                    <a:pt x="7" y="0"/>
                    <a:pt x="0" y="0"/>
                  </a:cubicBezTo>
                </a:path>
              </a:pathLst>
            </a:custGeom>
            <a:solidFill>
              <a:srgbClr val="22596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1" name="rect"/>
            <p:cNvSpPr/>
            <p:nvPr/>
          </p:nvSpPr>
          <p:spPr>
            <a:xfrm>
              <a:off x="5466588" y="1702308"/>
              <a:ext cx="59435" cy="62483"/>
            </a:xfrm>
            <a:prstGeom prst="rect">
              <a:avLst/>
            </a:prstGeom>
            <a:solidFill>
              <a:srgbClr val="B7785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2" name="rect"/>
            <p:cNvSpPr/>
            <p:nvPr/>
          </p:nvSpPr>
          <p:spPr>
            <a:xfrm>
              <a:off x="6067044" y="1729740"/>
              <a:ext cx="64008" cy="56388"/>
            </a:xfrm>
            <a:prstGeom prst="rect">
              <a:avLst/>
            </a:prstGeom>
            <a:solidFill>
              <a:srgbClr val="B77858">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193" name="table 193"/>
          <p:cNvGraphicFramePr>
            <a:graphicFrameLocks noGrp="1"/>
          </p:cNvGraphicFramePr>
          <p:nvPr/>
        </p:nvGraphicFramePr>
        <p:xfrm>
          <a:off x="298450" y="1633474"/>
          <a:ext cx="11671300" cy="1632584"/>
        </p:xfrm>
        <a:graphic>
          <a:graphicData uri="http://schemas.openxmlformats.org/drawingml/2006/table">
            <a:tbl>
              <a:tblPr/>
              <a:tblGrid>
                <a:gridCol w="11671300"/>
              </a:tblGrid>
              <a:tr h="1619884">
                <a:tc>
                  <a:txBody>
                    <a:bodyPr vert="horz" wrap="square"/>
                    <a:lstStyle/>
                    <a:p>
                      <a:pPr algn="l" rtl="0" eaLnBrk="0">
                        <a:lnSpc>
                          <a:spcPct val="111000"/>
                        </a:lnSpc>
                      </a:pPr>
                      <a:endParaRPr lang="en-US" altLang="en-US" sz="500"/>
                    </a:p>
                    <a:p>
                      <a:pPr marL="110490" algn="l" rtl="0" eaLnBrk="0">
                        <a:lnSpc>
                          <a:spcPct val="93000"/>
                        </a:lnSpc>
                        <a:spcBef>
                          <a:spcPts val="5"/>
                        </a:spcBef>
                      </a:pPr>
                      <a:r>
                        <a:rPr sz="1200" spc="-50">
                          <a:solidFill>
                            <a:srgbClr val="000000">
                              <a:alpha val="100000"/>
                            </a:srgbClr>
                          </a:solidFill>
                          <a:latin typeface="Cambria" panose="02040503050406030204"/>
                          <a:ea typeface="Cambria" panose="02040503050406030204"/>
                          <a:cs typeface="Cambria" panose="02040503050406030204"/>
                        </a:rPr>
                        <a:t>◼     </a:t>
                      </a:r>
                      <a:r>
                        <a:rPr sz="1200" spc="-5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品牌战略全案服务行业定义</a:t>
                      </a:r>
                      <a:r>
                        <a:rPr sz="1200" spc="-2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marL="391795" indent="-286385" algn="l" rtl="0" eaLnBrk="0">
                        <a:lnSpc>
                          <a:spcPct val="106000"/>
                        </a:lnSpc>
                        <a:spcBef>
                          <a:spcPts val="405"/>
                        </a:spcBef>
                      </a:pPr>
                      <a:r>
                        <a:rPr sz="1200" spc="10">
                          <a:solidFill>
                            <a:srgbClr val="4472C4">
                              <a:alpha val="100000"/>
                            </a:srgbClr>
                          </a:solidFill>
                          <a:latin typeface="Arial"/>
                          <a:ea typeface="Arial"/>
                          <a:cs typeface="Arial"/>
                        </a:rPr>
                        <a:t>•     </a:t>
                      </a:r>
                      <a:r>
                        <a:rPr sz="1200" spc="10">
                          <a:ln w="4356" cap="flat" cmpd="sng">
                            <a:solidFill>
                              <a:srgbClr val="4472C4">
                                <a:alpha val="100000"/>
                              </a:srgbClr>
                            </a:solidFill>
                            <a:prstDash val="solid"/>
                            <a:miter lim="10"/>
                          </a:ln>
                          <a:solidFill>
                            <a:srgbClr val="4472C4">
                              <a:alpha val="100000"/>
                            </a:srgbClr>
                          </a:solidFill>
                          <a:latin typeface="楷体" panose="02010609060101010101" charset="-122"/>
                          <a:ea typeface="楷体" panose="02010609060101010101" charset="-122"/>
                          <a:cs typeface="楷体" panose="02010609060101010101" charset="-122"/>
                        </a:rPr>
                        <a:t>帮助客户找到以品牌为</a:t>
                      </a:r>
                      <a:r>
                        <a:rPr sz="1200" spc="0">
                          <a:ln w="4356" cap="flat" cmpd="sng">
                            <a:solidFill>
                              <a:srgbClr val="4472C4">
                                <a:alpha val="100000"/>
                              </a:srgbClr>
                            </a:solidFill>
                            <a:prstDash val="solid"/>
                            <a:miter lim="10"/>
                          </a:ln>
                          <a:solidFill>
                            <a:srgbClr val="4472C4">
                              <a:alpha val="100000"/>
                            </a:srgbClr>
                          </a:solidFill>
                          <a:latin typeface="楷体" panose="02010609060101010101" charset="-122"/>
                          <a:ea typeface="楷体" panose="02010609060101010101" charset="-122"/>
                          <a:cs typeface="楷体" panose="02010609060101010101" charset="-122"/>
                        </a:rPr>
                        <a:t>中心的商业致胜之道</a:t>
                      </a:r>
                      <a:r>
                        <a:rPr sz="1200" spc="0">
                          <a:solidFill>
                            <a:srgbClr val="000000">
                              <a:alpha val="100000"/>
                            </a:srgbClr>
                          </a:solidFill>
                          <a:latin typeface="楷体" panose="02010609060101010101" charset="-122"/>
                          <a:ea typeface="楷体" panose="02010609060101010101" charset="-122"/>
                          <a:cs typeface="楷体" panose="02010609060101010101" charset="-122"/>
                        </a:rPr>
                        <a:t>。它包含了“战略+策略+表现+配称+落地”的深度一体化，在3到5年周期内，在战略指引下的、深度策略支撑下的、面向品  </a:t>
                      </a:r>
                      <a:r>
                        <a:rPr sz="1200" spc="-20">
                          <a:solidFill>
                            <a:srgbClr val="000000">
                              <a:alpha val="100000"/>
                            </a:srgbClr>
                          </a:solidFill>
                          <a:latin typeface="楷体" panose="02010609060101010101" charset="-122"/>
                          <a:ea typeface="楷体" panose="02010609060101010101" charset="-122"/>
                          <a:cs typeface="楷体" panose="02010609060101010101" charset="-122"/>
                        </a:rPr>
                        <a:t>牌价值增长的持续营销</a:t>
                      </a:r>
                      <a:r>
                        <a:rPr sz="1200" spc="-10">
                          <a:solidFill>
                            <a:srgbClr val="000000">
                              <a:alpha val="100000"/>
                            </a:srgbClr>
                          </a:solidFill>
                          <a:latin typeface="楷体" panose="02010609060101010101" charset="-122"/>
                          <a:ea typeface="楷体" panose="02010609060101010101" charset="-122"/>
                          <a:cs typeface="楷体" panose="02010609060101010101" charset="-122"/>
                        </a:rPr>
                        <a:t>品</a:t>
                      </a:r>
                      <a:r>
                        <a:rPr sz="1200" spc="0">
                          <a:solidFill>
                            <a:srgbClr val="000000">
                              <a:alpha val="100000"/>
                            </a:srgbClr>
                          </a:solidFill>
                          <a:latin typeface="楷体" panose="02010609060101010101" charset="-122"/>
                          <a:ea typeface="楷体" panose="02010609060101010101" charset="-122"/>
                          <a:cs typeface="楷体" panose="02010609060101010101" charset="-122"/>
                        </a:rPr>
                        <a:t>牌建设落地服务。</a:t>
                      </a:r>
                      <a:endParaRPr lang="en-US" altLang="en-US" sz="1200"/>
                    </a:p>
                    <a:p>
                      <a:pPr marL="2796540" algn="l" rtl="0" eaLnBrk="0">
                        <a:lnSpc>
                          <a:spcPct val="97000"/>
                        </a:lnSpc>
                        <a:spcBef>
                          <a:spcPts val="720"/>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服务模式以项目制/全案</a:t>
                      </a:r>
                      <a:r>
                        <a:rPr sz="1200" spc="0">
                          <a:solidFill>
                            <a:srgbClr val="000000">
                              <a:alpha val="100000"/>
                            </a:srgbClr>
                          </a:solidFill>
                          <a:latin typeface="楷体" panose="02010609060101010101" charset="-122"/>
                          <a:ea typeface="楷体" panose="02010609060101010101" charset="-122"/>
                          <a:cs typeface="楷体" panose="02010609060101010101" charset="-122"/>
                        </a:rPr>
                        <a:t>制为主，提供全面的品牌战略规划、策略制定和执行服务等</a:t>
                      </a:r>
                      <a:endParaRPr lang="en-US" altLang="en-US" sz="1200"/>
                    </a:p>
                    <a:p>
                      <a:pPr algn="l" rtl="0" eaLnBrk="0">
                        <a:lnSpc>
                          <a:spcPct val="194000"/>
                        </a:lnSpc>
                      </a:pPr>
                      <a:endParaRPr lang="en-US" altLang="en-US" sz="1000"/>
                    </a:p>
                    <a:p>
                      <a:pPr algn="l" rtl="0" eaLnBrk="0">
                        <a:lnSpc>
                          <a:spcPct val="102000"/>
                        </a:lnSpc>
                      </a:pPr>
                      <a:endParaRPr lang="en-US" altLang="en-US" sz="300"/>
                    </a:p>
                    <a:p>
                      <a:pPr marL="3027680" algn="l" rtl="0" eaLnBrk="0">
                        <a:lnSpc>
                          <a:spcPct val="98000"/>
                        </a:lnSpc>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需求大多数为成熟企业寻</a:t>
                      </a:r>
                      <a:r>
                        <a:rPr sz="1200" spc="0">
                          <a:solidFill>
                            <a:srgbClr val="000000">
                              <a:alpha val="100000"/>
                            </a:srgbClr>
                          </a:solidFill>
                          <a:latin typeface="楷体" panose="02010609060101010101" charset="-122"/>
                          <a:ea typeface="楷体" panose="02010609060101010101" charset="-122"/>
                          <a:cs typeface="楷体" panose="02010609060101010101" charset="-122"/>
                        </a:rPr>
                        <a:t>求细分品类突破，或刚起步企业构建内部营销模式等</a:t>
                      </a:r>
                      <a:endParaRPr lang="en-US" altLang="en-US" sz="1200"/>
                    </a:p>
                  </a:txBody>
                  <a:tcPr marL="0" marR="0" marT="0" marB="0">
                    <a:lnL w="12700" cap="flat" cmpd="sng" algn="ctr">
                      <a:solidFill>
                        <a:srgbClr val="44546A"/>
                      </a:solidFill>
                      <a:prstDash val="solid"/>
                      <a:round/>
                      <a:headEnd type="none" w="med" len="med"/>
                      <a:tailEnd type="none" w="med" len="med"/>
                    </a:lnL>
                    <a:lnR w="12700" cap="flat" cmpd="sng" algn="ctr">
                      <a:solidFill>
                        <a:srgbClr val="44546A"/>
                      </a:solidFill>
                      <a:prstDash val="solid"/>
                      <a:round/>
                      <a:headEnd type="none" w="med" len="med"/>
                      <a:tailEnd type="none" w="med" len="med"/>
                    </a:lnR>
                    <a:lnT w="12700" cap="flat" cmpd="sng" algn="ctr">
                      <a:solidFill>
                        <a:srgbClr val="44546A"/>
                      </a:solidFill>
                      <a:prstDash val="solid"/>
                      <a:round/>
                      <a:headEnd type="none" w="med" len="med"/>
                      <a:tailEnd type="none" w="med" len="med"/>
                    </a:lnT>
                    <a:lnB w="12700" cap="flat" cmpd="sng" algn="ctr">
                      <a:solidFill>
                        <a:srgbClr val="44546A"/>
                      </a:solidFill>
                      <a:prstDash val="solid"/>
                      <a:round/>
                      <a:headEnd type="none" w="med" len="med"/>
                      <a:tailEnd type="none" w="med" len="med"/>
                    </a:lnB>
                  </a:tcPr>
                </a:tc>
              </a:tr>
            </a:tbl>
          </a:graphicData>
        </a:graphic>
      </p:graphicFrame>
      <p:sp>
        <p:nvSpPr>
          <p:cNvPr id="194" name="textbox 194"/>
          <p:cNvSpPr/>
          <p:nvPr/>
        </p:nvSpPr>
        <p:spPr>
          <a:xfrm>
            <a:off x="360375" y="130861"/>
            <a:ext cx="11539219" cy="13703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中国品牌战略全案服务行业定</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义和商业模式分析</a:t>
            </a:r>
            <a:endParaRPr lang="en-US" altLang="en-US" sz="2400"/>
          </a:p>
          <a:p>
            <a:pPr marL="53340" indent="10795" algn="l" rtl="0" eaLnBrk="0">
              <a:lnSpc>
                <a:spcPct val="95000"/>
              </a:lnSpc>
              <a:spcBef>
                <a:spcPts val="550"/>
              </a:spcBef>
            </a:pPr>
            <a:r>
              <a:rPr sz="1800" spc="10">
                <a:solidFill>
                  <a:srgbClr val="595959">
                    <a:alpha val="100000"/>
                  </a:srgbClr>
                </a:solidFill>
                <a:latin typeface="楷体" panose="02010609060101010101" charset="-122"/>
                <a:ea typeface="楷体" panose="02010609060101010101" charset="-122"/>
                <a:cs typeface="楷体" panose="02010609060101010101" charset="-122"/>
              </a:rPr>
              <a:t>品牌战略全案服务行业是帮助客户找到以品牌为中心的商</a:t>
            </a:r>
            <a:r>
              <a:rPr sz="1800" spc="0">
                <a:solidFill>
                  <a:srgbClr val="595959">
                    <a:alpha val="100000"/>
                  </a:srgbClr>
                </a:solidFill>
                <a:latin typeface="楷体" panose="02010609060101010101" charset="-122"/>
                <a:ea typeface="楷体" panose="02010609060101010101" charset="-122"/>
                <a:cs typeface="楷体" panose="02010609060101010101" charset="-122"/>
              </a:rPr>
              <a:t>业致胜之道，包含了“战略+策略+表现+配称+落地”的深 </a:t>
            </a:r>
            <a:r>
              <a:rPr sz="1800" spc="-10">
                <a:solidFill>
                  <a:srgbClr val="595959">
                    <a:alpha val="100000"/>
                  </a:srgbClr>
                </a:solidFill>
                <a:latin typeface="楷体" panose="02010609060101010101" charset="-122"/>
                <a:ea typeface="楷体" panose="02010609060101010101" charset="-122"/>
                <a:cs typeface="楷体" panose="02010609060101010101" charset="-122"/>
              </a:rPr>
              <a:t>度一体</a:t>
            </a:r>
            <a:r>
              <a:rPr sz="1800" spc="0">
                <a:solidFill>
                  <a:srgbClr val="595959">
                    <a:alpha val="100000"/>
                  </a:srgbClr>
                </a:solidFill>
                <a:latin typeface="楷体" panose="02010609060101010101" charset="-122"/>
                <a:ea typeface="楷体" panose="02010609060101010101" charset="-122"/>
                <a:cs typeface="楷体" panose="02010609060101010101" charset="-122"/>
              </a:rPr>
              <a:t>化地服务形式，以帮助企业提升品牌价值和市场竞争力</a:t>
            </a:r>
            <a:endParaRPr lang="en-US" altLang="en-US" sz="1800"/>
          </a:p>
          <a:p>
            <a:pPr algn="l" rtl="0" eaLnBrk="0">
              <a:lnSpc>
                <a:spcPct val="105000"/>
              </a:lnSpc>
            </a:pPr>
            <a:endParaRPr lang="en-US" altLang="en-US" sz="1000"/>
          </a:p>
          <a:p>
            <a:pPr algn="l" rtl="0" eaLnBrk="0">
              <a:lnSpc>
                <a:spcPct val="118000"/>
              </a:lnSpc>
            </a:pPr>
            <a:endParaRPr lang="en-US" altLang="en-US" sz="300"/>
          </a:p>
          <a:p>
            <a:pPr marL="65405" algn="l" rtl="0" eaLnBrk="0">
              <a:lnSpc>
                <a:spcPct val="94000"/>
              </a:lnSpc>
              <a:spcBef>
                <a:spcPct val="0"/>
              </a:spcBef>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行业定义和商业模</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式</a:t>
            </a:r>
            <a:endParaRPr lang="en-US" altLang="en-US" sz="1400"/>
          </a:p>
        </p:txBody>
      </p:sp>
      <p:sp>
        <p:nvSpPr>
          <p:cNvPr id="195" name="textbox 195"/>
          <p:cNvSpPr/>
          <p:nvPr/>
        </p:nvSpPr>
        <p:spPr>
          <a:xfrm>
            <a:off x="7439786" y="4131462"/>
            <a:ext cx="4434840" cy="12109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874395" algn="l" rtl="0" eaLnBrk="0">
              <a:lnSpc>
                <a:spcPct val="98000"/>
              </a:lnSpc>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品牌战略行业不仅提</a:t>
            </a:r>
            <a:r>
              <a:rPr sz="1200" spc="0">
                <a:solidFill>
                  <a:srgbClr val="000000">
                    <a:alpha val="100000"/>
                  </a:srgbClr>
                </a:solidFill>
                <a:latin typeface="楷体" panose="02010609060101010101" charset="-122"/>
                <a:ea typeface="楷体" panose="02010609060101010101" charset="-122"/>
                <a:cs typeface="楷体" panose="02010609060101010101" charset="-122"/>
              </a:rPr>
              <a:t>供全面的品牌战略规划服</a:t>
            </a:r>
            <a:endParaRPr lang="en-US" altLang="en-US" sz="1200"/>
          </a:p>
          <a:p>
            <a:pPr marL="12700" algn="l" rtl="0" eaLnBrk="0">
              <a:lnSpc>
                <a:spcPct val="97000"/>
              </a:lnSpc>
              <a:spcBef>
                <a:spcPts val="20"/>
              </a:spcBef>
            </a:pP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持续服务</a:t>
            </a:r>
            <a:r>
              <a:rPr sz="1200" spc="10">
                <a:solidFill>
                  <a:srgbClr val="000000">
                    <a:alpha val="100000"/>
                  </a:srgbClr>
                </a:solidFill>
                <a:latin typeface="楷体" panose="02010609060101010101" charset="-122"/>
                <a:ea typeface="楷体" panose="02010609060101010101" charset="-122"/>
                <a:cs typeface="楷体" panose="02010609060101010101" charset="-122"/>
              </a:rPr>
              <a:t>     务，还会持续跟进企业的品牌发展情况，提</a:t>
            </a:r>
            <a:r>
              <a:rPr sz="1200" spc="0">
                <a:solidFill>
                  <a:srgbClr val="000000">
                    <a:alpha val="100000"/>
                  </a:srgbClr>
                </a:solidFill>
                <a:latin typeface="楷体" panose="02010609060101010101" charset="-122"/>
                <a:ea typeface="楷体" panose="02010609060101010101" charset="-122"/>
                <a:cs typeface="楷体" panose="02010609060101010101" charset="-122"/>
              </a:rPr>
              <a:t>供</a:t>
            </a:r>
            <a:endParaRPr lang="en-US" altLang="en-US" sz="1200"/>
          </a:p>
          <a:p>
            <a:pPr marL="1051560" indent="-5080" algn="l" rtl="0" eaLnBrk="0">
              <a:lnSpc>
                <a:spcPct val="96000"/>
              </a:lnSpc>
              <a:spcBef>
                <a:spcPts val="6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策略调整和优化</a:t>
            </a:r>
            <a:r>
              <a:rPr sz="1200" spc="0">
                <a:solidFill>
                  <a:srgbClr val="000000">
                    <a:alpha val="100000"/>
                  </a:srgbClr>
                </a:solidFill>
                <a:latin typeface="楷体" panose="02010609060101010101" charset="-122"/>
                <a:ea typeface="楷体" panose="02010609060101010101" charset="-122"/>
                <a:cs typeface="楷体" panose="02010609060101010101" charset="-122"/>
              </a:rPr>
              <a:t>等服务，以帮助企业持续优化    </a:t>
            </a:r>
            <a:r>
              <a:rPr sz="1200" spc="-50">
                <a:solidFill>
                  <a:srgbClr val="000000">
                    <a:alpha val="100000"/>
                  </a:srgbClr>
                </a:solidFill>
                <a:latin typeface="楷体" panose="02010609060101010101" charset="-122"/>
                <a:ea typeface="楷体" panose="02010609060101010101" charset="-122"/>
                <a:cs typeface="楷体" panose="02010609060101010101" charset="-122"/>
              </a:rPr>
              <a:t>品牌战略</a:t>
            </a:r>
            <a:r>
              <a:rPr sz="1200" spc="-1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algn="l" rtl="0" eaLnBrk="0">
              <a:lnSpc>
                <a:spcPct val="160000"/>
              </a:lnSpc>
            </a:pPr>
            <a:endParaRPr lang="en-US" altLang="en-US" sz="1000"/>
          </a:p>
          <a:p>
            <a:pPr algn="l" rtl="0" eaLnBrk="0">
              <a:lnSpc>
                <a:spcPct val="100000"/>
              </a:lnSpc>
            </a:pPr>
            <a:endParaRPr lang="en-US" altLang="en-US" sz="300"/>
          </a:p>
          <a:p>
            <a:pPr algn="r" rtl="0" eaLnBrk="0">
              <a:lnSpc>
                <a:spcPct val="97000"/>
              </a:lnSpc>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随着市场的变化和消</a:t>
            </a:r>
            <a:r>
              <a:rPr sz="1200" spc="0">
                <a:solidFill>
                  <a:srgbClr val="000000">
                    <a:alpha val="100000"/>
                  </a:srgbClr>
                </a:solidFill>
                <a:latin typeface="楷体" panose="02010609060101010101" charset="-122"/>
                <a:ea typeface="楷体" panose="02010609060101010101" charset="-122"/>
                <a:cs typeface="楷体" panose="02010609060101010101" charset="-122"/>
              </a:rPr>
              <a:t>费者需求的变化，品牌战</a:t>
            </a:r>
            <a:endParaRPr lang="en-US" altLang="en-US" sz="1200"/>
          </a:p>
        </p:txBody>
      </p:sp>
      <p:sp>
        <p:nvSpPr>
          <p:cNvPr id="196" name="textbox 196"/>
          <p:cNvSpPr/>
          <p:nvPr/>
        </p:nvSpPr>
        <p:spPr>
          <a:xfrm>
            <a:off x="387045" y="4434230"/>
            <a:ext cx="3403600" cy="9836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98120" indent="1270" algn="l" rtl="0" eaLnBrk="0">
              <a:lnSpc>
                <a:spcPct val="96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够提供专业的服务</a:t>
            </a:r>
            <a:r>
              <a:rPr sz="1200" spc="0">
                <a:solidFill>
                  <a:srgbClr val="000000">
                    <a:alpha val="100000"/>
                  </a:srgbClr>
                </a:solidFill>
                <a:latin typeface="楷体" panose="02010609060101010101" charset="-122"/>
                <a:ea typeface="楷体" panose="02010609060101010101" charset="-122"/>
                <a:cs typeface="楷体" panose="02010609060101010101" charset="-122"/>
              </a:rPr>
              <a:t>，使企业能够更全面地解决品 </a:t>
            </a:r>
            <a:r>
              <a:rPr sz="1200" spc="-50">
                <a:solidFill>
                  <a:srgbClr val="000000">
                    <a:alpha val="100000"/>
                  </a:srgbClr>
                </a:solidFill>
                <a:latin typeface="楷体" panose="02010609060101010101" charset="-122"/>
                <a:ea typeface="楷体" panose="02010609060101010101" charset="-122"/>
                <a:cs typeface="楷体" panose="02010609060101010101" charset="-122"/>
              </a:rPr>
              <a:t>牌问题</a:t>
            </a:r>
            <a:r>
              <a:rPr sz="1200" spc="-2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algn="l" rtl="0" eaLnBrk="0">
              <a:lnSpc>
                <a:spcPct val="124000"/>
              </a:lnSpc>
            </a:pPr>
            <a:endParaRPr lang="en-US" altLang="en-US" sz="1000"/>
          </a:p>
          <a:p>
            <a:pPr algn="l" rtl="0" eaLnBrk="0">
              <a:lnSpc>
                <a:spcPct val="125000"/>
              </a:lnSpc>
            </a:pPr>
            <a:endParaRPr lang="en-US" altLang="en-US" sz="1000"/>
          </a:p>
          <a:p>
            <a:pPr algn="l" rtl="0" eaLnBrk="0">
              <a:lnSpc>
                <a:spcPct val="102000"/>
              </a:lnSpc>
            </a:pPr>
            <a:endParaRPr lang="en-US" altLang="en-US" sz="300"/>
          </a:p>
          <a:p>
            <a:pPr marL="12700" algn="l" rtl="0" eaLnBrk="0">
              <a:lnSpc>
                <a:spcPct val="98000"/>
              </a:lnSpc>
              <a:spcBef>
                <a:spcPts val="5"/>
              </a:spcBef>
            </a:pPr>
            <a:r>
              <a:rPr sz="1200" spc="-40">
                <a:solidFill>
                  <a:srgbClr val="000000">
                    <a:alpha val="100000"/>
                  </a:srgbClr>
                </a:solidFill>
                <a:latin typeface="Arial"/>
                <a:ea typeface="Arial"/>
                <a:cs typeface="Arial"/>
              </a:rPr>
              <a:t>•   </a:t>
            </a:r>
            <a:r>
              <a:rPr sz="1200" spc="-40">
                <a:solidFill>
                  <a:srgbClr val="000000">
                    <a:alpha val="100000"/>
                  </a:srgbClr>
                </a:solidFill>
                <a:latin typeface="楷体" panose="02010609060101010101" charset="-122"/>
                <a:ea typeface="楷体" panose="02010609060101010101" charset="-122"/>
                <a:cs typeface="楷体" panose="02010609060101010101" charset="-122"/>
              </a:rPr>
              <a:t>品牌战略行业由经验丰富的品牌战略家</a:t>
            </a:r>
            <a:r>
              <a:rPr sz="1200" spc="-2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p:txBody>
      </p:sp>
      <p:sp>
        <p:nvSpPr>
          <p:cNvPr id="197" name="textbox 197"/>
          <p:cNvSpPr/>
          <p:nvPr/>
        </p:nvSpPr>
        <p:spPr>
          <a:xfrm>
            <a:off x="400456" y="4068470"/>
            <a:ext cx="4387850" cy="4330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7000"/>
              </a:lnSpc>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品牌战略行业提供</a:t>
            </a:r>
            <a:r>
              <a:rPr sz="1200" spc="0">
                <a:solidFill>
                  <a:srgbClr val="000000">
                    <a:alpha val="100000"/>
                  </a:srgbClr>
                </a:solidFill>
                <a:latin typeface="楷体" panose="02010609060101010101" charset="-122"/>
                <a:ea typeface="楷体" panose="02010609060101010101" charset="-122"/>
                <a:cs typeface="楷体" panose="02010609060101010101" charset="-122"/>
              </a:rPr>
              <a:t>一站式服务，从品牌策划、设</a:t>
            </a:r>
            <a:endParaRPr lang="en-US" altLang="en-US" sz="1200"/>
          </a:p>
          <a:p>
            <a:pPr marL="185420" algn="l" rtl="0" eaLnBrk="0">
              <a:lnSpc>
                <a:spcPts val="1765"/>
              </a:lnSpc>
              <a:spcBef>
                <a:spcPts val="40"/>
              </a:spcBef>
            </a:pPr>
            <a:r>
              <a:rPr sz="1800" spc="40" baseline="13000">
                <a:solidFill>
                  <a:srgbClr val="000000">
                    <a:alpha val="100000"/>
                  </a:srgbClr>
                </a:solidFill>
                <a:latin typeface="楷体" panose="02010609060101010101" charset="-122"/>
                <a:ea typeface="楷体" panose="02010609060101010101" charset="-122"/>
                <a:cs typeface="楷体" panose="02010609060101010101" charset="-122"/>
              </a:rPr>
              <a:t>计、营销策划、广告策划到执行等各个环节都能</a:t>
            </a:r>
            <a:r>
              <a:rPr sz="1100" spc="40">
                <a:solidFill>
                  <a:srgbClr val="000000">
                    <a:alpha val="100000"/>
                  </a:srgbClr>
                </a:solidFill>
                <a:latin typeface="楷体" panose="02010609060101010101" charset="-122"/>
                <a:ea typeface="楷体" panose="02010609060101010101" charset="-122"/>
                <a:cs typeface="楷体" panose="02010609060101010101" charset="-122"/>
              </a:rPr>
              <a:t>  </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800" spc="0" baseline="-1900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一站式服务</a:t>
            </a:r>
            <a:endParaRPr lang="en-US" altLang="en-US" sz="1170"/>
          </a:p>
        </p:txBody>
      </p:sp>
      <p:sp>
        <p:nvSpPr>
          <p:cNvPr id="198" name="textbox 198"/>
          <p:cNvSpPr/>
          <p:nvPr/>
        </p:nvSpPr>
        <p:spPr>
          <a:xfrm>
            <a:off x="8806791" y="5321198"/>
            <a:ext cx="3067685" cy="5626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3970" indent="-1270" algn="l" rtl="0" eaLnBrk="0">
              <a:lnSpc>
                <a:spcPct val="98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略行业需要</a:t>
            </a:r>
            <a:r>
              <a:rPr sz="1200" spc="0">
                <a:solidFill>
                  <a:srgbClr val="000000">
                    <a:alpha val="100000"/>
                  </a:srgbClr>
                </a:solidFill>
                <a:latin typeface="楷体" panose="02010609060101010101" charset="-122"/>
                <a:ea typeface="楷体" panose="02010609060101010101" charset="-122"/>
                <a:cs typeface="楷体" panose="02010609060101010101" charset="-122"/>
              </a:rPr>
              <a:t>不断创新和改进，提供更加符合市 </a:t>
            </a:r>
            <a:r>
              <a:rPr sz="1200" spc="-10">
                <a:solidFill>
                  <a:srgbClr val="000000">
                    <a:alpha val="100000"/>
                  </a:srgbClr>
                </a:solidFill>
                <a:latin typeface="楷体" panose="02010609060101010101" charset="-122"/>
                <a:ea typeface="楷体" panose="02010609060101010101" charset="-122"/>
                <a:cs typeface="楷体" panose="02010609060101010101" charset="-122"/>
              </a:rPr>
              <a:t>场需求的服务</a:t>
            </a:r>
            <a:r>
              <a:rPr sz="1200" spc="0">
                <a:solidFill>
                  <a:srgbClr val="000000">
                    <a:alpha val="100000"/>
                  </a:srgbClr>
                </a:solidFill>
                <a:latin typeface="楷体" panose="02010609060101010101" charset="-122"/>
                <a:ea typeface="楷体" panose="02010609060101010101" charset="-122"/>
                <a:cs typeface="楷体" panose="02010609060101010101" charset="-122"/>
              </a:rPr>
              <a:t>。例如，通过大数据和人工智能 </a:t>
            </a:r>
            <a:r>
              <a:rPr sz="1200" spc="-20">
                <a:solidFill>
                  <a:srgbClr val="000000">
                    <a:alpha val="100000"/>
                  </a:srgbClr>
                </a:solidFill>
                <a:latin typeface="楷体" panose="02010609060101010101" charset="-122"/>
                <a:ea typeface="楷体" panose="02010609060101010101" charset="-122"/>
                <a:cs typeface="楷体" panose="02010609060101010101" charset="-122"/>
              </a:rPr>
              <a:t>等技术手段进行精准营</a:t>
            </a:r>
            <a:r>
              <a:rPr sz="1200" spc="-10">
                <a:solidFill>
                  <a:srgbClr val="000000">
                    <a:alpha val="100000"/>
                  </a:srgbClr>
                </a:solidFill>
                <a:latin typeface="楷体" panose="02010609060101010101" charset="-122"/>
                <a:ea typeface="楷体" panose="02010609060101010101" charset="-122"/>
                <a:cs typeface="楷体" panose="02010609060101010101" charset="-122"/>
              </a:rPr>
              <a:t>销</a:t>
            </a:r>
            <a:r>
              <a:rPr sz="1200" spc="0">
                <a:solidFill>
                  <a:srgbClr val="000000">
                    <a:alpha val="100000"/>
                  </a:srgbClr>
                </a:solidFill>
                <a:latin typeface="楷体" panose="02010609060101010101" charset="-122"/>
                <a:ea typeface="楷体" panose="02010609060101010101" charset="-122"/>
                <a:cs typeface="楷体" panose="02010609060101010101" charset="-122"/>
              </a:rPr>
              <a:t>和个性化推广等。</a:t>
            </a:r>
            <a:endParaRPr lang="en-US" altLang="en-US" sz="1200"/>
          </a:p>
        </p:txBody>
      </p:sp>
      <p:sp>
        <p:nvSpPr>
          <p:cNvPr id="199" name="rect"/>
          <p:cNvSpPr/>
          <p:nvPr/>
        </p:nvSpPr>
        <p:spPr>
          <a:xfrm>
            <a:off x="9858756" y="2982214"/>
            <a:ext cx="1937004" cy="12700"/>
          </a:xfrm>
          <a:prstGeom prst="rect">
            <a:avLst/>
          </a:prstGeom>
          <a:solidFill>
            <a:srgbClr val="172C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200" name="table 200"/>
          <p:cNvGraphicFramePr>
            <a:graphicFrameLocks noGrp="1"/>
          </p:cNvGraphicFramePr>
          <p:nvPr/>
        </p:nvGraphicFramePr>
        <p:xfrm>
          <a:off x="9190990" y="2544826"/>
          <a:ext cx="2611120" cy="448309"/>
        </p:xfrm>
        <a:graphic>
          <a:graphicData uri="http://schemas.openxmlformats.org/drawingml/2006/table">
            <a:tbl>
              <a:tblPr/>
              <a:tblGrid>
                <a:gridCol w="668019"/>
                <a:gridCol w="1943100"/>
              </a:tblGrid>
              <a:tr h="448309">
                <a:tc>
                  <a:txBody>
                    <a:bodyPr vert="horz" wrap="square"/>
                    <a:lstStyle/>
                    <a:p>
                      <a:pPr algn="l" rtl="0" eaLnBrk="0">
                        <a:lnSpc>
                          <a:spcPct val="104000"/>
                        </a:lnSpc>
                      </a:pPr>
                      <a:endParaRPr lang="en-US" altLang="en-US" sz="1000"/>
                    </a:p>
                    <a:p>
                      <a:pPr algn="l" rtl="0" eaLnBrk="0">
                        <a:lnSpc>
                          <a:spcPct val="9000"/>
                        </a:lnSpc>
                      </a:pPr>
                      <a:endParaRPr lang="en-US" altLang="en-US" sz="100"/>
                    </a:p>
                    <a:p>
                      <a:pPr marL="109855" algn="l" rtl="0" eaLnBrk="0">
                        <a:lnSpc>
                          <a:spcPct val="98000"/>
                        </a:lnSpc>
                      </a:pPr>
                      <a:r>
                        <a:rPr sz="1200" spc="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供给方</a:t>
                      </a:r>
                      <a:endParaRPr lang="en-US" altLang="en-US" sz="1200"/>
                    </a:p>
                  </a:txBody>
                  <a:tcPr marL="0" marR="0" marT="0" marB="0">
                    <a:lnL w="12700" cap="flat" cmpd="sng" algn="ctr">
                      <a:solidFill>
                        <a:srgbClr val="4472C4"/>
                      </a:solidFill>
                      <a:prstDash val="solid"/>
                      <a:round/>
                      <a:headEnd type="none" w="med" len="med"/>
                      <a:tailEnd type="none" w="med" len="med"/>
                    </a:lnL>
                    <a:lnR w="12700" cap="flat" cmpd="sng" algn="ctr">
                      <a:solidFill>
                        <a:srgbClr val="4472C4"/>
                      </a:solidFill>
                      <a:prstDash val="solid"/>
                      <a:round/>
                      <a:headEnd type="none" w="med" len="med"/>
                      <a:tailEnd type="none" w="med" len="med"/>
                    </a:lnR>
                    <a:lnT w="3175" cap="flat" cmpd="sng" algn="ctr">
                      <a:solidFill>
                        <a:srgbClr val="4472C4"/>
                      </a:solidFill>
                      <a:prstDash val="solid"/>
                      <a:round/>
                      <a:headEnd type="none" w="med" len="med"/>
                      <a:tailEnd type="none" w="med" len="med"/>
                    </a:lnT>
                    <a:lnB w="3175" cap="flat" cmpd="sng" algn="ctr">
                      <a:solidFill>
                        <a:srgbClr val="4472C4"/>
                      </a:solidFill>
                      <a:prstDash val="solid"/>
                      <a:round/>
                      <a:headEnd type="none" w="med" len="med"/>
                      <a:tailEnd type="none" w="med" len="med"/>
                    </a:lnB>
                    <a:solidFill>
                      <a:srgbClr val="4472C4"/>
                    </a:solidFill>
                  </a:tcPr>
                </a:tc>
                <a:tc>
                  <a:txBody>
                    <a:bodyPr vert="horz" wrap="square"/>
                    <a:lstStyle/>
                    <a:p>
                      <a:pPr algn="l" rtl="0" eaLnBrk="0">
                        <a:lnSpc>
                          <a:spcPct val="130000"/>
                        </a:lnSpc>
                      </a:pPr>
                      <a:endParaRPr lang="en-US" altLang="en-US" sz="200"/>
                    </a:p>
                    <a:p>
                      <a:pPr marL="93980" indent="13335" algn="l" rtl="0" eaLnBrk="0">
                        <a:lnSpc>
                          <a:spcPct val="105000"/>
                        </a:lnSpc>
                        <a:spcBef>
                          <a:spcPct val="0"/>
                        </a:spcBef>
                      </a:pPr>
                      <a:r>
                        <a:rPr sz="1200" spc="-20">
                          <a:solidFill>
                            <a:srgbClr val="000000">
                              <a:alpha val="100000"/>
                            </a:srgbClr>
                          </a:solidFill>
                          <a:latin typeface="楷体" panose="02010609060101010101" charset="-122"/>
                          <a:ea typeface="楷体" panose="02010609060101010101" charset="-122"/>
                          <a:cs typeface="楷体" panose="02010609060101010101" charset="-122"/>
                        </a:rPr>
                        <a:t>战略咨询公司</a:t>
                      </a:r>
                      <a:r>
                        <a:rPr sz="1200" spc="0">
                          <a:solidFill>
                            <a:srgbClr val="000000">
                              <a:alpha val="100000"/>
                            </a:srgbClr>
                          </a:solidFill>
                          <a:latin typeface="楷体" panose="02010609060101010101" charset="-122"/>
                          <a:ea typeface="楷体" panose="02010609060101010101" charset="-122"/>
                          <a:cs typeface="楷体" panose="02010609060101010101" charset="-122"/>
                        </a:rPr>
                        <a:t>、全案服务  </a:t>
                      </a:r>
                      <a:r>
                        <a:rPr sz="1200" spc="-10">
                          <a:solidFill>
                            <a:srgbClr val="000000">
                              <a:alpha val="100000"/>
                            </a:srgbClr>
                          </a:solidFill>
                          <a:latin typeface="楷体" panose="02010609060101010101" charset="-122"/>
                          <a:ea typeface="楷体" panose="02010609060101010101" charset="-122"/>
                          <a:cs typeface="楷体" panose="02010609060101010101" charset="-122"/>
                        </a:rPr>
                        <a:t>公</a:t>
                      </a:r>
                      <a:r>
                        <a:rPr sz="1200" spc="0">
                          <a:solidFill>
                            <a:srgbClr val="000000">
                              <a:alpha val="100000"/>
                            </a:srgbClr>
                          </a:solidFill>
                          <a:latin typeface="楷体" panose="02010609060101010101" charset="-122"/>
                          <a:ea typeface="楷体" panose="02010609060101010101" charset="-122"/>
                          <a:cs typeface="楷体" panose="02010609060101010101" charset="-122"/>
                        </a:rPr>
                        <a:t>司、广告公司等</a:t>
                      </a:r>
                      <a:endParaRPr lang="en-US" altLang="en-US" sz="1200"/>
                    </a:p>
                  </a:txBody>
                  <a:tcPr marL="0" marR="0" marT="0" marB="0">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3175" cap="flat" cmpd="sng" algn="ctr">
                      <a:solidFill>
                        <a:srgbClr val="172C51"/>
                      </a:solidFill>
                      <a:prstDash val="solid"/>
                      <a:round/>
                      <a:headEnd type="none" w="med" len="med"/>
                      <a:tailEnd type="none" w="med" len="med"/>
                    </a:lnT>
                    <a:lnB>
                      <a:noFill/>
                    </a:lnB>
                  </a:tcPr>
                </a:tc>
              </a:tr>
            </a:tbl>
          </a:graphicData>
        </a:graphic>
      </p:graphicFrame>
      <p:graphicFrame>
        <p:nvGraphicFramePr>
          <p:cNvPr id="201" name="table 201"/>
          <p:cNvGraphicFramePr>
            <a:graphicFrameLocks noGrp="1"/>
          </p:cNvGraphicFramePr>
          <p:nvPr/>
        </p:nvGraphicFramePr>
        <p:xfrm>
          <a:off x="488950" y="2537205"/>
          <a:ext cx="2380615" cy="449580"/>
        </p:xfrm>
        <a:graphic>
          <a:graphicData uri="http://schemas.openxmlformats.org/drawingml/2006/table">
            <a:tbl>
              <a:tblPr/>
              <a:tblGrid>
                <a:gridCol w="666115"/>
                <a:gridCol w="1714500"/>
              </a:tblGrid>
              <a:tr h="449580">
                <a:tc>
                  <a:txBody>
                    <a:bodyPr vert="horz" wrap="square"/>
                    <a:lstStyle/>
                    <a:p>
                      <a:pPr algn="l" rtl="0" eaLnBrk="0">
                        <a:lnSpc>
                          <a:spcPct val="105000"/>
                        </a:lnSpc>
                      </a:pPr>
                      <a:endParaRPr lang="en-US" altLang="en-US" sz="1000"/>
                    </a:p>
                    <a:p>
                      <a:pPr marL="124460" algn="l" rtl="0" eaLnBrk="0">
                        <a:lnSpc>
                          <a:spcPct val="93000"/>
                        </a:lnSpc>
                        <a:spcBef>
                          <a:spcPts val="5"/>
                        </a:spcBef>
                      </a:pPr>
                      <a:r>
                        <a:rPr sz="1200" spc="-3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需求方</a:t>
                      </a:r>
                      <a:endParaRPr lang="en-US" altLang="en-US" sz="1200"/>
                    </a:p>
                  </a:txBody>
                  <a:tcPr marL="0" marR="0" marT="0" marB="0">
                    <a:lnL w="12700" cap="flat" cmpd="sng" algn="ctr">
                      <a:solidFill>
                        <a:srgbClr val="4472C4"/>
                      </a:solidFill>
                      <a:prstDash val="solid"/>
                      <a:round/>
                      <a:headEnd type="none" w="med" len="med"/>
                      <a:tailEnd type="none" w="med" len="med"/>
                    </a:lnL>
                    <a:lnR w="12700" cap="flat" cmpd="sng" algn="ctr">
                      <a:solidFill>
                        <a:srgbClr val="4472C4"/>
                      </a:solidFill>
                      <a:prstDash val="solid"/>
                      <a:round/>
                      <a:headEnd type="none" w="med" len="med"/>
                      <a:tailEnd type="none" w="med" len="med"/>
                    </a:lnR>
                    <a:lnT w="3175" cap="flat" cmpd="sng" algn="ctr">
                      <a:solidFill>
                        <a:srgbClr val="4472C4"/>
                      </a:solidFill>
                      <a:prstDash val="solid"/>
                      <a:round/>
                      <a:headEnd type="none" w="med" len="med"/>
                      <a:tailEnd type="none" w="med" len="med"/>
                    </a:lnT>
                    <a:lnB w="3175" cap="flat" cmpd="sng" algn="ctr">
                      <a:solidFill>
                        <a:srgbClr val="4472C4"/>
                      </a:solidFill>
                      <a:prstDash val="solid"/>
                      <a:round/>
                      <a:headEnd type="none" w="med" len="med"/>
                      <a:tailEnd type="none" w="med" len="med"/>
                    </a:lnB>
                    <a:solidFill>
                      <a:srgbClr val="4472C4"/>
                    </a:solidFill>
                  </a:tcPr>
                </a:tc>
                <a:tc>
                  <a:txBody>
                    <a:bodyPr vert="horz" wrap="square"/>
                    <a:lstStyle/>
                    <a:p>
                      <a:pPr algn="l" rtl="0" eaLnBrk="0">
                        <a:lnSpc>
                          <a:spcPct val="138000"/>
                        </a:lnSpc>
                      </a:pPr>
                      <a:endParaRPr lang="en-US" altLang="en-US" sz="200"/>
                    </a:p>
                    <a:p>
                      <a:pPr marL="99060" indent="4445" algn="l" rtl="0" eaLnBrk="0">
                        <a:lnSpc>
                          <a:spcPct val="113000"/>
                        </a:lnSpc>
                        <a:spcBef>
                          <a:spcPct val="0"/>
                        </a:spcBef>
                      </a:pPr>
                      <a:r>
                        <a:rPr sz="1100" spc="-10">
                          <a:solidFill>
                            <a:srgbClr val="000000">
                              <a:alpha val="100000"/>
                            </a:srgbClr>
                          </a:solidFill>
                          <a:latin typeface="楷体" panose="02010609060101010101" charset="-122"/>
                          <a:ea typeface="楷体" panose="02010609060101010101" charset="-122"/>
                          <a:cs typeface="楷体" panose="02010609060101010101" charset="-122"/>
                        </a:rPr>
                        <a:t>快</a:t>
                      </a:r>
                      <a:r>
                        <a:rPr sz="1100" spc="0">
                          <a:solidFill>
                            <a:srgbClr val="000000">
                              <a:alpha val="100000"/>
                            </a:srgbClr>
                          </a:solidFill>
                          <a:latin typeface="楷体" panose="02010609060101010101" charset="-122"/>
                          <a:ea typeface="楷体" panose="02010609060101010101" charset="-122"/>
                          <a:cs typeface="楷体" panose="02010609060101010101" charset="-122"/>
                        </a:rPr>
                        <a:t>消品牌方、农业品牌、 </a:t>
                      </a:r>
                      <a:r>
                        <a:rPr sz="1100" spc="80">
                          <a:solidFill>
                            <a:srgbClr val="000000">
                              <a:alpha val="100000"/>
                            </a:srgbClr>
                          </a:solidFill>
                          <a:latin typeface="楷体" panose="02010609060101010101" charset="-122"/>
                          <a:ea typeface="楷体" panose="02010609060101010101" charset="-122"/>
                          <a:cs typeface="楷体" panose="02010609060101010101" charset="-122"/>
                        </a:rPr>
                        <a:t>工业电子、地产</a:t>
                      </a:r>
                      <a:r>
                        <a:rPr sz="1100" spc="0">
                          <a:solidFill>
                            <a:srgbClr val="000000">
                              <a:alpha val="100000"/>
                            </a:srgbClr>
                          </a:solidFill>
                          <a:latin typeface="楷体" panose="02010609060101010101" charset="-122"/>
                          <a:ea typeface="楷体" panose="02010609060101010101" charset="-122"/>
                          <a:cs typeface="楷体" panose="02010609060101010101" charset="-122"/>
                        </a:rPr>
                        <a:t>等</a:t>
                      </a:r>
                      <a:endParaRPr lang="en-US" altLang="en-US" sz="1100"/>
                    </a:p>
                  </a:txBody>
                  <a:tcPr marL="0" marR="0" marT="0" marB="0">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3175" cap="flat" cmpd="sng" algn="ctr">
                      <a:solidFill>
                        <a:srgbClr val="172C51"/>
                      </a:solidFill>
                      <a:prstDash val="solid"/>
                      <a:round/>
                      <a:headEnd type="none" w="med" len="med"/>
                      <a:tailEnd type="none" w="med" len="med"/>
                    </a:lnT>
                    <a:lnB w="3175" cap="flat" cmpd="sng" algn="ctr">
                      <a:solidFill>
                        <a:srgbClr val="172C51"/>
                      </a:solidFill>
                      <a:prstDash val="solid"/>
                      <a:round/>
                      <a:headEnd type="none" w="med" len="med"/>
                      <a:tailEnd type="none" w="med" len="med"/>
                    </a:lnB>
                  </a:tcPr>
                </a:tc>
              </a:tr>
            </a:tbl>
          </a:graphicData>
        </a:graphic>
      </p:graphicFrame>
      <p:pic>
        <p:nvPicPr>
          <p:cNvPr id="202" name="picture 202"/>
          <p:cNvPicPr>
            <a:picLocks noChangeAspect="1"/>
          </p:cNvPicPr>
          <p:nvPr/>
        </p:nvPicPr>
        <p:blipFill>
          <a:blip r:embed="rId4"/>
          <a:stretch>
            <a:fillRect/>
          </a:stretch>
        </p:blipFill>
        <p:spPr>
          <a:xfrm rot="21600000">
            <a:off x="2863595" y="2592324"/>
            <a:ext cx="6333235" cy="76200"/>
          </a:xfrm>
          <a:prstGeom prst="rect">
            <a:avLst/>
          </a:prstGeom>
        </p:spPr>
      </p:pic>
      <p:pic>
        <p:nvPicPr>
          <p:cNvPr id="203" name="picture 203"/>
          <p:cNvPicPr>
            <a:picLocks noChangeAspect="1"/>
          </p:cNvPicPr>
          <p:nvPr/>
        </p:nvPicPr>
        <p:blipFill>
          <a:blip r:embed="rId5"/>
          <a:stretch>
            <a:fillRect/>
          </a:stretch>
        </p:blipFill>
        <p:spPr>
          <a:xfrm rot="21600000">
            <a:off x="2875787" y="2819400"/>
            <a:ext cx="6333235" cy="76200"/>
          </a:xfrm>
          <a:prstGeom prst="rect">
            <a:avLst/>
          </a:prstGeom>
        </p:spPr>
      </p:pic>
      <p:sp>
        <p:nvSpPr>
          <p:cNvPr id="204" name="rect"/>
          <p:cNvSpPr/>
          <p:nvPr/>
        </p:nvSpPr>
        <p:spPr>
          <a:xfrm>
            <a:off x="305561" y="1521333"/>
            <a:ext cx="11658600" cy="1905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5" name="textbox 205"/>
          <p:cNvSpPr/>
          <p:nvPr/>
        </p:nvSpPr>
        <p:spPr>
          <a:xfrm>
            <a:off x="7350734" y="5327802"/>
            <a:ext cx="1181735" cy="2476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3000"/>
              </a:lnSpc>
            </a:pPr>
            <a:r>
              <a:rPr sz="2700" spc="90" baseline="-10000">
                <a:ln w="6527"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05</a:t>
            </a:r>
            <a:r>
              <a:rPr sz="1700" spc="90">
                <a:solidFill>
                  <a:srgbClr val="FFFFFF">
                    <a:alpha val="100000"/>
                  </a:srgbClr>
                </a:solidFill>
                <a:latin typeface="楷体" panose="02010609060101010101" charset="-122"/>
                <a:ea typeface="楷体" panose="02010609060101010101" charset="-122"/>
                <a:cs typeface="楷体" panose="02010609060101010101" charset="-122"/>
              </a:rPr>
              <a:t> </a:t>
            </a:r>
            <a:r>
              <a:rPr sz="1800" spc="90" baseline="600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创新性服</a:t>
            </a:r>
            <a:r>
              <a:rPr sz="1800" spc="10" baseline="600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务</a:t>
            </a:r>
            <a:endParaRPr lang="en-US" altLang="en-US" sz="1170"/>
          </a:p>
        </p:txBody>
      </p:sp>
      <p:sp>
        <p:nvSpPr>
          <p:cNvPr id="206" name="textbox 206"/>
          <p:cNvSpPr/>
          <p:nvPr/>
        </p:nvSpPr>
        <p:spPr>
          <a:xfrm>
            <a:off x="11756152" y="6520605"/>
            <a:ext cx="97155" cy="157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87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7</a:t>
            </a:r>
            <a:endParaRPr lang="en-US" altLang="en-US" sz="10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7" name="picture 207"/>
          <p:cNvPicPr>
            <a:picLocks noChangeAspect="1"/>
          </p:cNvPicPr>
          <p:nvPr/>
        </p:nvPicPr>
        <p:blipFill>
          <a:blip r:embed="rId2"/>
          <a:stretch>
            <a:fillRect/>
          </a:stretch>
        </p:blipFill>
        <p:spPr>
          <a:xfrm rot="21600000">
            <a:off x="5268467" y="2930652"/>
            <a:ext cx="6755892" cy="3433571"/>
          </a:xfrm>
          <a:prstGeom prst="rect">
            <a:avLst/>
          </a:prstGeom>
        </p:spPr>
      </p:pic>
      <p:grpSp>
        <p:nvGrpSpPr>
          <p:cNvPr id="52" name="group 52"/>
          <p:cNvGrpSpPr/>
          <p:nvPr/>
        </p:nvGrpSpPr>
        <p:grpSpPr>
          <a:xfrm rot="21600000">
            <a:off x="280415" y="4096511"/>
            <a:ext cx="4838700" cy="2324100"/>
            <a:chExt cx="4838700" cy="2324100"/>
          </a:xfrm>
        </p:grpSpPr>
        <p:pic>
          <p:nvPicPr>
            <p:cNvPr id="208" name="picture 208"/>
            <p:cNvPicPr>
              <a:picLocks noChangeAspect="1"/>
            </p:cNvPicPr>
            <p:nvPr/>
          </p:nvPicPr>
          <p:blipFill>
            <a:blip r:embed="rId3"/>
            <a:stretch>
              <a:fillRect/>
            </a:stretch>
          </p:blipFill>
          <p:spPr>
            <a:xfrm rot="21600000">
              <a:off x="0" y="0"/>
              <a:ext cx="4838700" cy="2324100"/>
            </a:xfrm>
            <a:prstGeom prst="rect">
              <a:avLst/>
            </a:prstGeom>
          </p:spPr>
        </p:pic>
        <p:sp>
          <p:nvSpPr>
            <p:cNvPr id="209" name="textbox 209"/>
            <p:cNvSpPr/>
            <p:nvPr/>
          </p:nvSpPr>
          <p:spPr>
            <a:xfrm>
              <a:off x="-12700" y="-12700"/>
              <a:ext cx="4864100" cy="23679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en-US" altLang="en-US" sz="1000"/>
            </a:p>
            <a:p>
              <a:pPr algn="l" rtl="0" eaLnBrk="0">
                <a:lnSpc>
                  <a:spcPct val="8000"/>
                </a:lnSpc>
              </a:pPr>
              <a:endParaRPr lang="en-US" altLang="en-US" sz="100"/>
            </a:p>
            <a:p>
              <a:pPr marL="422910" indent="-280035" algn="l" rtl="0" eaLnBrk="0">
                <a:lnSpc>
                  <a:spcPct val="111000"/>
                </a:lnSpc>
              </a:pPr>
              <a:r>
                <a:rPr sz="1200" spc="-10">
                  <a:solidFill>
                    <a:srgbClr val="000000">
                      <a:alpha val="100000"/>
                    </a:srgbClr>
                  </a:solidFill>
                  <a:latin typeface="Cambria" panose="02040503050406030204"/>
                  <a:ea typeface="Cambria" panose="02040503050406030204"/>
                  <a:cs typeface="Cambria" panose="02040503050406030204"/>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越是竞争激烈和直接触达</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消费者的市场，市场中的企业从竞争</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中突围的需</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求越是强烈，因此竞争越激烈的行业对中国品牌战</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略全案服务的需求越</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大</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algn="l" rtl="0" eaLnBrk="0">
                <a:lnSpc>
                  <a:spcPct val="112000"/>
                </a:lnSpc>
              </a:pPr>
              <a:endParaRPr lang="en-US" altLang="en-US" sz="700"/>
            </a:p>
            <a:p>
              <a:pPr algn="l" rtl="0" eaLnBrk="0">
                <a:lnSpc>
                  <a:spcPct val="7000"/>
                </a:lnSpc>
              </a:pPr>
              <a:endParaRPr lang="en-US" altLang="en-US" sz="100"/>
            </a:p>
            <a:p>
              <a:pPr marL="417195" indent="-274320" algn="l" rtl="0" eaLnBrk="0">
                <a:lnSpc>
                  <a:spcPct val="116000"/>
                </a:lnSpc>
              </a:pPr>
              <a:r>
                <a:rPr sz="1200" spc="-10">
                  <a:solidFill>
                    <a:srgbClr val="000000">
                      <a:alpha val="100000"/>
                    </a:srgbClr>
                  </a:solidFill>
                  <a:latin typeface="Cambria" panose="02040503050406030204"/>
                  <a:ea typeface="Cambria" panose="02040503050406030204"/>
                  <a:cs typeface="Cambria" panose="02040503050406030204"/>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快消品行业作为市场竞争</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最为激烈的行业之一，对于品牌战略</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全案服务的</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需求也相应较大</a:t>
              </a:r>
              <a:r>
                <a:rPr sz="1200" spc="0">
                  <a:solidFill>
                    <a:srgbClr val="000000">
                      <a:alpha val="100000"/>
                    </a:srgbClr>
                  </a:solidFill>
                  <a:latin typeface="楷体" panose="02010609060101010101" charset="-122"/>
                  <a:ea typeface="楷体" panose="02010609060101010101" charset="-122"/>
                  <a:cs typeface="楷体" panose="02010609060101010101" charset="-122"/>
                </a:rPr>
                <a:t>。在快消品行业中，食品类品牌和    </a:t>
              </a:r>
              <a:r>
                <a:rPr sz="1200" spc="-10">
                  <a:solidFill>
                    <a:srgbClr val="000000">
                      <a:alpha val="100000"/>
                    </a:srgbClr>
                  </a:solidFill>
                  <a:latin typeface="楷体" panose="02010609060101010101" charset="-122"/>
                  <a:ea typeface="楷体" panose="02010609060101010101" charset="-122"/>
                  <a:cs typeface="楷体" panose="02010609060101010101" charset="-122"/>
                </a:rPr>
                <a:t>服</a:t>
              </a:r>
              <a:r>
                <a:rPr sz="1200" spc="0">
                  <a:solidFill>
                    <a:srgbClr val="000000">
                      <a:alpha val="100000"/>
                    </a:srgbClr>
                  </a:solidFill>
                  <a:latin typeface="楷体" panose="02010609060101010101" charset="-122"/>
                  <a:ea typeface="楷体" panose="02010609060101010101" charset="-122"/>
                  <a:cs typeface="楷体" panose="02010609060101010101" charset="-122"/>
                </a:rPr>
                <a:t>装类品牌等都是竞争激烈的领域。这些领域中的企业需要制    定更加精准的营销策略和品牌战略，以吸引消费者并保持市场     </a:t>
              </a:r>
              <a:r>
                <a:rPr sz="1200" spc="-40">
                  <a:solidFill>
                    <a:srgbClr val="000000">
                      <a:alpha val="100000"/>
                    </a:srgbClr>
                  </a:solidFill>
                  <a:latin typeface="楷体" panose="02010609060101010101" charset="-122"/>
                  <a:ea typeface="楷体" panose="02010609060101010101" charset="-122"/>
                  <a:cs typeface="楷体" panose="02010609060101010101" charset="-122"/>
                </a:rPr>
                <a:t>竞争力。同时，这些企业也需要不断进行产品创</a:t>
              </a:r>
              <a:r>
                <a:rPr sz="1200" spc="-20">
                  <a:solidFill>
                    <a:srgbClr val="000000">
                      <a:alpha val="100000"/>
                    </a:srgbClr>
                  </a:solidFill>
                  <a:latin typeface="楷体" panose="02010609060101010101" charset="-122"/>
                  <a:ea typeface="楷体" panose="02010609060101010101" charset="-122"/>
                  <a:cs typeface="楷体" panose="02010609060101010101" charset="-122"/>
                </a:rPr>
                <a:t>新</a:t>
              </a:r>
              <a:r>
                <a:rPr sz="1200" spc="0">
                  <a:solidFill>
                    <a:srgbClr val="000000">
                      <a:alpha val="100000"/>
                    </a:srgbClr>
                  </a:solidFill>
                  <a:latin typeface="楷体" panose="02010609060101010101" charset="-122"/>
                  <a:ea typeface="楷体" panose="02010609060101010101" charset="-122"/>
                  <a:cs typeface="楷体" panose="02010609060101010101" charset="-122"/>
                </a:rPr>
                <a:t>和品牌升级，   </a:t>
              </a:r>
              <a:r>
                <a:rPr sz="1200" spc="-10">
                  <a:solidFill>
                    <a:srgbClr val="000000">
                      <a:alpha val="100000"/>
                    </a:srgbClr>
                  </a:solidFill>
                  <a:latin typeface="楷体" panose="02010609060101010101" charset="-122"/>
                  <a:ea typeface="楷体" panose="02010609060101010101" charset="-122"/>
                  <a:cs typeface="楷体" panose="02010609060101010101" charset="-122"/>
                </a:rPr>
                <a:t>以适应不断变化的市场需求和消费</a:t>
              </a:r>
              <a:r>
                <a:rPr sz="1200" spc="0">
                  <a:solidFill>
                    <a:srgbClr val="000000">
                      <a:alpha val="100000"/>
                    </a:srgbClr>
                  </a:solidFill>
                  <a:latin typeface="楷体" panose="02010609060101010101" charset="-122"/>
                  <a:ea typeface="楷体" panose="02010609060101010101" charset="-122"/>
                  <a:cs typeface="楷体" panose="02010609060101010101" charset="-122"/>
                </a:rPr>
                <a:t>者偏好。</a:t>
              </a:r>
              <a:endParaRPr lang="en-US" altLang="en-US" sz="1200"/>
            </a:p>
          </p:txBody>
        </p:sp>
      </p:grpSp>
      <p:sp>
        <p:nvSpPr>
          <p:cNvPr id="210" name="textbox 210"/>
          <p:cNvSpPr/>
          <p:nvPr/>
        </p:nvSpPr>
        <p:spPr>
          <a:xfrm>
            <a:off x="360375" y="130861"/>
            <a:ext cx="11516359" cy="955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中国品牌战略全案服务行业</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——需求端分析</a:t>
            </a:r>
            <a:endParaRPr lang="en-US" altLang="en-US" sz="2400"/>
          </a:p>
          <a:p>
            <a:pPr algn="l" rtl="0" eaLnBrk="0">
              <a:lnSpc>
                <a:spcPct val="124000"/>
              </a:lnSpc>
            </a:pPr>
            <a:endParaRPr lang="en-US" altLang="en-US" sz="400"/>
          </a:p>
          <a:p>
            <a:pPr marL="69215" indent="5080" algn="l" rtl="0" eaLnBrk="0">
              <a:lnSpc>
                <a:spcPct val="94000"/>
              </a:lnSpc>
            </a:pPr>
            <a:r>
              <a:rPr sz="1800" spc="-40">
                <a:solidFill>
                  <a:srgbClr val="595959">
                    <a:alpha val="100000"/>
                  </a:srgbClr>
                </a:solidFill>
                <a:latin typeface="楷体" panose="02010609060101010101" charset="-122"/>
                <a:ea typeface="楷体" panose="02010609060101010101" charset="-122"/>
                <a:cs typeface="楷体" panose="02010609060101010101" charset="-122"/>
              </a:rPr>
              <a:t>需求方集中在快消品、食品、餐饮、 日化、建材等行业中，且其需求和行业竞争的激烈程度成正相关</a:t>
            </a:r>
            <a:r>
              <a:rPr sz="1800" spc="-20">
                <a:solidFill>
                  <a:srgbClr val="595959">
                    <a:alpha val="100000"/>
                  </a:srgbClr>
                </a:solidFill>
                <a:latin typeface="楷体" panose="02010609060101010101" charset="-122"/>
                <a:ea typeface="楷体" panose="02010609060101010101" charset="-122"/>
                <a:cs typeface="楷体" panose="02010609060101010101" charset="-122"/>
              </a:rPr>
              <a:t>；</a:t>
            </a:r>
            <a:r>
              <a:rPr sz="1800" spc="0">
                <a:solidFill>
                  <a:srgbClr val="595959">
                    <a:alpha val="100000"/>
                  </a:srgbClr>
                </a:solidFill>
                <a:latin typeface="楷体" panose="02010609060101010101" charset="-122"/>
                <a:ea typeface="楷体" panose="02010609060101010101" charset="-122"/>
                <a:cs typeface="楷体" panose="02010609060101010101" charset="-122"/>
              </a:rPr>
              <a:t> 品牌战略全 </a:t>
            </a:r>
            <a:r>
              <a:rPr sz="1800" spc="-10">
                <a:solidFill>
                  <a:srgbClr val="595959">
                    <a:alpha val="100000"/>
                  </a:srgbClr>
                </a:solidFill>
                <a:latin typeface="楷体" panose="02010609060101010101" charset="-122"/>
                <a:ea typeface="楷体" panose="02010609060101010101" charset="-122"/>
                <a:cs typeface="楷体" panose="02010609060101010101" charset="-122"/>
              </a:rPr>
              <a:t>案服务的需求方主要是</a:t>
            </a:r>
            <a:r>
              <a:rPr sz="1800" spc="0">
                <a:solidFill>
                  <a:srgbClr val="595959">
                    <a:alpha val="100000"/>
                  </a:srgbClr>
                </a:solidFill>
                <a:latin typeface="楷体" panose="02010609060101010101" charset="-122"/>
                <a:ea typeface="楷体" panose="02010609060101010101" charset="-122"/>
                <a:cs typeface="楷体" panose="02010609060101010101" charset="-122"/>
              </a:rPr>
              <a:t>成熟品牌，部分为新锐品牌，新锐品牌对战略全案服务的需求更为基础</a:t>
            </a:r>
            <a:endParaRPr lang="en-US" altLang="en-US" sz="1800"/>
          </a:p>
        </p:txBody>
      </p:sp>
      <p:graphicFrame>
        <p:nvGraphicFramePr>
          <p:cNvPr id="211" name="table 211"/>
          <p:cNvGraphicFramePr>
            <a:graphicFrameLocks noGrp="1"/>
          </p:cNvGraphicFramePr>
          <p:nvPr/>
        </p:nvGraphicFramePr>
        <p:xfrm>
          <a:off x="5278882" y="1631950"/>
          <a:ext cx="6694805" cy="1217929"/>
        </p:xfrm>
        <a:graphic>
          <a:graphicData uri="http://schemas.openxmlformats.org/drawingml/2006/table">
            <a:tbl>
              <a:tblPr/>
              <a:tblGrid>
                <a:gridCol w="6694805"/>
              </a:tblGrid>
              <a:tr h="1205229">
                <a:tc>
                  <a:txBody>
                    <a:bodyPr vert="horz" wrap="square"/>
                    <a:lstStyle/>
                    <a:p>
                      <a:pPr algn="l" rtl="0" eaLnBrk="0">
                        <a:lnSpc>
                          <a:spcPct val="101000"/>
                        </a:lnSpc>
                      </a:pPr>
                      <a:endParaRPr lang="en-US" altLang="en-US" sz="500"/>
                    </a:p>
                    <a:p>
                      <a:pPr marL="122555" algn="l" rtl="0" eaLnBrk="0">
                        <a:lnSpc>
                          <a:spcPct val="93000"/>
                        </a:lnSpc>
                        <a:spcBef>
                          <a:spcPts val="5"/>
                        </a:spcBef>
                      </a:pPr>
                      <a:r>
                        <a:rPr sz="1200" spc="0">
                          <a:solidFill>
                            <a:srgbClr val="000000">
                              <a:alpha val="100000"/>
                            </a:srgbClr>
                          </a:solidFill>
                          <a:latin typeface="Cambria" panose="02040503050406030204"/>
                          <a:ea typeface="Cambria" panose="02040503050406030204"/>
                          <a:cs typeface="Cambria" panose="02040503050406030204"/>
                        </a:rPr>
                        <a:t>◼ </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成熟品牌</a:t>
                      </a:r>
                      <a:endParaRPr lang="en-US" altLang="en-US" sz="1200"/>
                    </a:p>
                    <a:p>
                      <a:pPr marL="292100" indent="-173990" algn="l" rtl="0" eaLnBrk="0">
                        <a:lnSpc>
                          <a:spcPct val="106000"/>
                        </a:lnSpc>
                        <a:spcBef>
                          <a:spcPts val="470"/>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因为品牌战略全案服</a:t>
                      </a:r>
                      <a:r>
                        <a:rPr sz="1200" spc="0">
                          <a:solidFill>
                            <a:srgbClr val="000000">
                              <a:alpha val="100000"/>
                            </a:srgbClr>
                          </a:solidFill>
                          <a:latin typeface="楷体" panose="02010609060101010101" charset="-122"/>
                          <a:ea typeface="楷体" panose="02010609060101010101" charset="-122"/>
                          <a:cs typeface="楷体" panose="02010609060101010101" charset="-122"/>
                        </a:rPr>
                        <a:t>务的平均费用较高，平均收费在千万水平以上，所以中国品牌战略全案服  </a:t>
                      </a:r>
                      <a:r>
                        <a:rPr sz="1200" spc="-20">
                          <a:solidFill>
                            <a:srgbClr val="000000">
                              <a:alpha val="100000"/>
                            </a:srgbClr>
                          </a:solidFill>
                          <a:latin typeface="楷体" panose="02010609060101010101" charset="-122"/>
                          <a:ea typeface="楷体" panose="02010609060101010101" charset="-122"/>
                          <a:cs typeface="楷体" panose="02010609060101010101" charset="-122"/>
                        </a:rPr>
                        <a:t>务行业中需求端多数是成</a:t>
                      </a:r>
                      <a:r>
                        <a:rPr sz="1200" spc="-10">
                          <a:solidFill>
                            <a:srgbClr val="000000">
                              <a:alpha val="100000"/>
                            </a:srgbClr>
                          </a:solidFill>
                          <a:latin typeface="楷体" panose="02010609060101010101" charset="-122"/>
                          <a:ea typeface="楷体" panose="02010609060101010101" charset="-122"/>
                          <a:cs typeface="楷体" panose="02010609060101010101" charset="-122"/>
                        </a:rPr>
                        <a:t>熟</a:t>
                      </a:r>
                      <a:r>
                        <a:rPr sz="1200" spc="0">
                          <a:solidFill>
                            <a:srgbClr val="000000">
                              <a:alpha val="100000"/>
                            </a:srgbClr>
                          </a:solidFill>
                          <a:latin typeface="楷体" panose="02010609060101010101" charset="-122"/>
                          <a:ea typeface="楷体" panose="02010609060101010101" charset="-122"/>
                          <a:cs typeface="楷体" panose="02010609060101010101" charset="-122"/>
                        </a:rPr>
                        <a:t>品牌。</a:t>
                      </a:r>
                      <a:endParaRPr lang="en-US" altLang="en-US" sz="1200"/>
                    </a:p>
                    <a:p>
                      <a:pPr marL="118110" algn="l" rtl="0" eaLnBrk="0">
                        <a:lnSpc>
                          <a:spcPct val="98000"/>
                        </a:lnSpc>
                        <a:spcBef>
                          <a:spcPts val="1000"/>
                        </a:spcBef>
                      </a:pPr>
                      <a:r>
                        <a:rPr sz="1200" spc="10">
                          <a:solidFill>
                            <a:srgbClr val="000000">
                              <a:alpha val="100000"/>
                            </a:srgbClr>
                          </a:solidFill>
                          <a:latin typeface="Arial"/>
                          <a:ea typeface="Arial"/>
                          <a:cs typeface="Arial"/>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成熟品牌需求包</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括</a:t>
                      </a:r>
                      <a:r>
                        <a:rPr sz="1200" spc="0">
                          <a:solidFill>
                            <a:srgbClr val="000000">
                              <a:alpha val="100000"/>
                            </a:srgbClr>
                          </a:solidFill>
                          <a:latin typeface="楷体" panose="02010609060101010101" charset="-122"/>
                          <a:ea typeface="楷体" panose="02010609060101010101" charset="-122"/>
                          <a:cs typeface="楷体" panose="02010609060101010101" charset="-122"/>
                        </a:rPr>
                        <a:t>：新赛道布局、产品战略布局、品牌定位变化、品牌出海战略布局、跨界布</a:t>
                      </a:r>
                      <a:endParaRPr lang="en-US" altLang="en-US" sz="1200"/>
                    </a:p>
                    <a:p>
                      <a:pPr marL="285115" algn="l" rtl="0" eaLnBrk="0">
                        <a:lnSpc>
                          <a:spcPts val="1345"/>
                        </a:lnSpc>
                        <a:spcBef>
                          <a:spcPts val="310"/>
                        </a:spcBef>
                      </a:pPr>
                      <a:r>
                        <a:rPr sz="1100" spc="-80">
                          <a:solidFill>
                            <a:srgbClr val="000000">
                              <a:alpha val="100000"/>
                            </a:srgbClr>
                          </a:solidFill>
                          <a:latin typeface="楷体" panose="02010609060101010101" charset="-122"/>
                          <a:ea typeface="楷体" panose="02010609060101010101" charset="-122"/>
                          <a:cs typeface="楷体" panose="02010609060101010101" charset="-122"/>
                        </a:rPr>
                        <a:t>局等</a:t>
                      </a:r>
                      <a:r>
                        <a:rPr sz="1100" spc="-6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100"/>
                    </a:p>
                  </a:txBody>
                  <a:tcPr marL="0" marR="0" marT="0" marB="0">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EFF3F9"/>
                    </a:solidFill>
                  </a:tcPr>
                </a:tc>
              </a:tr>
            </a:tbl>
          </a:graphicData>
        </a:graphic>
      </p:graphicFrame>
      <p:pic>
        <p:nvPicPr>
          <p:cNvPr id="212" name="picture 212"/>
          <p:cNvPicPr>
            <a:picLocks noChangeAspect="1"/>
          </p:cNvPicPr>
          <p:nvPr/>
        </p:nvPicPr>
        <p:blipFill>
          <a:blip r:embed="rId4"/>
          <a:stretch>
            <a:fillRect/>
          </a:stretch>
        </p:blipFill>
        <p:spPr>
          <a:xfrm rot="21600000">
            <a:off x="6359652" y="3325367"/>
            <a:ext cx="4500879" cy="1575561"/>
          </a:xfrm>
          <a:prstGeom prst="rect">
            <a:avLst/>
          </a:prstGeom>
        </p:spPr>
      </p:pic>
      <p:graphicFrame>
        <p:nvGraphicFramePr>
          <p:cNvPr id="213" name="table 213"/>
          <p:cNvGraphicFramePr>
            <a:graphicFrameLocks noGrp="1"/>
          </p:cNvGraphicFramePr>
          <p:nvPr/>
        </p:nvGraphicFramePr>
        <p:xfrm>
          <a:off x="5278882" y="5310885"/>
          <a:ext cx="6689089" cy="1059180"/>
        </p:xfrm>
        <a:graphic>
          <a:graphicData uri="http://schemas.openxmlformats.org/drawingml/2006/table">
            <a:tbl>
              <a:tblPr/>
              <a:tblGrid>
                <a:gridCol w="6689089"/>
              </a:tblGrid>
              <a:tr h="1046480">
                <a:tc>
                  <a:txBody>
                    <a:bodyPr vert="horz" wrap="square"/>
                    <a:lstStyle/>
                    <a:p>
                      <a:pPr algn="l" rtl="0" eaLnBrk="0">
                        <a:lnSpc>
                          <a:spcPct val="102000"/>
                        </a:lnSpc>
                      </a:pPr>
                      <a:endParaRPr lang="en-US" altLang="en-US" sz="600"/>
                    </a:p>
                    <a:p>
                      <a:pPr marL="112395" algn="l" rtl="0" eaLnBrk="0">
                        <a:lnSpc>
                          <a:spcPct val="93000"/>
                        </a:lnSpc>
                        <a:spcBef>
                          <a:spcPts val="5"/>
                        </a:spcBef>
                      </a:pPr>
                      <a:r>
                        <a:rPr sz="1200" spc="-40">
                          <a:solidFill>
                            <a:srgbClr val="000000">
                              <a:alpha val="100000"/>
                            </a:srgbClr>
                          </a:solidFill>
                          <a:latin typeface="Cambria" panose="02040503050406030204"/>
                          <a:ea typeface="Cambria" panose="02040503050406030204"/>
                          <a:cs typeface="Cambria" panose="02040503050406030204"/>
                        </a:rPr>
                        <a:t>◼  </a:t>
                      </a:r>
                      <a:r>
                        <a:rPr sz="1200" spc="-4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新锐品</a:t>
                      </a:r>
                      <a:r>
                        <a:rPr sz="1200" spc="-2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牌</a:t>
                      </a:r>
                      <a:endParaRPr lang="en-US" altLang="en-US" sz="1200"/>
                    </a:p>
                    <a:p>
                      <a:pPr marL="107315" algn="l" rtl="0" eaLnBrk="0">
                        <a:lnSpc>
                          <a:spcPct val="97000"/>
                        </a:lnSpc>
                        <a:spcBef>
                          <a:spcPts val="520"/>
                        </a:spcBef>
                      </a:pPr>
                      <a:r>
                        <a:rPr sz="1200" spc="-20">
                          <a:solidFill>
                            <a:srgbClr val="000000">
                              <a:alpha val="100000"/>
                            </a:srgbClr>
                          </a:solidFill>
                          <a:latin typeface="Arial"/>
                          <a:ea typeface="Arial"/>
                          <a:cs typeface="Arial"/>
                        </a:rPr>
                        <a:t>•   </a:t>
                      </a:r>
                      <a:r>
                        <a:rPr sz="1200" spc="-20">
                          <a:solidFill>
                            <a:srgbClr val="000000">
                              <a:alpha val="100000"/>
                            </a:srgbClr>
                          </a:solidFill>
                          <a:latin typeface="楷体" panose="02010609060101010101" charset="-122"/>
                          <a:ea typeface="楷体" panose="02010609060101010101" charset="-122"/>
                          <a:cs typeface="楷体" panose="02010609060101010101" charset="-122"/>
                        </a:rPr>
                        <a:t>新锐品牌对品牌营销的重视程度不断提升，品牌战略全案服务中同样也存在一部分新锐品</a:t>
                      </a:r>
                      <a:r>
                        <a:rPr sz="1200" spc="-10">
                          <a:solidFill>
                            <a:srgbClr val="000000">
                              <a:alpha val="100000"/>
                            </a:srgbClr>
                          </a:solidFill>
                          <a:latin typeface="楷体" panose="02010609060101010101" charset="-122"/>
                          <a:ea typeface="楷体" panose="02010609060101010101" charset="-122"/>
                          <a:cs typeface="楷体" panose="02010609060101010101" charset="-122"/>
                        </a:rPr>
                        <a:t>牌</a:t>
                      </a:r>
                      <a:r>
                        <a:rPr sz="12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marL="107315" algn="l" rtl="0" eaLnBrk="0">
                        <a:lnSpc>
                          <a:spcPct val="97000"/>
                        </a:lnSpc>
                        <a:spcBef>
                          <a:spcPts val="930"/>
                        </a:spcBef>
                      </a:pPr>
                      <a:r>
                        <a:rPr sz="1200" spc="-10">
                          <a:solidFill>
                            <a:srgbClr val="000000">
                              <a:alpha val="100000"/>
                            </a:srgbClr>
                          </a:solidFill>
                          <a:latin typeface="Arial"/>
                          <a:ea typeface="Arial"/>
                          <a:cs typeface="Arial"/>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新锐品牌的需求更为基础</a:t>
                      </a:r>
                      <a:r>
                        <a:rPr sz="1200" spc="-10">
                          <a:solidFill>
                            <a:srgbClr val="000000">
                              <a:alpha val="100000"/>
                            </a:srgbClr>
                          </a:solidFill>
                          <a:latin typeface="楷体" panose="02010609060101010101" charset="-122"/>
                          <a:ea typeface="楷体" panose="02010609060101010101" charset="-122"/>
                          <a:cs typeface="楷体" panose="02010609060101010101" charset="-122"/>
                        </a:rPr>
                        <a:t>，需</a:t>
                      </a:r>
                      <a:r>
                        <a:rPr sz="1200" spc="0">
                          <a:solidFill>
                            <a:srgbClr val="000000">
                              <a:alpha val="100000"/>
                            </a:srgbClr>
                          </a:solidFill>
                          <a:latin typeface="楷体" panose="02010609060101010101" charset="-122"/>
                          <a:ea typeface="楷体" panose="02010609060101010101" charset="-122"/>
                          <a:cs typeface="楷体" panose="02010609060101010101" charset="-122"/>
                        </a:rPr>
                        <a:t>要协助新锐品牌建立品牌自己的品牌概念、形象和品牌发展管理</a:t>
                      </a:r>
                      <a:endParaRPr lang="en-US" altLang="en-US" sz="1200"/>
                    </a:p>
                    <a:p>
                      <a:pPr marL="273685" algn="l" rtl="0" eaLnBrk="0">
                        <a:lnSpc>
                          <a:spcPct val="92000"/>
                        </a:lnSpc>
                        <a:spcBef>
                          <a:spcPts val="320"/>
                        </a:spcBef>
                      </a:pPr>
                      <a:r>
                        <a:rPr sz="1200" spc="-50">
                          <a:solidFill>
                            <a:srgbClr val="000000">
                              <a:alpha val="100000"/>
                            </a:srgbClr>
                          </a:solidFill>
                          <a:latin typeface="楷体" panose="02010609060101010101" charset="-122"/>
                          <a:ea typeface="楷体" panose="02010609060101010101" charset="-122"/>
                          <a:cs typeface="楷体" panose="02010609060101010101" charset="-122"/>
                        </a:rPr>
                        <a:t>体系，规划品牌整体的战略发展</a:t>
                      </a:r>
                      <a:r>
                        <a:rPr sz="1200" spc="-40">
                          <a:solidFill>
                            <a:srgbClr val="000000">
                              <a:alpha val="100000"/>
                            </a:srgbClr>
                          </a:solidFill>
                          <a:latin typeface="楷体" panose="02010609060101010101" charset="-122"/>
                          <a:ea typeface="楷体" panose="02010609060101010101" charset="-122"/>
                          <a:cs typeface="楷体" panose="02010609060101010101" charset="-122"/>
                        </a:rPr>
                        <a:t>方</a:t>
                      </a:r>
                      <a:r>
                        <a:rPr sz="1200" spc="0">
                          <a:solidFill>
                            <a:srgbClr val="000000">
                              <a:alpha val="100000"/>
                            </a:srgbClr>
                          </a:solidFill>
                          <a:latin typeface="楷体" panose="02010609060101010101" charset="-122"/>
                          <a:ea typeface="楷体" panose="02010609060101010101" charset="-122"/>
                          <a:cs typeface="楷体" panose="02010609060101010101" charset="-122"/>
                        </a:rPr>
                        <a:t>向等。</a:t>
                      </a:r>
                      <a:endParaRPr lang="en-US" altLang="en-US" sz="1200"/>
                    </a:p>
                  </a:txBody>
                  <a:tcPr marL="0" marR="0" marT="0" marB="0">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tcPr>
                </a:tc>
              </a:tr>
            </a:tbl>
          </a:graphicData>
        </a:graphic>
      </p:graphicFrame>
      <p:sp>
        <p:nvSpPr>
          <p:cNvPr id="214" name="path"/>
          <p:cNvSpPr/>
          <p:nvPr/>
        </p:nvSpPr>
        <p:spPr>
          <a:xfrm>
            <a:off x="445312" y="1749805"/>
            <a:ext cx="2210638" cy="2210561"/>
          </a:xfrm>
          <a:custGeom>
            <a:rect l="0" t="0" r="0" b="0"/>
            <a:pathLst>
              <a:path w="3480" h="3480">
                <a:moveTo>
                  <a:pt x="1740" y="0"/>
                </a:moveTo>
                <a:cubicBezTo>
                  <a:pt x="2701" y="0"/>
                  <a:pt x="3481" y="779"/>
                  <a:pt x="3481" y="1740"/>
                </a:cubicBezTo>
                <a:cubicBezTo>
                  <a:pt x="3481" y="2702"/>
                  <a:pt x="2701" y="3481"/>
                  <a:pt x="1740" y="3481"/>
                </a:cubicBezTo>
                <a:cubicBezTo>
                  <a:pt x="779" y="3481"/>
                  <a:pt x="0" y="2702"/>
                  <a:pt x="0" y="1740"/>
                </a:cubicBezTo>
                <a:cubicBezTo>
                  <a:pt x="0" y="1558"/>
                  <a:pt x="28" y="1376"/>
                  <a:pt x="85" y="1202"/>
                </a:cubicBezTo>
                <a:lnTo>
                  <a:pt x="747" y="1417"/>
                </a:lnTo>
                <a:cubicBezTo>
                  <a:pt x="569" y="1966"/>
                  <a:pt x="869" y="2555"/>
                  <a:pt x="1417" y="2733"/>
                </a:cubicBezTo>
                <a:cubicBezTo>
                  <a:pt x="1966" y="2912"/>
                  <a:pt x="2555" y="2612"/>
                  <a:pt x="2733" y="2063"/>
                </a:cubicBezTo>
                <a:cubicBezTo>
                  <a:pt x="2912" y="1514"/>
                  <a:pt x="2611" y="925"/>
                  <a:pt x="2063" y="747"/>
                </a:cubicBezTo>
                <a:cubicBezTo>
                  <a:pt x="1959" y="713"/>
                  <a:pt x="1850" y="696"/>
                  <a:pt x="1740" y="696"/>
                </a:cubicBezTo>
                <a:lnTo>
                  <a:pt x="174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5" name="path"/>
          <p:cNvSpPr/>
          <p:nvPr/>
        </p:nvSpPr>
        <p:spPr>
          <a:xfrm>
            <a:off x="2744724" y="1635251"/>
            <a:ext cx="2261616" cy="1634998"/>
          </a:xfrm>
          <a:custGeom>
            <a:rect l="0" t="0" r="0" b="0"/>
            <a:pathLst>
              <a:path w="3560" h="2574">
                <a:moveTo>
                  <a:pt x="0" y="0"/>
                </a:moveTo>
                <a:lnTo>
                  <a:pt x="593" y="0"/>
                </a:lnTo>
                <a:lnTo>
                  <a:pt x="593" y="0"/>
                </a:lnTo>
                <a:lnTo>
                  <a:pt x="1483" y="0"/>
                </a:lnTo>
                <a:lnTo>
                  <a:pt x="3561" y="0"/>
                </a:lnTo>
                <a:lnTo>
                  <a:pt x="3561" y="1206"/>
                </a:lnTo>
                <a:lnTo>
                  <a:pt x="3561" y="1206"/>
                </a:lnTo>
                <a:lnTo>
                  <a:pt x="3561" y="1724"/>
                </a:lnTo>
                <a:lnTo>
                  <a:pt x="3561" y="2068"/>
                </a:lnTo>
                <a:lnTo>
                  <a:pt x="1483" y="2068"/>
                </a:lnTo>
                <a:lnTo>
                  <a:pt x="5" y="2574"/>
                </a:lnTo>
                <a:lnTo>
                  <a:pt x="593" y="2068"/>
                </a:lnTo>
                <a:lnTo>
                  <a:pt x="0" y="2068"/>
                </a:lnTo>
                <a:lnTo>
                  <a:pt x="0" y="1724"/>
                </a:lnTo>
                <a:lnTo>
                  <a:pt x="0" y="1206"/>
                </a:lnTo>
                <a:lnTo>
                  <a:pt x="0" y="1206"/>
                </a:lnTo>
                <a:lnTo>
                  <a:pt x="0"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6" name="path"/>
          <p:cNvSpPr/>
          <p:nvPr/>
        </p:nvSpPr>
        <p:spPr>
          <a:xfrm>
            <a:off x="2746096" y="2942932"/>
            <a:ext cx="943022" cy="333325"/>
          </a:xfrm>
          <a:custGeom>
            <a:rect l="0" t="0" r="0" b="0"/>
            <a:pathLst>
              <a:path w="1485" h="524">
                <a:moveTo>
                  <a:pt x="1481" y="9"/>
                </a:moveTo>
                <a:lnTo>
                  <a:pt x="3" y="515"/>
                </a:ln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4" name="group 54"/>
          <p:cNvGrpSpPr/>
          <p:nvPr/>
        </p:nvGrpSpPr>
        <p:grpSpPr>
          <a:xfrm rot="21600000">
            <a:off x="3668267" y="2808732"/>
            <a:ext cx="1147572" cy="1097280"/>
            <a:chExt cx="1147572" cy="1097280"/>
          </a:xfrm>
        </p:grpSpPr>
        <p:sp>
          <p:nvSpPr>
            <p:cNvPr id="217" name="path"/>
            <p:cNvSpPr/>
            <p:nvPr/>
          </p:nvSpPr>
          <p:spPr>
            <a:xfrm>
              <a:off x="394715" y="0"/>
              <a:ext cx="345948" cy="301752"/>
            </a:xfrm>
            <a:custGeom>
              <a:rect l="0" t="0" r="0" b="0"/>
              <a:pathLst>
                <a:path w="544" h="475">
                  <a:moveTo>
                    <a:pt x="50" y="0"/>
                  </a:moveTo>
                  <a:lnTo>
                    <a:pt x="544" y="132"/>
                  </a:lnTo>
                  <a:lnTo>
                    <a:pt x="400" y="475"/>
                  </a:lnTo>
                  <a:lnTo>
                    <a:pt x="0" y="366"/>
                  </a:lnTo>
                  <a:lnTo>
                    <a:pt x="50" y="0"/>
                  </a:lnTo>
                  <a:close/>
                </a:path>
              </a:pathLst>
            </a:custGeom>
            <a:solidFill>
              <a:srgbClr val="383EA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8" name="path"/>
            <p:cNvSpPr/>
            <p:nvPr/>
          </p:nvSpPr>
          <p:spPr>
            <a:xfrm>
              <a:off x="501395" y="33527"/>
              <a:ext cx="100584" cy="240791"/>
            </a:xfrm>
            <a:custGeom>
              <a:rect l="0" t="0" r="0" b="0"/>
              <a:pathLst>
                <a:path w="158" h="379">
                  <a:moveTo>
                    <a:pt x="62" y="379"/>
                  </a:moveTo>
                  <a:lnTo>
                    <a:pt x="0" y="361"/>
                  </a:lnTo>
                  <a:lnTo>
                    <a:pt x="93" y="0"/>
                  </a:lnTo>
                  <a:lnTo>
                    <a:pt x="158" y="18"/>
                  </a:lnTo>
                  <a:lnTo>
                    <a:pt x="62" y="379"/>
                  </a:lnTo>
                  <a:close/>
                </a:path>
              </a:pathLst>
            </a:custGeom>
            <a:solidFill>
              <a:srgbClr val="FFD93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9" name="path"/>
            <p:cNvSpPr/>
            <p:nvPr/>
          </p:nvSpPr>
          <p:spPr>
            <a:xfrm>
              <a:off x="178307" y="205739"/>
              <a:ext cx="128016" cy="114300"/>
            </a:xfrm>
            <a:custGeom>
              <a:rect l="0" t="0" r="0" b="0"/>
              <a:pathLst>
                <a:path w="201" h="180">
                  <a:moveTo>
                    <a:pt x="189" y="156"/>
                  </a:moveTo>
                  <a:cubicBezTo>
                    <a:pt x="189" y="156"/>
                    <a:pt x="90" y="93"/>
                    <a:pt x="60" y="0"/>
                  </a:cubicBezTo>
                  <a:cubicBezTo>
                    <a:pt x="57" y="15"/>
                    <a:pt x="39" y="36"/>
                    <a:pt x="39" y="36"/>
                  </a:cubicBezTo>
                  <a:cubicBezTo>
                    <a:pt x="0" y="39"/>
                    <a:pt x="0" y="39"/>
                    <a:pt x="0" y="39"/>
                  </a:cubicBezTo>
                  <a:cubicBezTo>
                    <a:pt x="0" y="39"/>
                    <a:pt x="57" y="159"/>
                    <a:pt x="192" y="180"/>
                  </a:cubicBezTo>
                  <a:cubicBezTo>
                    <a:pt x="201" y="165"/>
                    <a:pt x="189" y="156"/>
                    <a:pt x="189" y="156"/>
                  </a:cubicBezTo>
                </a:path>
              </a:pathLst>
            </a:custGeom>
            <a:solidFill>
              <a:srgbClr val="E55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0" name="path"/>
            <p:cNvSpPr/>
            <p:nvPr/>
          </p:nvSpPr>
          <p:spPr>
            <a:xfrm>
              <a:off x="118872" y="348996"/>
              <a:ext cx="339851" cy="303276"/>
            </a:xfrm>
            <a:custGeom>
              <a:rect l="0" t="0" r="0" b="0"/>
              <a:pathLst>
                <a:path w="535" h="477">
                  <a:moveTo>
                    <a:pt x="535" y="387"/>
                  </a:moveTo>
                  <a:lnTo>
                    <a:pt x="153" y="477"/>
                  </a:lnTo>
                  <a:lnTo>
                    <a:pt x="0" y="114"/>
                  </a:lnTo>
                  <a:lnTo>
                    <a:pt x="375" y="0"/>
                  </a:lnTo>
                  <a:lnTo>
                    <a:pt x="535" y="387"/>
                  </a:lnTo>
                  <a:close/>
                </a:path>
              </a:pathLst>
            </a:custGeom>
            <a:solidFill>
              <a:srgbClr val="FFD93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1" name="path"/>
            <p:cNvSpPr/>
            <p:nvPr/>
          </p:nvSpPr>
          <p:spPr>
            <a:xfrm>
              <a:off x="355091" y="249935"/>
              <a:ext cx="275844" cy="345948"/>
            </a:xfrm>
            <a:custGeom>
              <a:rect l="0" t="0" r="0" b="0"/>
              <a:pathLst>
                <a:path w="432" h="544">
                  <a:moveTo>
                    <a:pt x="162" y="544"/>
                  </a:moveTo>
                  <a:lnTo>
                    <a:pt x="434" y="370"/>
                  </a:lnTo>
                  <a:lnTo>
                    <a:pt x="280" y="0"/>
                  </a:lnTo>
                  <a:lnTo>
                    <a:pt x="0" y="156"/>
                  </a:lnTo>
                  <a:lnTo>
                    <a:pt x="162" y="544"/>
                  </a:lnTo>
                  <a:close/>
                </a:path>
              </a:pathLst>
            </a:custGeom>
            <a:solidFill>
              <a:srgbClr val="FFC12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2" name="path"/>
            <p:cNvSpPr/>
            <p:nvPr/>
          </p:nvSpPr>
          <p:spPr>
            <a:xfrm>
              <a:off x="120395" y="350519"/>
              <a:ext cx="266700" cy="146304"/>
            </a:xfrm>
            <a:custGeom>
              <a:rect l="0" t="0" r="0" b="0"/>
              <a:pathLst>
                <a:path w="420" h="230">
                  <a:moveTo>
                    <a:pt x="374" y="0"/>
                  </a:moveTo>
                  <a:lnTo>
                    <a:pt x="368" y="3"/>
                  </a:lnTo>
                  <a:lnTo>
                    <a:pt x="0" y="118"/>
                  </a:lnTo>
                  <a:lnTo>
                    <a:pt x="30" y="187"/>
                  </a:lnTo>
                  <a:lnTo>
                    <a:pt x="48" y="230"/>
                  </a:lnTo>
                  <a:lnTo>
                    <a:pt x="417" y="118"/>
                  </a:lnTo>
                  <a:lnTo>
                    <a:pt x="420" y="115"/>
                  </a:lnTo>
                  <a:lnTo>
                    <a:pt x="374" y="0"/>
                  </a:lnTo>
                  <a:close/>
                </a:path>
              </a:pathLst>
            </a:custGeom>
            <a:solidFill>
              <a:srgbClr val="E2B82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3" name="path"/>
            <p:cNvSpPr/>
            <p:nvPr/>
          </p:nvSpPr>
          <p:spPr>
            <a:xfrm>
              <a:off x="358140" y="254508"/>
              <a:ext cx="205740" cy="169164"/>
            </a:xfrm>
            <a:custGeom>
              <a:rect l="0" t="0" r="0" b="0"/>
              <a:pathLst>
                <a:path w="324" h="266">
                  <a:moveTo>
                    <a:pt x="275" y="0"/>
                  </a:moveTo>
                  <a:lnTo>
                    <a:pt x="0" y="152"/>
                  </a:lnTo>
                  <a:lnTo>
                    <a:pt x="45" y="266"/>
                  </a:lnTo>
                  <a:lnTo>
                    <a:pt x="324" y="113"/>
                  </a:lnTo>
                  <a:lnTo>
                    <a:pt x="296" y="50"/>
                  </a:lnTo>
                  <a:lnTo>
                    <a:pt x="287" y="29"/>
                  </a:lnTo>
                  <a:lnTo>
                    <a:pt x="275" y="0"/>
                  </a:lnTo>
                  <a:close/>
                </a:path>
              </a:pathLst>
            </a:custGeom>
            <a:solidFill>
              <a:srgbClr val="E2A31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4" name="path"/>
            <p:cNvSpPr/>
            <p:nvPr/>
          </p:nvSpPr>
          <p:spPr>
            <a:xfrm>
              <a:off x="105155" y="341376"/>
              <a:ext cx="275844" cy="147828"/>
            </a:xfrm>
            <a:custGeom>
              <a:rect l="0" t="0" r="0" b="0"/>
              <a:pathLst>
                <a:path w="432" h="231">
                  <a:moveTo>
                    <a:pt x="434" y="114"/>
                  </a:moveTo>
                  <a:lnTo>
                    <a:pt x="44" y="232"/>
                  </a:lnTo>
                  <a:lnTo>
                    <a:pt x="0" y="120"/>
                  </a:lnTo>
                  <a:lnTo>
                    <a:pt x="385" y="0"/>
                  </a:lnTo>
                  <a:lnTo>
                    <a:pt x="434" y="114"/>
                  </a:lnTo>
                  <a:close/>
                </a:path>
              </a:pathLst>
            </a:custGeom>
            <a:solidFill>
              <a:srgbClr val="FFD93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5" name="path"/>
            <p:cNvSpPr/>
            <p:nvPr/>
          </p:nvSpPr>
          <p:spPr>
            <a:xfrm>
              <a:off x="350520" y="236219"/>
              <a:ext cx="219455" cy="178308"/>
            </a:xfrm>
            <a:custGeom>
              <a:rect l="0" t="0" r="0" b="0"/>
              <a:pathLst>
                <a:path w="345" h="280">
                  <a:moveTo>
                    <a:pt x="48" y="280"/>
                  </a:moveTo>
                  <a:lnTo>
                    <a:pt x="345" y="114"/>
                  </a:lnTo>
                  <a:lnTo>
                    <a:pt x="300" y="0"/>
                  </a:lnTo>
                  <a:lnTo>
                    <a:pt x="0" y="166"/>
                  </a:lnTo>
                  <a:lnTo>
                    <a:pt x="48" y="280"/>
                  </a:lnTo>
                  <a:close/>
                </a:path>
              </a:pathLst>
            </a:custGeom>
            <a:solidFill>
              <a:srgbClr val="FFC12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6" name="path"/>
            <p:cNvSpPr/>
            <p:nvPr/>
          </p:nvSpPr>
          <p:spPr>
            <a:xfrm>
              <a:off x="105155" y="236219"/>
              <a:ext cx="435864" cy="181356"/>
            </a:xfrm>
            <a:custGeom>
              <a:rect l="0" t="0" r="0" b="0"/>
              <a:pathLst>
                <a:path w="686" h="285">
                  <a:moveTo>
                    <a:pt x="0" y="285"/>
                  </a:moveTo>
                  <a:lnTo>
                    <a:pt x="292" y="138"/>
                  </a:lnTo>
                  <a:lnTo>
                    <a:pt x="686" y="0"/>
                  </a:lnTo>
                  <a:lnTo>
                    <a:pt x="385" y="165"/>
                  </a:lnTo>
                  <a:lnTo>
                    <a:pt x="0" y="285"/>
                  </a:lnTo>
                  <a:close/>
                </a:path>
              </a:pathLst>
            </a:custGeom>
            <a:solidFill>
              <a:srgbClr val="FFEF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7" name="path"/>
            <p:cNvSpPr/>
            <p:nvPr/>
          </p:nvSpPr>
          <p:spPr>
            <a:xfrm>
              <a:off x="422147" y="278892"/>
              <a:ext cx="144779" cy="274319"/>
            </a:xfrm>
            <a:custGeom>
              <a:rect l="0" t="0" r="0" b="0"/>
              <a:pathLst>
                <a:path w="226" h="431">
                  <a:moveTo>
                    <a:pt x="227" y="393"/>
                  </a:moveTo>
                  <a:lnTo>
                    <a:pt x="167" y="431"/>
                  </a:lnTo>
                  <a:lnTo>
                    <a:pt x="0" y="35"/>
                  </a:lnTo>
                  <a:lnTo>
                    <a:pt x="64" y="0"/>
                  </a:lnTo>
                  <a:lnTo>
                    <a:pt x="227" y="393"/>
                  </a:lnTo>
                  <a:close/>
                </a:path>
              </a:pathLst>
            </a:custGeom>
            <a:solidFill>
              <a:srgbClr val="D65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8" name="path"/>
            <p:cNvSpPr/>
            <p:nvPr/>
          </p:nvSpPr>
          <p:spPr>
            <a:xfrm>
              <a:off x="172211" y="278892"/>
              <a:ext cx="291083" cy="350519"/>
            </a:xfrm>
            <a:custGeom>
              <a:rect l="0" t="0" r="0" b="0"/>
              <a:pathLst>
                <a:path w="458" h="551">
                  <a:moveTo>
                    <a:pt x="222" y="551"/>
                  </a:moveTo>
                  <a:lnTo>
                    <a:pt x="295" y="536"/>
                  </a:lnTo>
                  <a:lnTo>
                    <a:pt x="131" y="143"/>
                  </a:lnTo>
                  <a:lnTo>
                    <a:pt x="62" y="164"/>
                  </a:lnTo>
                  <a:lnTo>
                    <a:pt x="222" y="551"/>
                  </a:lnTo>
                  <a:close/>
                </a:path>
                <a:path w="458" h="551">
                  <a:moveTo>
                    <a:pt x="288" y="35"/>
                  </a:moveTo>
                  <a:lnTo>
                    <a:pt x="391" y="0"/>
                  </a:lnTo>
                  <a:lnTo>
                    <a:pt x="131" y="144"/>
                  </a:lnTo>
                  <a:lnTo>
                    <a:pt x="62" y="165"/>
                  </a:lnTo>
                  <a:lnTo>
                    <a:pt x="288" y="35"/>
                  </a:lnTo>
                  <a:close/>
                </a:path>
                <a:path w="458" h="551">
                  <a:moveTo>
                    <a:pt x="81" y="123"/>
                  </a:moveTo>
                  <a:lnTo>
                    <a:pt x="0" y="165"/>
                  </a:lnTo>
                  <a:lnTo>
                    <a:pt x="394" y="35"/>
                  </a:lnTo>
                  <a:lnTo>
                    <a:pt x="458" y="0"/>
                  </a:lnTo>
                  <a:lnTo>
                    <a:pt x="81" y="123"/>
                  </a:lnTo>
                  <a:close/>
                </a:path>
              </a:pathLst>
            </a:custGeom>
            <a:solidFill>
              <a:srgbClr val="E55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9" name="path"/>
            <p:cNvSpPr/>
            <p:nvPr/>
          </p:nvSpPr>
          <p:spPr>
            <a:xfrm>
              <a:off x="316991" y="221521"/>
              <a:ext cx="97612" cy="110710"/>
            </a:xfrm>
            <a:custGeom>
              <a:rect l="0" t="0" r="0" b="0"/>
              <a:pathLst>
                <a:path w="153" h="174">
                  <a:moveTo>
                    <a:pt x="132" y="20"/>
                  </a:moveTo>
                  <a:cubicBezTo>
                    <a:pt x="123" y="8"/>
                    <a:pt x="108" y="11"/>
                    <a:pt x="108" y="11"/>
                  </a:cubicBezTo>
                  <a:cubicBezTo>
                    <a:pt x="108" y="11"/>
                    <a:pt x="99" y="14"/>
                    <a:pt x="87" y="23"/>
                  </a:cubicBezTo>
                  <a:cubicBezTo>
                    <a:pt x="93" y="32"/>
                    <a:pt x="108" y="65"/>
                    <a:pt x="78" y="99"/>
                  </a:cubicBezTo>
                  <a:cubicBezTo>
                    <a:pt x="63" y="111"/>
                    <a:pt x="42" y="126"/>
                    <a:pt x="24" y="138"/>
                  </a:cubicBezTo>
                  <a:cubicBezTo>
                    <a:pt x="24" y="147"/>
                    <a:pt x="21" y="150"/>
                    <a:pt x="21" y="150"/>
                  </a:cubicBezTo>
                  <a:cubicBezTo>
                    <a:pt x="30" y="162"/>
                    <a:pt x="30" y="162"/>
                    <a:pt x="30" y="162"/>
                  </a:cubicBezTo>
                  <a:cubicBezTo>
                    <a:pt x="30" y="162"/>
                    <a:pt x="93" y="129"/>
                    <a:pt x="126" y="96"/>
                  </a:cubicBezTo>
                  <a:cubicBezTo>
                    <a:pt x="156" y="62"/>
                    <a:pt x="140" y="29"/>
                    <a:pt x="132" y="20"/>
                  </a:cubicBezTo>
                </a:path>
                <a:path w="153" h="174">
                  <a:moveTo>
                    <a:pt x="0" y="165"/>
                  </a:moveTo>
                  <a:cubicBezTo>
                    <a:pt x="0" y="165"/>
                    <a:pt x="18" y="117"/>
                    <a:pt x="27" y="62"/>
                  </a:cubicBezTo>
                  <a:cubicBezTo>
                    <a:pt x="36" y="-3"/>
                    <a:pt x="100" y="8"/>
                    <a:pt x="124" y="14"/>
                  </a:cubicBezTo>
                  <a:cubicBezTo>
                    <a:pt x="112" y="11"/>
                    <a:pt x="82" y="23"/>
                    <a:pt x="79" y="50"/>
                  </a:cubicBezTo>
                  <a:cubicBezTo>
                    <a:pt x="76" y="77"/>
                    <a:pt x="76" y="123"/>
                    <a:pt x="36" y="162"/>
                  </a:cubicBezTo>
                  <a:cubicBezTo>
                    <a:pt x="9" y="174"/>
                    <a:pt x="0" y="165"/>
                    <a:pt x="0" y="165"/>
                  </a:cubicBezTo>
                </a:path>
              </a:pathLst>
            </a:custGeom>
            <a:solidFill>
              <a:srgbClr val="D65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0" name="path"/>
            <p:cNvSpPr/>
            <p:nvPr/>
          </p:nvSpPr>
          <p:spPr>
            <a:xfrm>
              <a:off x="283464" y="156972"/>
              <a:ext cx="80829" cy="152400"/>
            </a:xfrm>
            <a:custGeom>
              <a:rect l="0" t="0" r="0" b="0"/>
              <a:pathLst>
                <a:path w="127" h="240">
                  <a:moveTo>
                    <a:pt x="68" y="227"/>
                  </a:moveTo>
                  <a:cubicBezTo>
                    <a:pt x="68" y="227"/>
                    <a:pt x="92" y="134"/>
                    <a:pt x="0" y="26"/>
                  </a:cubicBezTo>
                  <a:cubicBezTo>
                    <a:pt x="29" y="32"/>
                    <a:pt x="44" y="32"/>
                    <a:pt x="44" y="32"/>
                  </a:cubicBezTo>
                  <a:cubicBezTo>
                    <a:pt x="65" y="0"/>
                    <a:pt x="65" y="0"/>
                    <a:pt x="65" y="0"/>
                  </a:cubicBezTo>
                  <a:cubicBezTo>
                    <a:pt x="65" y="0"/>
                    <a:pt x="148" y="110"/>
                    <a:pt x="104" y="240"/>
                  </a:cubicBezTo>
                  <a:cubicBezTo>
                    <a:pt x="86" y="240"/>
                    <a:pt x="68" y="227"/>
                    <a:pt x="68" y="227"/>
                  </a:cubicBezTo>
                </a:path>
              </a:pathLst>
            </a:custGeom>
            <a:solidFill>
              <a:srgbClr val="E55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1" name="path"/>
            <p:cNvSpPr/>
            <p:nvPr/>
          </p:nvSpPr>
          <p:spPr>
            <a:xfrm>
              <a:off x="228600" y="280415"/>
              <a:ext cx="118872" cy="54864"/>
            </a:xfrm>
            <a:custGeom>
              <a:rect l="0" t="0" r="0" b="0"/>
              <a:pathLst>
                <a:path w="187" h="86">
                  <a:moveTo>
                    <a:pt x="90" y="74"/>
                  </a:moveTo>
                  <a:cubicBezTo>
                    <a:pt x="99" y="80"/>
                    <a:pt x="108" y="83"/>
                    <a:pt x="117" y="86"/>
                  </a:cubicBezTo>
                  <a:cubicBezTo>
                    <a:pt x="148" y="80"/>
                    <a:pt x="172" y="68"/>
                    <a:pt x="187" y="53"/>
                  </a:cubicBezTo>
                  <a:cubicBezTo>
                    <a:pt x="187" y="53"/>
                    <a:pt x="166" y="65"/>
                    <a:pt x="123" y="41"/>
                  </a:cubicBezTo>
                  <a:cubicBezTo>
                    <a:pt x="78" y="17"/>
                    <a:pt x="42" y="0"/>
                    <a:pt x="15" y="14"/>
                  </a:cubicBezTo>
                  <a:cubicBezTo>
                    <a:pt x="2" y="17"/>
                    <a:pt x="0" y="29"/>
                    <a:pt x="0" y="41"/>
                  </a:cubicBezTo>
                  <a:cubicBezTo>
                    <a:pt x="24" y="38"/>
                    <a:pt x="54" y="56"/>
                    <a:pt x="90" y="74"/>
                  </a:cubicBezTo>
                </a:path>
              </a:pathLst>
            </a:custGeom>
            <a:solidFill>
              <a:srgbClr val="D65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2" name="path"/>
            <p:cNvSpPr/>
            <p:nvPr/>
          </p:nvSpPr>
          <p:spPr>
            <a:xfrm>
              <a:off x="184125" y="286511"/>
              <a:ext cx="145058" cy="76909"/>
            </a:xfrm>
            <a:custGeom>
              <a:rect l="0" t="0" r="0" b="0"/>
              <a:pathLst>
                <a:path w="228" h="120">
                  <a:moveTo>
                    <a:pt x="122" y="83"/>
                  </a:moveTo>
                  <a:cubicBezTo>
                    <a:pt x="67" y="86"/>
                    <a:pt x="55" y="20"/>
                    <a:pt x="86" y="6"/>
                  </a:cubicBezTo>
                  <a:cubicBezTo>
                    <a:pt x="92" y="2"/>
                    <a:pt x="95" y="0"/>
                    <a:pt x="101" y="0"/>
                  </a:cubicBezTo>
                  <a:cubicBezTo>
                    <a:pt x="101" y="0"/>
                    <a:pt x="52" y="6"/>
                    <a:pt x="25" y="23"/>
                  </a:cubicBezTo>
                  <a:cubicBezTo>
                    <a:pt x="-1" y="44"/>
                    <a:pt x="7" y="95"/>
                    <a:pt x="52" y="107"/>
                  </a:cubicBezTo>
                  <a:cubicBezTo>
                    <a:pt x="95" y="122"/>
                    <a:pt x="195" y="89"/>
                    <a:pt x="228" y="65"/>
                  </a:cubicBezTo>
                  <a:cubicBezTo>
                    <a:pt x="198" y="77"/>
                    <a:pt x="158" y="83"/>
                    <a:pt x="122" y="83"/>
                  </a:cubicBezTo>
                </a:path>
              </a:pathLst>
            </a:custGeom>
            <a:solidFill>
              <a:srgbClr val="E55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3" name="path"/>
            <p:cNvSpPr/>
            <p:nvPr/>
          </p:nvSpPr>
          <p:spPr>
            <a:xfrm>
              <a:off x="307847" y="288035"/>
              <a:ext cx="50292" cy="42672"/>
            </a:xfrm>
            <a:custGeom>
              <a:rect l="0" t="0" r="0" b="0"/>
              <a:pathLst>
                <a:path w="79" h="67">
                  <a:moveTo>
                    <a:pt x="0" y="33"/>
                  </a:moveTo>
                  <a:cubicBezTo>
                    <a:pt x="0" y="33"/>
                    <a:pt x="27" y="45"/>
                    <a:pt x="24" y="67"/>
                  </a:cubicBezTo>
                  <a:cubicBezTo>
                    <a:pt x="54" y="64"/>
                    <a:pt x="73" y="42"/>
                    <a:pt x="76" y="39"/>
                  </a:cubicBezTo>
                  <a:cubicBezTo>
                    <a:pt x="79" y="33"/>
                    <a:pt x="57" y="0"/>
                    <a:pt x="30" y="9"/>
                  </a:cubicBezTo>
                  <a:cubicBezTo>
                    <a:pt x="21" y="24"/>
                    <a:pt x="15" y="27"/>
                    <a:pt x="0" y="33"/>
                  </a:cubicBezTo>
                </a:path>
              </a:pathLst>
            </a:custGeom>
            <a:solidFill>
              <a:srgbClr val="D65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4" name="path"/>
            <p:cNvSpPr/>
            <p:nvPr/>
          </p:nvSpPr>
          <p:spPr>
            <a:xfrm>
              <a:off x="445007" y="184404"/>
              <a:ext cx="530352" cy="533400"/>
            </a:xfrm>
            <a:custGeom>
              <a:rect l="0" t="0" r="0" b="0"/>
              <a:pathLst>
                <a:path w="835" h="840">
                  <a:moveTo>
                    <a:pt x="334" y="0"/>
                  </a:moveTo>
                  <a:cubicBezTo>
                    <a:pt x="334" y="0"/>
                    <a:pt x="461" y="75"/>
                    <a:pt x="597" y="72"/>
                  </a:cubicBezTo>
                  <a:cubicBezTo>
                    <a:pt x="714" y="156"/>
                    <a:pt x="835" y="228"/>
                    <a:pt x="835" y="228"/>
                  </a:cubicBezTo>
                  <a:cubicBezTo>
                    <a:pt x="771" y="376"/>
                    <a:pt x="771" y="376"/>
                    <a:pt x="771" y="376"/>
                  </a:cubicBezTo>
                  <a:cubicBezTo>
                    <a:pt x="663" y="346"/>
                    <a:pt x="663" y="346"/>
                    <a:pt x="663" y="346"/>
                  </a:cubicBezTo>
                  <a:cubicBezTo>
                    <a:pt x="572" y="840"/>
                    <a:pt x="572" y="840"/>
                    <a:pt x="572" y="840"/>
                  </a:cubicBezTo>
                  <a:cubicBezTo>
                    <a:pt x="0" y="695"/>
                    <a:pt x="0" y="695"/>
                    <a:pt x="0" y="695"/>
                  </a:cubicBezTo>
                  <a:cubicBezTo>
                    <a:pt x="174" y="186"/>
                    <a:pt x="174" y="186"/>
                    <a:pt x="174" y="186"/>
                  </a:cubicBezTo>
                  <a:cubicBezTo>
                    <a:pt x="54" y="156"/>
                    <a:pt x="54" y="156"/>
                    <a:pt x="54" y="156"/>
                  </a:cubicBezTo>
                  <a:cubicBezTo>
                    <a:pt x="93" y="17"/>
                    <a:pt x="93" y="17"/>
                    <a:pt x="93" y="17"/>
                  </a:cubicBezTo>
                  <a:lnTo>
                    <a:pt x="334" y="0"/>
                  </a:lnTo>
                  <a:close/>
                </a:path>
              </a:pathLst>
            </a:custGeom>
            <a:solidFill>
              <a:srgbClr val="ABBB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5" name="path"/>
            <p:cNvSpPr/>
            <p:nvPr/>
          </p:nvSpPr>
          <p:spPr>
            <a:xfrm>
              <a:off x="653600" y="187452"/>
              <a:ext cx="166311" cy="111856"/>
            </a:xfrm>
            <a:custGeom>
              <a:rect l="0" t="0" r="0" b="0"/>
              <a:pathLst>
                <a:path w="261" h="176">
                  <a:moveTo>
                    <a:pt x="261" y="68"/>
                  </a:moveTo>
                  <a:cubicBezTo>
                    <a:pt x="144" y="68"/>
                    <a:pt x="39" y="15"/>
                    <a:pt x="12" y="0"/>
                  </a:cubicBezTo>
                  <a:cubicBezTo>
                    <a:pt x="-2" y="72"/>
                    <a:pt x="36" y="144"/>
                    <a:pt x="102" y="162"/>
                  </a:cubicBezTo>
                  <a:cubicBezTo>
                    <a:pt x="171" y="180"/>
                    <a:pt x="240" y="140"/>
                    <a:pt x="261" y="68"/>
                  </a:cubicBezTo>
                </a:path>
              </a:pathLst>
            </a:custGeom>
            <a:solidFill>
              <a:srgbClr val="97ACE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6" name="path"/>
            <p:cNvSpPr/>
            <p:nvPr/>
          </p:nvSpPr>
          <p:spPr>
            <a:xfrm>
              <a:off x="704088" y="568452"/>
              <a:ext cx="114098" cy="172211"/>
            </a:xfrm>
            <a:custGeom>
              <a:rect l="0" t="0" r="0" b="0"/>
              <a:pathLst>
                <a:path w="179" h="271">
                  <a:moveTo>
                    <a:pt x="117" y="268"/>
                  </a:moveTo>
                  <a:cubicBezTo>
                    <a:pt x="123" y="271"/>
                    <a:pt x="123" y="271"/>
                    <a:pt x="123" y="271"/>
                  </a:cubicBezTo>
                  <a:cubicBezTo>
                    <a:pt x="123" y="271"/>
                    <a:pt x="147" y="216"/>
                    <a:pt x="160" y="159"/>
                  </a:cubicBezTo>
                  <a:cubicBezTo>
                    <a:pt x="177" y="81"/>
                    <a:pt x="171" y="30"/>
                    <a:pt x="135" y="12"/>
                  </a:cubicBezTo>
                  <a:cubicBezTo>
                    <a:pt x="111" y="0"/>
                    <a:pt x="87" y="0"/>
                    <a:pt x="69" y="12"/>
                  </a:cubicBezTo>
                  <a:cubicBezTo>
                    <a:pt x="45" y="30"/>
                    <a:pt x="30" y="72"/>
                    <a:pt x="24" y="135"/>
                  </a:cubicBezTo>
                  <a:cubicBezTo>
                    <a:pt x="21" y="195"/>
                    <a:pt x="2" y="235"/>
                    <a:pt x="0" y="237"/>
                  </a:cubicBezTo>
                  <a:cubicBezTo>
                    <a:pt x="9" y="240"/>
                    <a:pt x="9" y="240"/>
                    <a:pt x="9" y="240"/>
                  </a:cubicBezTo>
                  <a:cubicBezTo>
                    <a:pt x="11" y="232"/>
                    <a:pt x="30" y="192"/>
                    <a:pt x="33" y="132"/>
                  </a:cubicBezTo>
                  <a:cubicBezTo>
                    <a:pt x="39" y="72"/>
                    <a:pt x="51" y="33"/>
                    <a:pt x="72" y="17"/>
                  </a:cubicBezTo>
                  <a:cubicBezTo>
                    <a:pt x="87" y="8"/>
                    <a:pt x="108" y="5"/>
                    <a:pt x="132" y="17"/>
                  </a:cubicBezTo>
                  <a:cubicBezTo>
                    <a:pt x="211" y="57"/>
                    <a:pt x="117" y="268"/>
                    <a:pt x="117" y="268"/>
                  </a:cubicBezTo>
                </a:path>
              </a:pathLst>
            </a:custGeom>
            <a:solidFill>
              <a:srgbClr val="383EA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7" name="path"/>
            <p:cNvSpPr/>
            <p:nvPr/>
          </p:nvSpPr>
          <p:spPr>
            <a:xfrm>
              <a:off x="682752" y="694944"/>
              <a:ext cx="149351" cy="377951"/>
            </a:xfrm>
            <a:custGeom>
              <a:rect l="0" t="0" r="0" b="0"/>
              <a:pathLst>
                <a:path w="235" h="595">
                  <a:moveTo>
                    <a:pt x="99" y="516"/>
                  </a:moveTo>
                  <a:lnTo>
                    <a:pt x="235" y="36"/>
                  </a:lnTo>
                  <a:lnTo>
                    <a:pt x="202" y="0"/>
                  </a:lnTo>
                  <a:lnTo>
                    <a:pt x="0" y="595"/>
                  </a:lnTo>
                  <a:lnTo>
                    <a:pt x="99" y="516"/>
                  </a:lnTo>
                  <a:close/>
                </a:path>
              </a:pathLst>
            </a:custGeom>
            <a:solidFill>
              <a:srgbClr val="FFD93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8" name="path"/>
            <p:cNvSpPr/>
            <p:nvPr/>
          </p:nvSpPr>
          <p:spPr>
            <a:xfrm>
              <a:off x="745235" y="717804"/>
              <a:ext cx="121920" cy="333755"/>
            </a:xfrm>
            <a:custGeom>
              <a:rect l="0" t="0" r="0" b="0"/>
              <a:pathLst>
                <a:path w="192" h="525">
                  <a:moveTo>
                    <a:pt x="0" y="479"/>
                  </a:moveTo>
                  <a:lnTo>
                    <a:pt x="136" y="0"/>
                  </a:lnTo>
                  <a:lnTo>
                    <a:pt x="192" y="8"/>
                  </a:lnTo>
                  <a:lnTo>
                    <a:pt x="88" y="525"/>
                  </a:lnTo>
                  <a:lnTo>
                    <a:pt x="0" y="479"/>
                  </a:lnTo>
                  <a:close/>
                </a:path>
              </a:pathLst>
            </a:custGeom>
            <a:solidFill>
              <a:srgbClr val="FFC12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9" name="path"/>
            <p:cNvSpPr/>
            <p:nvPr/>
          </p:nvSpPr>
          <p:spPr>
            <a:xfrm>
              <a:off x="682752" y="1022603"/>
              <a:ext cx="118871" cy="50292"/>
            </a:xfrm>
            <a:custGeom>
              <a:rect l="0" t="0" r="0" b="0"/>
              <a:pathLst>
                <a:path w="187" h="79">
                  <a:moveTo>
                    <a:pt x="187" y="46"/>
                  </a:moveTo>
                  <a:lnTo>
                    <a:pt x="0" y="79"/>
                  </a:lnTo>
                  <a:lnTo>
                    <a:pt x="99" y="0"/>
                  </a:lnTo>
                  <a:lnTo>
                    <a:pt x="187" y="46"/>
                  </a:lnTo>
                  <a:close/>
                </a:path>
              </a:pathLst>
            </a:custGeom>
            <a:solidFill>
              <a:srgbClr val="FFEF5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0" name="path"/>
            <p:cNvSpPr/>
            <p:nvPr/>
          </p:nvSpPr>
          <p:spPr>
            <a:xfrm>
              <a:off x="455676" y="633984"/>
              <a:ext cx="355091" cy="438911"/>
            </a:xfrm>
            <a:custGeom>
              <a:rect l="0" t="0" r="0" b="0"/>
              <a:pathLst>
                <a:path w="559" h="691">
                  <a:moveTo>
                    <a:pt x="204" y="0"/>
                  </a:moveTo>
                  <a:cubicBezTo>
                    <a:pt x="204" y="0"/>
                    <a:pt x="93" y="240"/>
                    <a:pt x="0" y="507"/>
                  </a:cubicBezTo>
                  <a:cubicBezTo>
                    <a:pt x="51" y="573"/>
                    <a:pt x="357" y="691"/>
                    <a:pt x="357" y="691"/>
                  </a:cubicBezTo>
                  <a:cubicBezTo>
                    <a:pt x="559" y="96"/>
                    <a:pt x="559" y="96"/>
                    <a:pt x="559" y="96"/>
                  </a:cubicBezTo>
                  <a:lnTo>
                    <a:pt x="204" y="0"/>
                  </a:lnTo>
                  <a:close/>
                  <a:moveTo>
                    <a:pt x="285" y="78"/>
                  </a:moveTo>
                  <a:cubicBezTo>
                    <a:pt x="282" y="75"/>
                    <a:pt x="279" y="72"/>
                    <a:pt x="282" y="66"/>
                  </a:cubicBezTo>
                  <a:cubicBezTo>
                    <a:pt x="282" y="60"/>
                    <a:pt x="288" y="56"/>
                    <a:pt x="291" y="60"/>
                  </a:cubicBezTo>
                  <a:cubicBezTo>
                    <a:pt x="294" y="60"/>
                    <a:pt x="297" y="66"/>
                    <a:pt x="294" y="69"/>
                  </a:cubicBezTo>
                  <a:cubicBezTo>
                    <a:pt x="294" y="75"/>
                    <a:pt x="288" y="78"/>
                    <a:pt x="285" y="78"/>
                  </a:cubicBezTo>
                  <a:moveTo>
                    <a:pt x="414" y="108"/>
                  </a:moveTo>
                  <a:cubicBezTo>
                    <a:pt x="411" y="105"/>
                    <a:pt x="408" y="102"/>
                    <a:pt x="411" y="96"/>
                  </a:cubicBezTo>
                  <a:cubicBezTo>
                    <a:pt x="411" y="90"/>
                    <a:pt x="417" y="87"/>
                    <a:pt x="421" y="90"/>
                  </a:cubicBezTo>
                  <a:cubicBezTo>
                    <a:pt x="423" y="90"/>
                    <a:pt x="427" y="96"/>
                    <a:pt x="423" y="99"/>
                  </a:cubicBezTo>
                  <a:cubicBezTo>
                    <a:pt x="423" y="105"/>
                    <a:pt x="417" y="108"/>
                    <a:pt x="414" y="108"/>
                  </a:cubicBezTo>
                </a:path>
              </a:pathLst>
            </a:custGeom>
            <a:solidFill>
              <a:srgbClr val="FFC12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1" name="path"/>
            <p:cNvSpPr/>
            <p:nvPr/>
          </p:nvSpPr>
          <p:spPr>
            <a:xfrm>
              <a:off x="298395" y="400811"/>
              <a:ext cx="494084" cy="300227"/>
            </a:xfrm>
            <a:custGeom>
              <a:rect l="0" t="0" r="0" b="0"/>
              <a:pathLst>
                <a:path w="778" h="472">
                  <a:moveTo>
                    <a:pt x="539" y="436"/>
                  </a:moveTo>
                  <a:cubicBezTo>
                    <a:pt x="539" y="436"/>
                    <a:pt x="539" y="442"/>
                    <a:pt x="533" y="439"/>
                  </a:cubicBezTo>
                  <a:cubicBezTo>
                    <a:pt x="530" y="439"/>
                    <a:pt x="533" y="433"/>
                    <a:pt x="533" y="433"/>
                  </a:cubicBezTo>
                  <a:cubicBezTo>
                    <a:pt x="533" y="433"/>
                    <a:pt x="548" y="385"/>
                    <a:pt x="579" y="340"/>
                  </a:cubicBezTo>
                  <a:cubicBezTo>
                    <a:pt x="618" y="279"/>
                    <a:pt x="660" y="249"/>
                    <a:pt x="705" y="252"/>
                  </a:cubicBezTo>
                  <a:cubicBezTo>
                    <a:pt x="738" y="255"/>
                    <a:pt x="760" y="264"/>
                    <a:pt x="766" y="282"/>
                  </a:cubicBezTo>
                  <a:cubicBezTo>
                    <a:pt x="778" y="307"/>
                    <a:pt x="760" y="340"/>
                    <a:pt x="720" y="385"/>
                  </a:cubicBezTo>
                  <a:cubicBezTo>
                    <a:pt x="684" y="430"/>
                    <a:pt x="672" y="466"/>
                    <a:pt x="669" y="469"/>
                  </a:cubicBezTo>
                  <a:cubicBezTo>
                    <a:pt x="669" y="469"/>
                    <a:pt x="669" y="472"/>
                    <a:pt x="666" y="472"/>
                  </a:cubicBezTo>
                  <a:cubicBezTo>
                    <a:pt x="660" y="469"/>
                    <a:pt x="663" y="466"/>
                    <a:pt x="663" y="466"/>
                  </a:cubicBezTo>
                  <a:cubicBezTo>
                    <a:pt x="663" y="460"/>
                    <a:pt x="675" y="424"/>
                    <a:pt x="714" y="382"/>
                  </a:cubicBezTo>
                  <a:cubicBezTo>
                    <a:pt x="750" y="340"/>
                    <a:pt x="769" y="307"/>
                    <a:pt x="760" y="285"/>
                  </a:cubicBezTo>
                  <a:cubicBezTo>
                    <a:pt x="753" y="270"/>
                    <a:pt x="735" y="261"/>
                    <a:pt x="705" y="261"/>
                  </a:cubicBezTo>
                  <a:cubicBezTo>
                    <a:pt x="603" y="252"/>
                    <a:pt x="539" y="436"/>
                    <a:pt x="539" y="436"/>
                  </a:cubicBezTo>
                </a:path>
                <a:path w="778" h="472">
                  <a:moveTo>
                    <a:pt x="27" y="342"/>
                  </a:moveTo>
                  <a:cubicBezTo>
                    <a:pt x="15" y="339"/>
                    <a:pt x="15" y="339"/>
                    <a:pt x="15" y="339"/>
                  </a:cubicBezTo>
                  <a:cubicBezTo>
                    <a:pt x="15" y="339"/>
                    <a:pt x="5" y="260"/>
                    <a:pt x="12" y="182"/>
                  </a:cubicBezTo>
                  <a:cubicBezTo>
                    <a:pt x="21" y="78"/>
                    <a:pt x="51" y="18"/>
                    <a:pt x="102" y="9"/>
                  </a:cubicBezTo>
                  <a:cubicBezTo>
                    <a:pt x="141" y="0"/>
                    <a:pt x="168" y="9"/>
                    <a:pt x="186" y="32"/>
                  </a:cubicBezTo>
                  <a:cubicBezTo>
                    <a:pt x="211" y="66"/>
                    <a:pt x="214" y="126"/>
                    <a:pt x="196" y="207"/>
                  </a:cubicBezTo>
                  <a:cubicBezTo>
                    <a:pt x="177" y="285"/>
                    <a:pt x="183" y="342"/>
                    <a:pt x="186" y="348"/>
                  </a:cubicBezTo>
                  <a:cubicBezTo>
                    <a:pt x="174" y="348"/>
                    <a:pt x="174" y="348"/>
                    <a:pt x="174" y="348"/>
                  </a:cubicBezTo>
                  <a:cubicBezTo>
                    <a:pt x="174" y="336"/>
                    <a:pt x="168" y="279"/>
                    <a:pt x="183" y="200"/>
                  </a:cubicBezTo>
                  <a:cubicBezTo>
                    <a:pt x="202" y="122"/>
                    <a:pt x="199" y="69"/>
                    <a:pt x="180" y="42"/>
                  </a:cubicBezTo>
                  <a:cubicBezTo>
                    <a:pt x="165" y="20"/>
                    <a:pt x="138" y="12"/>
                    <a:pt x="102" y="18"/>
                  </a:cubicBezTo>
                  <a:cubicBezTo>
                    <a:pt x="-9" y="39"/>
                    <a:pt x="27" y="339"/>
                    <a:pt x="27" y="342"/>
                  </a:cubicBezTo>
                </a:path>
              </a:pathLst>
            </a:custGeom>
            <a:solidFill>
              <a:srgbClr val="383EA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2" name="path"/>
            <p:cNvSpPr/>
            <p:nvPr/>
          </p:nvSpPr>
          <p:spPr>
            <a:xfrm>
              <a:off x="243840" y="550164"/>
              <a:ext cx="59435" cy="530351"/>
            </a:xfrm>
            <a:custGeom>
              <a:rect l="0" t="0" r="0" b="0"/>
              <a:pathLst>
                <a:path w="93" h="835">
                  <a:moveTo>
                    <a:pt x="0" y="694"/>
                  </a:moveTo>
                  <a:lnTo>
                    <a:pt x="15" y="33"/>
                  </a:lnTo>
                  <a:lnTo>
                    <a:pt x="72" y="0"/>
                  </a:lnTo>
                  <a:lnTo>
                    <a:pt x="93" y="835"/>
                  </a:lnTo>
                  <a:lnTo>
                    <a:pt x="0" y="694"/>
                  </a:lnTo>
                  <a:close/>
                </a:path>
              </a:pathLst>
            </a:custGeom>
            <a:solidFill>
              <a:srgbClr val="C9494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3" name="path"/>
            <p:cNvSpPr/>
            <p:nvPr/>
          </p:nvSpPr>
          <p:spPr>
            <a:xfrm>
              <a:off x="164591" y="563879"/>
              <a:ext cx="92964" cy="441960"/>
            </a:xfrm>
            <a:custGeom>
              <a:rect l="0" t="0" r="0" b="0"/>
              <a:pathLst>
                <a:path w="146" h="696">
                  <a:moveTo>
                    <a:pt x="131" y="672"/>
                  </a:moveTo>
                  <a:lnTo>
                    <a:pt x="146" y="12"/>
                  </a:lnTo>
                  <a:lnTo>
                    <a:pt x="73" y="0"/>
                  </a:lnTo>
                  <a:lnTo>
                    <a:pt x="0" y="696"/>
                  </a:lnTo>
                  <a:lnTo>
                    <a:pt x="131" y="672"/>
                  </a:lnTo>
                  <a:close/>
                </a:path>
              </a:pathLst>
            </a:custGeom>
            <a:solidFill>
              <a:srgbClr val="E55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4" name="path"/>
            <p:cNvSpPr/>
            <p:nvPr/>
          </p:nvSpPr>
          <p:spPr>
            <a:xfrm>
              <a:off x="163067" y="987551"/>
              <a:ext cx="140208" cy="89916"/>
            </a:xfrm>
            <a:custGeom>
              <a:rect l="0" t="0" r="0" b="0"/>
              <a:pathLst>
                <a:path w="220" h="141">
                  <a:moveTo>
                    <a:pt x="0" y="23"/>
                  </a:moveTo>
                  <a:lnTo>
                    <a:pt x="220" y="141"/>
                  </a:lnTo>
                  <a:lnTo>
                    <a:pt x="128" y="0"/>
                  </a:lnTo>
                  <a:lnTo>
                    <a:pt x="0" y="23"/>
                  </a:lnTo>
                  <a:close/>
                </a:path>
              </a:pathLst>
            </a:custGeom>
            <a:solidFill>
              <a:srgbClr val="D6515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5" name="path"/>
            <p:cNvSpPr/>
            <p:nvPr/>
          </p:nvSpPr>
          <p:spPr>
            <a:xfrm>
              <a:off x="291084" y="550164"/>
              <a:ext cx="348996" cy="530351"/>
            </a:xfrm>
            <a:custGeom>
              <a:rect l="0" t="0" r="0" b="0"/>
              <a:pathLst>
                <a:path w="549" h="835">
                  <a:moveTo>
                    <a:pt x="0" y="0"/>
                  </a:moveTo>
                  <a:cubicBezTo>
                    <a:pt x="20" y="835"/>
                    <a:pt x="20" y="835"/>
                    <a:pt x="20" y="835"/>
                  </a:cubicBezTo>
                  <a:cubicBezTo>
                    <a:pt x="20" y="835"/>
                    <a:pt x="459" y="805"/>
                    <a:pt x="549" y="738"/>
                  </a:cubicBezTo>
                  <a:cubicBezTo>
                    <a:pt x="534" y="363"/>
                    <a:pt x="489" y="14"/>
                    <a:pt x="489" y="14"/>
                  </a:cubicBezTo>
                  <a:lnTo>
                    <a:pt x="0" y="0"/>
                  </a:lnTo>
                  <a:close/>
                  <a:moveTo>
                    <a:pt x="345" y="68"/>
                  </a:moveTo>
                  <a:cubicBezTo>
                    <a:pt x="345" y="62"/>
                    <a:pt x="348" y="56"/>
                    <a:pt x="354" y="56"/>
                  </a:cubicBezTo>
                  <a:cubicBezTo>
                    <a:pt x="360" y="56"/>
                    <a:pt x="363" y="62"/>
                    <a:pt x="363" y="68"/>
                  </a:cubicBezTo>
                  <a:cubicBezTo>
                    <a:pt x="363" y="75"/>
                    <a:pt x="360" y="81"/>
                    <a:pt x="354" y="81"/>
                  </a:cubicBezTo>
                  <a:cubicBezTo>
                    <a:pt x="348" y="81"/>
                    <a:pt x="345" y="75"/>
                    <a:pt x="345" y="68"/>
                  </a:cubicBezTo>
                  <a:moveTo>
                    <a:pt x="168" y="56"/>
                  </a:moveTo>
                  <a:cubicBezTo>
                    <a:pt x="168" y="47"/>
                    <a:pt x="171" y="42"/>
                    <a:pt x="177" y="42"/>
                  </a:cubicBezTo>
                  <a:cubicBezTo>
                    <a:pt x="183" y="42"/>
                    <a:pt x="186" y="47"/>
                    <a:pt x="186" y="56"/>
                  </a:cubicBezTo>
                  <a:cubicBezTo>
                    <a:pt x="186" y="62"/>
                    <a:pt x="183" y="68"/>
                    <a:pt x="177" y="68"/>
                  </a:cubicBezTo>
                  <a:cubicBezTo>
                    <a:pt x="171" y="68"/>
                    <a:pt x="168" y="62"/>
                    <a:pt x="168" y="56"/>
                  </a:cubicBezTo>
                </a:path>
              </a:pathLst>
            </a:custGeom>
            <a:solidFill>
              <a:srgbClr val="E55E5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6" name="path"/>
            <p:cNvSpPr/>
            <p:nvPr/>
          </p:nvSpPr>
          <p:spPr>
            <a:xfrm>
              <a:off x="0" y="353567"/>
              <a:ext cx="1147572" cy="743712"/>
            </a:xfrm>
            <a:custGeom>
              <a:rect l="0" t="0" r="0" b="0"/>
              <a:pathLst>
                <a:path w="1807" h="1171">
                  <a:moveTo>
                    <a:pt x="806" y="377"/>
                  </a:moveTo>
                  <a:cubicBezTo>
                    <a:pt x="806" y="377"/>
                    <a:pt x="806" y="384"/>
                    <a:pt x="812" y="384"/>
                  </a:cubicBezTo>
                  <a:cubicBezTo>
                    <a:pt x="818" y="384"/>
                    <a:pt x="818" y="377"/>
                    <a:pt x="818" y="377"/>
                  </a:cubicBezTo>
                  <a:cubicBezTo>
                    <a:pt x="818" y="377"/>
                    <a:pt x="815" y="309"/>
                    <a:pt x="797" y="240"/>
                  </a:cubicBezTo>
                  <a:cubicBezTo>
                    <a:pt x="773" y="147"/>
                    <a:pt x="728" y="93"/>
                    <a:pt x="670" y="78"/>
                  </a:cubicBezTo>
                  <a:cubicBezTo>
                    <a:pt x="625" y="69"/>
                    <a:pt x="595" y="75"/>
                    <a:pt x="580" y="93"/>
                  </a:cubicBezTo>
                  <a:cubicBezTo>
                    <a:pt x="559" y="120"/>
                    <a:pt x="565" y="171"/>
                    <a:pt x="598" y="243"/>
                  </a:cubicBezTo>
                  <a:cubicBezTo>
                    <a:pt x="628" y="312"/>
                    <a:pt x="628" y="363"/>
                    <a:pt x="628" y="369"/>
                  </a:cubicBezTo>
                  <a:cubicBezTo>
                    <a:pt x="628" y="369"/>
                    <a:pt x="628" y="375"/>
                    <a:pt x="634" y="375"/>
                  </a:cubicBezTo>
                  <a:cubicBezTo>
                    <a:pt x="640" y="372"/>
                    <a:pt x="640" y="369"/>
                    <a:pt x="640" y="369"/>
                  </a:cubicBezTo>
                  <a:cubicBezTo>
                    <a:pt x="640" y="360"/>
                    <a:pt x="637" y="309"/>
                    <a:pt x="607" y="240"/>
                  </a:cubicBezTo>
                  <a:cubicBezTo>
                    <a:pt x="577" y="171"/>
                    <a:pt x="568" y="123"/>
                    <a:pt x="586" y="102"/>
                  </a:cubicBezTo>
                  <a:cubicBezTo>
                    <a:pt x="601" y="84"/>
                    <a:pt x="628" y="81"/>
                    <a:pt x="667" y="90"/>
                  </a:cubicBezTo>
                  <a:cubicBezTo>
                    <a:pt x="797" y="120"/>
                    <a:pt x="806" y="375"/>
                    <a:pt x="806" y="377"/>
                  </a:cubicBezTo>
                </a:path>
                <a:path w="1807" h="1171">
                  <a:moveTo>
                    <a:pt x="1235" y="1171"/>
                  </a:moveTo>
                  <a:cubicBezTo>
                    <a:pt x="307" y="1171"/>
                    <a:pt x="307" y="1171"/>
                    <a:pt x="307" y="1171"/>
                  </a:cubicBezTo>
                  <a:cubicBezTo>
                    <a:pt x="0" y="390"/>
                    <a:pt x="0" y="390"/>
                    <a:pt x="0" y="390"/>
                  </a:cubicBezTo>
                  <a:cubicBezTo>
                    <a:pt x="1412" y="390"/>
                    <a:pt x="1412" y="390"/>
                    <a:pt x="1412" y="390"/>
                  </a:cubicBezTo>
                  <a:cubicBezTo>
                    <a:pt x="1520" y="0"/>
                    <a:pt x="1520" y="0"/>
                    <a:pt x="1520" y="0"/>
                  </a:cubicBezTo>
                  <a:cubicBezTo>
                    <a:pt x="1786" y="0"/>
                    <a:pt x="1786" y="0"/>
                    <a:pt x="1786" y="0"/>
                  </a:cubicBezTo>
                  <a:cubicBezTo>
                    <a:pt x="1798" y="0"/>
                    <a:pt x="1807" y="9"/>
                    <a:pt x="1807" y="17"/>
                  </a:cubicBezTo>
                  <a:cubicBezTo>
                    <a:pt x="1807" y="30"/>
                    <a:pt x="1798" y="39"/>
                    <a:pt x="1786" y="39"/>
                  </a:cubicBezTo>
                  <a:cubicBezTo>
                    <a:pt x="1551" y="39"/>
                    <a:pt x="1551" y="39"/>
                    <a:pt x="1551" y="39"/>
                  </a:cubicBezTo>
                  <a:cubicBezTo>
                    <a:pt x="1445" y="414"/>
                    <a:pt x="1445" y="414"/>
                    <a:pt x="1445" y="414"/>
                  </a:cubicBezTo>
                  <a:cubicBezTo>
                    <a:pt x="1445" y="417"/>
                    <a:pt x="1445" y="417"/>
                    <a:pt x="1445" y="417"/>
                  </a:cubicBezTo>
                  <a:lnTo>
                    <a:pt x="1235" y="1171"/>
                  </a:lnTo>
                  <a:close/>
                  <a:moveTo>
                    <a:pt x="334" y="1129"/>
                  </a:moveTo>
                  <a:cubicBezTo>
                    <a:pt x="1204" y="1129"/>
                    <a:pt x="1204" y="1129"/>
                    <a:pt x="1204" y="1129"/>
                  </a:cubicBezTo>
                  <a:cubicBezTo>
                    <a:pt x="1400" y="429"/>
                    <a:pt x="1400" y="429"/>
                    <a:pt x="1400" y="429"/>
                  </a:cubicBezTo>
                  <a:cubicBezTo>
                    <a:pt x="57" y="429"/>
                    <a:pt x="57" y="429"/>
                    <a:pt x="57" y="429"/>
                  </a:cubicBezTo>
                  <a:lnTo>
                    <a:pt x="334" y="1129"/>
                  </a:lnTo>
                  <a:close/>
                </a:path>
                <a:path w="1807" h="1171">
                  <a:moveTo>
                    <a:pt x="1359" y="672"/>
                  </a:moveTo>
                  <a:cubicBezTo>
                    <a:pt x="123" y="672"/>
                    <a:pt x="123" y="672"/>
                    <a:pt x="123" y="672"/>
                  </a:cubicBezTo>
                  <a:cubicBezTo>
                    <a:pt x="114" y="672"/>
                    <a:pt x="105" y="663"/>
                    <a:pt x="105" y="651"/>
                  </a:cubicBezTo>
                  <a:cubicBezTo>
                    <a:pt x="105" y="640"/>
                    <a:pt x="114" y="631"/>
                    <a:pt x="123" y="631"/>
                  </a:cubicBezTo>
                  <a:cubicBezTo>
                    <a:pt x="1359" y="631"/>
                    <a:pt x="1359" y="631"/>
                    <a:pt x="1359" y="631"/>
                  </a:cubicBezTo>
                  <a:cubicBezTo>
                    <a:pt x="1370" y="631"/>
                    <a:pt x="1380" y="640"/>
                    <a:pt x="1380" y="651"/>
                  </a:cubicBezTo>
                  <a:cubicBezTo>
                    <a:pt x="1380" y="663"/>
                    <a:pt x="1370" y="672"/>
                    <a:pt x="1359" y="672"/>
                  </a:cubicBezTo>
                </a:path>
                <a:path w="1807" h="1171">
                  <a:moveTo>
                    <a:pt x="1279" y="952"/>
                  </a:moveTo>
                  <a:cubicBezTo>
                    <a:pt x="231" y="952"/>
                    <a:pt x="231" y="952"/>
                    <a:pt x="231" y="952"/>
                  </a:cubicBezTo>
                  <a:cubicBezTo>
                    <a:pt x="219" y="952"/>
                    <a:pt x="213" y="943"/>
                    <a:pt x="213" y="933"/>
                  </a:cubicBezTo>
                  <a:cubicBezTo>
                    <a:pt x="213" y="921"/>
                    <a:pt x="219" y="912"/>
                    <a:pt x="231" y="912"/>
                  </a:cubicBezTo>
                  <a:cubicBezTo>
                    <a:pt x="1279" y="912"/>
                    <a:pt x="1279" y="912"/>
                    <a:pt x="1279" y="912"/>
                  </a:cubicBezTo>
                  <a:cubicBezTo>
                    <a:pt x="1291" y="912"/>
                    <a:pt x="1300" y="921"/>
                    <a:pt x="1300" y="933"/>
                  </a:cubicBezTo>
                  <a:cubicBezTo>
                    <a:pt x="1300" y="943"/>
                    <a:pt x="1291" y="952"/>
                    <a:pt x="1279" y="952"/>
                  </a:cubicBezTo>
                </a:path>
                <a:path w="1807" h="1171">
                  <a:moveTo>
                    <a:pt x="466" y="1147"/>
                  </a:moveTo>
                  <a:cubicBezTo>
                    <a:pt x="457" y="1147"/>
                    <a:pt x="447" y="1141"/>
                    <a:pt x="444" y="1132"/>
                  </a:cubicBezTo>
                  <a:cubicBezTo>
                    <a:pt x="360" y="412"/>
                    <a:pt x="360" y="412"/>
                    <a:pt x="360" y="412"/>
                  </a:cubicBezTo>
                  <a:cubicBezTo>
                    <a:pt x="360" y="400"/>
                    <a:pt x="366" y="391"/>
                    <a:pt x="378" y="388"/>
                  </a:cubicBezTo>
                  <a:cubicBezTo>
                    <a:pt x="390" y="388"/>
                    <a:pt x="399" y="394"/>
                    <a:pt x="399" y="406"/>
                  </a:cubicBezTo>
                  <a:cubicBezTo>
                    <a:pt x="487" y="1126"/>
                    <a:pt x="487" y="1126"/>
                    <a:pt x="487" y="1126"/>
                  </a:cubicBezTo>
                  <a:cubicBezTo>
                    <a:pt x="487" y="1138"/>
                    <a:pt x="478" y="1147"/>
                    <a:pt x="469" y="1147"/>
                  </a:cubicBezTo>
                  <a:lnTo>
                    <a:pt x="466" y="1147"/>
                  </a:lnTo>
                  <a:close/>
                </a:path>
                <a:path w="1807" h="1171">
                  <a:moveTo>
                    <a:pt x="1000" y="1147"/>
                  </a:moveTo>
                  <a:cubicBezTo>
                    <a:pt x="997" y="1147"/>
                    <a:pt x="997" y="1147"/>
                    <a:pt x="997" y="1147"/>
                  </a:cubicBezTo>
                  <a:cubicBezTo>
                    <a:pt x="985" y="1147"/>
                    <a:pt x="979" y="1138"/>
                    <a:pt x="979" y="1126"/>
                  </a:cubicBezTo>
                  <a:cubicBezTo>
                    <a:pt x="1064" y="406"/>
                    <a:pt x="1064" y="406"/>
                    <a:pt x="1064" y="406"/>
                  </a:cubicBezTo>
                  <a:cubicBezTo>
                    <a:pt x="1067" y="394"/>
                    <a:pt x="1076" y="388"/>
                    <a:pt x="1088" y="388"/>
                  </a:cubicBezTo>
                  <a:cubicBezTo>
                    <a:pt x="1097" y="391"/>
                    <a:pt x="1106" y="400"/>
                    <a:pt x="1103" y="412"/>
                  </a:cubicBezTo>
                  <a:cubicBezTo>
                    <a:pt x="1018" y="1132"/>
                    <a:pt x="1018" y="1132"/>
                    <a:pt x="1018" y="1132"/>
                  </a:cubicBezTo>
                  <a:cubicBezTo>
                    <a:pt x="1018" y="1141"/>
                    <a:pt x="1009" y="1147"/>
                    <a:pt x="1000" y="1147"/>
                  </a:cubicBezTo>
                </a:path>
                <a:path w="1807" h="1171">
                  <a:moveTo>
                    <a:pt x="756" y="1147"/>
                  </a:moveTo>
                  <a:cubicBezTo>
                    <a:pt x="743" y="1147"/>
                    <a:pt x="734" y="1141"/>
                    <a:pt x="734" y="1129"/>
                  </a:cubicBezTo>
                  <a:cubicBezTo>
                    <a:pt x="734" y="409"/>
                    <a:pt x="734" y="409"/>
                    <a:pt x="734" y="409"/>
                  </a:cubicBezTo>
                  <a:cubicBezTo>
                    <a:pt x="734" y="397"/>
                    <a:pt x="743" y="388"/>
                    <a:pt x="756" y="388"/>
                  </a:cubicBezTo>
                  <a:cubicBezTo>
                    <a:pt x="768" y="388"/>
                    <a:pt x="777" y="397"/>
                    <a:pt x="777" y="409"/>
                  </a:cubicBezTo>
                  <a:cubicBezTo>
                    <a:pt x="777" y="1129"/>
                    <a:pt x="777" y="1129"/>
                    <a:pt x="777" y="1129"/>
                  </a:cubicBezTo>
                  <a:cubicBezTo>
                    <a:pt x="777" y="1141"/>
                    <a:pt x="768" y="1147"/>
                    <a:pt x="756" y="1147"/>
                  </a:cubicBezTo>
                </a:path>
              </a:pathLst>
            </a:custGeom>
            <a:solidFill>
              <a:srgbClr val="383EA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247" name="table 247"/>
          <p:cNvGraphicFramePr>
            <a:graphicFrameLocks noGrp="1"/>
          </p:cNvGraphicFramePr>
          <p:nvPr/>
        </p:nvGraphicFramePr>
        <p:xfrm>
          <a:off x="2738374" y="1628901"/>
          <a:ext cx="2285999" cy="1347470"/>
        </p:xfrm>
        <a:graphic>
          <a:graphicData uri="http://schemas.openxmlformats.org/drawingml/2006/table">
            <a:tbl>
              <a:tblPr/>
              <a:tblGrid>
                <a:gridCol w="2285999"/>
              </a:tblGrid>
              <a:tr h="1334770">
                <a:tc>
                  <a:txBody>
                    <a:bodyPr vert="horz" wrap="square"/>
                    <a:lstStyle/>
                    <a:p>
                      <a:pPr algn="l" rtl="0" eaLnBrk="0">
                        <a:lnSpc>
                          <a:spcPct val="173000"/>
                        </a:lnSpc>
                      </a:pPr>
                      <a:endParaRPr lang="en-US" altLang="en-US" sz="100"/>
                    </a:p>
                    <a:p>
                      <a:pPr marL="99060" indent="1270" algn="l" rtl="0" eaLnBrk="0">
                        <a:lnSpc>
                          <a:spcPct val="110000"/>
                        </a:lnSpc>
                        <a:spcBef>
                          <a:spcPct val="0"/>
                        </a:spcBef>
                      </a:pPr>
                      <a:r>
                        <a:rPr sz="1100" spc="100">
                          <a:solidFill>
                            <a:srgbClr val="000000">
                              <a:alpha val="100000"/>
                            </a:srgbClr>
                          </a:solidFill>
                          <a:latin typeface="楷体" panose="02010609060101010101" charset="-122"/>
                          <a:ea typeface="楷体" panose="02010609060101010101" charset="-122"/>
                          <a:cs typeface="楷体" panose="02010609060101010101" charset="-122"/>
                        </a:rPr>
                        <a:t>接受品牌咨询服务的需求方</a:t>
                      </a:r>
                      <a:r>
                        <a:rPr sz="1100" spc="80">
                          <a:solidFill>
                            <a:srgbClr val="000000">
                              <a:alpha val="100000"/>
                            </a:srgbClr>
                          </a:solidFill>
                          <a:latin typeface="楷体" panose="02010609060101010101" charset="-122"/>
                          <a:ea typeface="楷体" panose="02010609060101010101" charset="-122"/>
                          <a:cs typeface="楷体" panose="02010609060101010101" charset="-122"/>
                        </a:rPr>
                        <a:t>约</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40">
                          <a:solidFill>
                            <a:srgbClr val="000000">
                              <a:alpha val="100000"/>
                            </a:srgbClr>
                          </a:solidFill>
                          <a:latin typeface="楷体" panose="02010609060101010101" charset="-122"/>
                          <a:ea typeface="楷体" panose="02010609060101010101" charset="-122"/>
                          <a:cs typeface="楷体" panose="02010609060101010101" charset="-122"/>
                        </a:rPr>
                        <a:t>70%-80%集中快消、食品、建</a:t>
                      </a:r>
                      <a:r>
                        <a:rPr sz="1100" spc="20">
                          <a:solidFill>
                            <a:srgbClr val="000000">
                              <a:alpha val="100000"/>
                            </a:srgbClr>
                          </a:solidFill>
                          <a:latin typeface="楷体" panose="02010609060101010101" charset="-122"/>
                          <a:ea typeface="楷体" panose="02010609060101010101" charset="-122"/>
                          <a:cs typeface="楷体" panose="02010609060101010101" charset="-122"/>
                        </a:rPr>
                        <a:t>材</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100">
                          <a:solidFill>
                            <a:srgbClr val="000000">
                              <a:alpha val="100000"/>
                            </a:srgbClr>
                          </a:solidFill>
                          <a:latin typeface="楷体" panose="02010609060101010101" charset="-122"/>
                          <a:ea typeface="楷体" panose="02010609060101010101" charset="-122"/>
                          <a:cs typeface="楷体" panose="02010609060101010101" charset="-122"/>
                        </a:rPr>
                        <a:t>餐饮、日化、化妆品新消费</a:t>
                      </a:r>
                      <a:r>
                        <a:rPr sz="1100" spc="90">
                          <a:solidFill>
                            <a:srgbClr val="000000">
                              <a:alpha val="100000"/>
                            </a:srgbClr>
                          </a:solidFill>
                          <a:latin typeface="楷体" panose="02010609060101010101" charset="-122"/>
                          <a:ea typeface="楷体" panose="02010609060101010101" charset="-122"/>
                          <a:cs typeface="楷体" panose="02010609060101010101" charset="-122"/>
                        </a:rPr>
                        <a:t>等</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60">
                          <a:solidFill>
                            <a:srgbClr val="000000">
                              <a:alpha val="100000"/>
                            </a:srgbClr>
                          </a:solidFill>
                          <a:latin typeface="楷体" panose="02010609060101010101" charset="-122"/>
                          <a:ea typeface="楷体" panose="02010609060101010101" charset="-122"/>
                          <a:cs typeface="楷体" panose="02010609060101010101" charset="-122"/>
                        </a:rPr>
                        <a:t>行业中， </a:t>
                      </a:r>
                      <a:r>
                        <a:rPr sz="1100" spc="0">
                          <a:solidFill>
                            <a:srgbClr val="000000">
                              <a:alpha val="100000"/>
                            </a:srgbClr>
                          </a:solidFill>
                          <a:latin typeface="楷体" panose="02010609060101010101" charset="-122"/>
                          <a:ea typeface="楷体" panose="02010609060101010101" charset="-122"/>
                          <a:cs typeface="楷体" panose="02010609060101010101" charset="-122"/>
                        </a:rPr>
                        <a:t>B</a:t>
                      </a:r>
                      <a:r>
                        <a:rPr sz="1100" spc="60">
                          <a:solidFill>
                            <a:srgbClr val="000000">
                              <a:alpha val="100000"/>
                            </a:srgbClr>
                          </a:solidFill>
                          <a:latin typeface="楷体" panose="02010609060101010101" charset="-122"/>
                          <a:ea typeface="楷体" panose="02010609060101010101" charset="-122"/>
                          <a:cs typeface="楷体" panose="02010609060101010101" charset="-122"/>
                        </a:rPr>
                        <a:t>2</a:t>
                      </a:r>
                      <a:r>
                        <a:rPr sz="1100" spc="0">
                          <a:solidFill>
                            <a:srgbClr val="000000">
                              <a:alpha val="100000"/>
                            </a:srgbClr>
                          </a:solidFill>
                          <a:latin typeface="楷体" panose="02010609060101010101" charset="-122"/>
                          <a:ea typeface="楷体" panose="02010609060101010101" charset="-122"/>
                          <a:cs typeface="楷体" panose="02010609060101010101" charset="-122"/>
                        </a:rPr>
                        <a:t>B</a:t>
                      </a:r>
                      <a:r>
                        <a:rPr sz="1100" spc="60">
                          <a:solidFill>
                            <a:srgbClr val="000000">
                              <a:alpha val="100000"/>
                            </a:srgbClr>
                          </a:solidFill>
                          <a:latin typeface="楷体" panose="02010609060101010101" charset="-122"/>
                          <a:ea typeface="楷体" panose="02010609060101010101" charset="-122"/>
                          <a:cs typeface="楷体" panose="02010609060101010101" charset="-122"/>
                        </a:rPr>
                        <a:t>行业及农业也呈</a:t>
                      </a:r>
                      <a:r>
                        <a:rPr sz="1100" spc="10">
                          <a:solidFill>
                            <a:srgbClr val="000000">
                              <a:alpha val="100000"/>
                            </a:srgbClr>
                          </a:solidFill>
                          <a:latin typeface="楷体" panose="02010609060101010101" charset="-122"/>
                          <a:ea typeface="楷体" panose="02010609060101010101" charset="-122"/>
                          <a:cs typeface="楷体" panose="02010609060101010101" charset="-122"/>
                        </a:rPr>
                        <a:t>现</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100">
                          <a:solidFill>
                            <a:srgbClr val="000000">
                              <a:alpha val="100000"/>
                            </a:srgbClr>
                          </a:solidFill>
                          <a:latin typeface="楷体" panose="02010609060101010101" charset="-122"/>
                          <a:ea typeface="楷体" panose="02010609060101010101" charset="-122"/>
                          <a:cs typeface="楷体" panose="02010609060101010101" charset="-122"/>
                        </a:rPr>
                        <a:t>较快增长态势，其中主力行</a:t>
                      </a:r>
                      <a:r>
                        <a:rPr sz="1100" spc="90">
                          <a:solidFill>
                            <a:srgbClr val="000000">
                              <a:alpha val="100000"/>
                            </a:srgbClr>
                          </a:solidFill>
                          <a:latin typeface="楷体" panose="02010609060101010101" charset="-122"/>
                          <a:ea typeface="楷体" panose="02010609060101010101" charset="-122"/>
                          <a:cs typeface="楷体" panose="02010609060101010101" charset="-122"/>
                        </a:rPr>
                        <a:t>业</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90">
                          <a:solidFill>
                            <a:srgbClr val="000000">
                              <a:alpha val="100000"/>
                            </a:srgbClr>
                          </a:solidFill>
                          <a:latin typeface="楷体" panose="02010609060101010101" charset="-122"/>
                          <a:ea typeface="楷体" panose="02010609060101010101" charset="-122"/>
                          <a:cs typeface="楷体" panose="02010609060101010101" charset="-122"/>
                        </a:rPr>
                        <a:t>超过10%客户会选择品牌战略</a:t>
                      </a:r>
                      <a:r>
                        <a:rPr sz="1100" spc="80">
                          <a:solidFill>
                            <a:srgbClr val="000000">
                              <a:alpha val="100000"/>
                            </a:srgbClr>
                          </a:solidFill>
                          <a:latin typeface="楷体" panose="02010609060101010101" charset="-122"/>
                          <a:ea typeface="楷体" panose="02010609060101010101" charset="-122"/>
                          <a:cs typeface="楷体" panose="02010609060101010101" charset="-122"/>
                        </a:rPr>
                        <a:t>全</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100">
                          <a:solidFill>
                            <a:srgbClr val="000000">
                              <a:alpha val="100000"/>
                            </a:srgbClr>
                          </a:solidFill>
                          <a:latin typeface="楷体" panose="02010609060101010101" charset="-122"/>
                          <a:ea typeface="楷体" panose="02010609060101010101" charset="-122"/>
                          <a:cs typeface="楷体" panose="02010609060101010101" charset="-122"/>
                        </a:rPr>
                        <a:t>案服务</a:t>
                      </a:r>
                      <a:r>
                        <a:rPr sz="1100" spc="-70">
                          <a:solidFill>
                            <a:srgbClr val="000000">
                              <a:alpha val="100000"/>
                            </a:srgbClr>
                          </a:solidFill>
                          <a:latin typeface="楷体" panose="02010609060101010101" charset="-122"/>
                          <a:ea typeface="楷体" panose="02010609060101010101" charset="-122"/>
                          <a:cs typeface="楷体" panose="02010609060101010101" charset="-122"/>
                        </a:rPr>
                        <a:t>。</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endParaRPr lang="en-US" altLang="en-US" sz="1100"/>
                    </a:p>
                  </a:txBody>
                  <a:tcPr marL="0" marR="0" marT="0" marB="0">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tcPr>
                </a:tc>
              </a:tr>
            </a:tbl>
          </a:graphicData>
        </a:graphic>
      </p:graphicFrame>
      <p:sp>
        <p:nvSpPr>
          <p:cNvPr id="248" name="path"/>
          <p:cNvSpPr/>
          <p:nvPr/>
        </p:nvSpPr>
        <p:spPr>
          <a:xfrm>
            <a:off x="4079531" y="2753867"/>
            <a:ext cx="307794" cy="222503"/>
          </a:xfrm>
          <a:custGeom>
            <a:rect l="0" t="0" r="0" b="0"/>
            <a:pathLst>
              <a:path w="482" h="350">
                <a:moveTo>
                  <a:pt x="245" y="230"/>
                </a:moveTo>
                <a:lnTo>
                  <a:pt x="218" y="169"/>
                </a:lnTo>
                <a:lnTo>
                  <a:pt x="438" y="69"/>
                </a:lnTo>
                <a:lnTo>
                  <a:pt x="435" y="109"/>
                </a:lnTo>
                <a:lnTo>
                  <a:pt x="465" y="130"/>
                </a:lnTo>
                <a:lnTo>
                  <a:pt x="245" y="230"/>
                </a:lnTo>
                <a:close/>
              </a:path>
              <a:path w="482" h="350">
                <a:moveTo>
                  <a:pt x="253" y="232"/>
                </a:moveTo>
                <a:lnTo>
                  <a:pt x="307" y="193"/>
                </a:lnTo>
                <a:lnTo>
                  <a:pt x="165" y="0"/>
                </a:lnTo>
                <a:lnTo>
                  <a:pt x="150" y="32"/>
                </a:lnTo>
                <a:lnTo>
                  <a:pt x="110" y="38"/>
                </a:lnTo>
                <a:lnTo>
                  <a:pt x="253" y="232"/>
                </a:lnTo>
                <a:close/>
              </a:path>
              <a:path w="482" h="350">
                <a:moveTo>
                  <a:pt x="466" y="350"/>
                </a:moveTo>
                <a:lnTo>
                  <a:pt x="0" y="227"/>
                </a:lnTo>
                <a:lnTo>
                  <a:pt x="5" y="172"/>
                </a:lnTo>
                <a:lnTo>
                  <a:pt x="484" y="301"/>
                </a:lnTo>
                <a:lnTo>
                  <a:pt x="466" y="350"/>
                </a:lnTo>
                <a:close/>
              </a:path>
            </a:pathLst>
          </a:custGeom>
          <a:solidFill>
            <a:srgbClr val="FFD93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49" name="textbox 249"/>
          <p:cNvSpPr/>
          <p:nvPr/>
        </p:nvSpPr>
        <p:spPr>
          <a:xfrm>
            <a:off x="970127" y="2705633"/>
            <a:ext cx="1289050" cy="9632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indent="44450" algn="r" rtl="0" eaLnBrk="0">
              <a:lnSpc>
                <a:spcPct val="101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其他行业的品牌</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20">
                <a:solidFill>
                  <a:srgbClr val="000000">
                    <a:alpha val="100000"/>
                  </a:srgbClr>
                </a:solidFill>
                <a:latin typeface="楷体" panose="02010609060101010101" charset="-122"/>
                <a:ea typeface="楷体" panose="02010609060101010101" charset="-122"/>
                <a:cs typeface="楷体" panose="02010609060101010101" charset="-122"/>
              </a:rPr>
              <a:t>也开塑造始品</a:t>
            </a:r>
            <a:r>
              <a:rPr sz="1100" spc="0">
                <a:solidFill>
                  <a:srgbClr val="000000">
                    <a:alpha val="100000"/>
                  </a:srgbClr>
                </a:solidFill>
                <a:latin typeface="楷体" panose="02010609060101010101" charset="-122"/>
                <a:ea typeface="楷体" panose="02010609060101010101" charset="-122"/>
                <a:cs typeface="楷体" panose="02010609060101010101" charset="-122"/>
              </a:rPr>
              <a:t>牌，  </a:t>
            </a:r>
            <a:r>
              <a:rPr sz="1200" spc="-10">
                <a:solidFill>
                  <a:srgbClr val="000000">
                    <a:alpha val="100000"/>
                  </a:srgbClr>
                </a:solidFill>
                <a:latin typeface="楷体" panose="02010609060101010101" charset="-122"/>
                <a:ea typeface="楷体" panose="02010609060101010101" charset="-122"/>
                <a:cs typeface="楷体" panose="02010609060101010101" charset="-122"/>
              </a:rPr>
              <a:t>如工业</a:t>
            </a:r>
            <a:r>
              <a:rPr sz="1200" spc="0">
                <a:solidFill>
                  <a:srgbClr val="000000">
                    <a:alpha val="100000"/>
                  </a:srgbClr>
                </a:solidFill>
                <a:latin typeface="楷体" panose="02010609060101010101" charset="-122"/>
                <a:ea typeface="楷体" panose="02010609060101010101" charset="-122"/>
                <a:cs typeface="楷体" panose="02010609060101010101" charset="-122"/>
              </a:rPr>
              <a:t>、农业等</a:t>
            </a:r>
            <a:endParaRPr lang="en-US" altLang="en-US" sz="1200"/>
          </a:p>
          <a:p>
            <a:pPr algn="l" rtl="0" eaLnBrk="0">
              <a:lnSpc>
                <a:spcPct val="148000"/>
              </a:lnSpc>
            </a:pPr>
            <a:endParaRPr lang="en-US" altLang="en-US" sz="1000"/>
          </a:p>
          <a:p>
            <a:pPr algn="l" rtl="0" eaLnBrk="0">
              <a:lnSpc>
                <a:spcPct val="141000"/>
              </a:lnSpc>
            </a:pPr>
            <a:endParaRPr lang="en-US" altLang="en-US" sz="200"/>
          </a:p>
          <a:p>
            <a:pPr algn="r" rtl="0" eaLnBrk="0">
              <a:lnSpc>
                <a:spcPct val="78000"/>
              </a:lnSpc>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8</a:t>
            </a: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0.0%</a:t>
            </a:r>
            <a:endParaRPr lang="en-US" altLang="en-US" sz="1100"/>
          </a:p>
        </p:txBody>
      </p:sp>
      <p:grpSp>
        <p:nvGrpSpPr>
          <p:cNvPr id="56" name="group 56"/>
          <p:cNvGrpSpPr/>
          <p:nvPr/>
        </p:nvGrpSpPr>
        <p:grpSpPr>
          <a:xfrm rot="21600000">
            <a:off x="499414" y="1749805"/>
            <a:ext cx="1247089" cy="900303"/>
            <a:chExt cx="1247089" cy="900303"/>
          </a:xfrm>
        </p:grpSpPr>
        <p:grpSp>
          <p:nvGrpSpPr>
            <p:cNvPr id="58" name="group 58"/>
            <p:cNvGrpSpPr/>
            <p:nvPr/>
          </p:nvGrpSpPr>
          <p:grpSpPr>
            <a:xfrm rot="21600000">
              <a:off x="0" y="0"/>
              <a:ext cx="1247089" cy="900303"/>
              <a:chExt cx="1247089" cy="900303"/>
            </a:xfrm>
          </p:grpSpPr>
          <p:sp>
            <p:nvSpPr>
              <p:cNvPr id="250" name="path"/>
              <p:cNvSpPr/>
              <p:nvPr/>
            </p:nvSpPr>
            <p:spPr>
              <a:xfrm>
                <a:off x="0" y="0"/>
                <a:ext cx="1051255" cy="900303"/>
              </a:xfrm>
              <a:custGeom>
                <a:rect l="0" t="0" r="0" b="0"/>
                <a:pathLst>
                  <a:path w="1655" h="1417">
                    <a:moveTo>
                      <a:pt x="0" y="1202"/>
                    </a:moveTo>
                    <a:cubicBezTo>
                      <a:pt x="233" y="485"/>
                      <a:pt x="901" y="0"/>
                      <a:pt x="1655" y="0"/>
                    </a:cubicBezTo>
                    <a:lnTo>
                      <a:pt x="1655" y="696"/>
                    </a:lnTo>
                    <a:cubicBezTo>
                      <a:pt x="1202" y="696"/>
                      <a:pt x="801" y="987"/>
                      <a:pt x="662" y="1417"/>
                    </a:cubicBezTo>
                    <a:lnTo>
                      <a:pt x="0" y="1202"/>
                    </a:lnTo>
                    <a:close/>
                  </a:path>
                </a:pathLst>
              </a:custGeom>
              <a:solidFill>
                <a:srgbClr val="B4C7E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1" name="path"/>
              <p:cNvSpPr/>
              <p:nvPr/>
            </p:nvSpPr>
            <p:spPr>
              <a:xfrm>
                <a:off x="853897" y="514858"/>
                <a:ext cx="393192" cy="370332"/>
              </a:xfrm>
              <a:custGeom>
                <a:rect l="0" t="0" r="0" b="0"/>
                <a:pathLst>
                  <a:path w="619" h="583">
                    <a:moveTo>
                      <a:pt x="614" y="112"/>
                    </a:moveTo>
                    <a:cubicBezTo>
                      <a:pt x="610" y="107"/>
                      <a:pt x="604" y="104"/>
                      <a:pt x="598" y="104"/>
                    </a:cubicBezTo>
                    <a:lnTo>
                      <a:pt x="153" y="104"/>
                    </a:lnTo>
                    <a:cubicBezTo>
                      <a:pt x="153" y="104"/>
                      <a:pt x="152" y="104"/>
                      <a:pt x="151" y="105"/>
                    </a:cubicBezTo>
                    <a:lnTo>
                      <a:pt x="133" y="52"/>
                    </a:lnTo>
                    <a:cubicBezTo>
                      <a:pt x="131" y="46"/>
                      <a:pt x="127" y="42"/>
                      <a:pt x="121" y="40"/>
                    </a:cubicBezTo>
                    <a:lnTo>
                      <a:pt x="29" y="4"/>
                    </a:lnTo>
                    <a:cubicBezTo>
                      <a:pt x="19" y="0"/>
                      <a:pt x="8" y="5"/>
                      <a:pt x="3" y="15"/>
                    </a:cubicBezTo>
                    <a:cubicBezTo>
                      <a:pt x="0" y="25"/>
                      <a:pt x="5" y="36"/>
                      <a:pt x="15" y="40"/>
                    </a:cubicBezTo>
                    <a:lnTo>
                      <a:pt x="98" y="73"/>
                    </a:lnTo>
                    <a:lnTo>
                      <a:pt x="201" y="369"/>
                    </a:lnTo>
                    <a:cubicBezTo>
                      <a:pt x="196" y="371"/>
                      <a:pt x="193" y="374"/>
                      <a:pt x="191" y="379"/>
                    </a:cubicBezTo>
                    <a:lnTo>
                      <a:pt x="161" y="462"/>
                    </a:lnTo>
                    <a:cubicBezTo>
                      <a:pt x="159" y="467"/>
                      <a:pt x="160" y="472"/>
                      <a:pt x="163" y="477"/>
                    </a:cubicBezTo>
                    <a:cubicBezTo>
                      <a:pt x="166" y="481"/>
                      <a:pt x="171" y="484"/>
                      <a:pt x="177" y="484"/>
                    </a:cubicBezTo>
                    <a:lnTo>
                      <a:pt x="192" y="484"/>
                    </a:lnTo>
                    <a:cubicBezTo>
                      <a:pt x="183" y="494"/>
                      <a:pt x="177" y="508"/>
                      <a:pt x="177" y="523"/>
                    </a:cubicBezTo>
                    <a:cubicBezTo>
                      <a:pt x="177" y="556"/>
                      <a:pt x="203" y="583"/>
                      <a:pt x="236" y="583"/>
                    </a:cubicBezTo>
                    <a:cubicBezTo>
                      <a:pt x="269" y="583"/>
                      <a:pt x="295" y="556"/>
                      <a:pt x="295" y="523"/>
                    </a:cubicBezTo>
                    <a:cubicBezTo>
                      <a:pt x="295" y="508"/>
                      <a:pt x="289" y="494"/>
                      <a:pt x="280" y="484"/>
                    </a:cubicBezTo>
                    <a:lnTo>
                      <a:pt x="409" y="484"/>
                    </a:lnTo>
                    <a:cubicBezTo>
                      <a:pt x="400" y="494"/>
                      <a:pt x="394" y="508"/>
                      <a:pt x="394" y="523"/>
                    </a:cubicBezTo>
                    <a:cubicBezTo>
                      <a:pt x="394" y="556"/>
                      <a:pt x="421" y="583"/>
                      <a:pt x="453" y="583"/>
                    </a:cubicBezTo>
                    <a:cubicBezTo>
                      <a:pt x="486" y="583"/>
                      <a:pt x="512" y="556"/>
                      <a:pt x="512" y="523"/>
                    </a:cubicBezTo>
                    <a:cubicBezTo>
                      <a:pt x="512" y="508"/>
                      <a:pt x="506" y="494"/>
                      <a:pt x="497" y="484"/>
                    </a:cubicBezTo>
                    <a:lnTo>
                      <a:pt x="516" y="484"/>
                    </a:lnTo>
                    <a:cubicBezTo>
                      <a:pt x="525" y="484"/>
                      <a:pt x="532" y="476"/>
                      <a:pt x="532" y="467"/>
                    </a:cubicBezTo>
                    <a:cubicBezTo>
                      <a:pt x="532" y="458"/>
                      <a:pt x="525" y="451"/>
                      <a:pt x="516" y="451"/>
                    </a:cubicBezTo>
                    <a:lnTo>
                      <a:pt x="200" y="451"/>
                    </a:lnTo>
                    <a:lnTo>
                      <a:pt x="218" y="400"/>
                    </a:lnTo>
                    <a:cubicBezTo>
                      <a:pt x="221" y="401"/>
                      <a:pt x="223" y="401"/>
                      <a:pt x="226" y="401"/>
                    </a:cubicBezTo>
                    <a:lnTo>
                      <a:pt x="516" y="401"/>
                    </a:lnTo>
                    <a:cubicBezTo>
                      <a:pt x="524" y="401"/>
                      <a:pt x="532" y="396"/>
                      <a:pt x="535" y="387"/>
                    </a:cubicBezTo>
                    <a:lnTo>
                      <a:pt x="617" y="130"/>
                    </a:lnTo>
                    <a:cubicBezTo>
                      <a:pt x="619" y="124"/>
                      <a:pt x="618" y="118"/>
                      <a:pt x="614" y="112"/>
                    </a:cubicBezTo>
                    <a:moveTo>
                      <a:pt x="236" y="550"/>
                    </a:moveTo>
                    <a:cubicBezTo>
                      <a:pt x="221" y="550"/>
                      <a:pt x="210" y="538"/>
                      <a:pt x="210" y="523"/>
                    </a:cubicBezTo>
                    <a:cubicBezTo>
                      <a:pt x="210" y="509"/>
                      <a:pt x="221" y="497"/>
                      <a:pt x="236" y="497"/>
                    </a:cubicBezTo>
                    <a:cubicBezTo>
                      <a:pt x="251" y="497"/>
                      <a:pt x="262" y="509"/>
                      <a:pt x="262" y="523"/>
                    </a:cubicBezTo>
                    <a:cubicBezTo>
                      <a:pt x="262" y="538"/>
                      <a:pt x="251" y="550"/>
                      <a:pt x="236" y="550"/>
                    </a:cubicBezTo>
                    <a:moveTo>
                      <a:pt x="453" y="550"/>
                    </a:moveTo>
                    <a:cubicBezTo>
                      <a:pt x="438" y="550"/>
                      <a:pt x="427" y="538"/>
                      <a:pt x="427" y="523"/>
                    </a:cubicBezTo>
                    <a:cubicBezTo>
                      <a:pt x="427" y="509"/>
                      <a:pt x="438" y="497"/>
                      <a:pt x="453" y="497"/>
                    </a:cubicBezTo>
                    <a:cubicBezTo>
                      <a:pt x="468" y="497"/>
                      <a:pt x="480" y="509"/>
                      <a:pt x="480" y="523"/>
                    </a:cubicBezTo>
                    <a:cubicBezTo>
                      <a:pt x="480" y="538"/>
                      <a:pt x="468" y="550"/>
                      <a:pt x="453" y="550"/>
                    </a:cubicBezTo>
                    <a:moveTo>
                      <a:pt x="557" y="188"/>
                    </a:moveTo>
                    <a:lnTo>
                      <a:pt x="456" y="188"/>
                    </a:lnTo>
                    <a:lnTo>
                      <a:pt x="456" y="144"/>
                    </a:lnTo>
                    <a:lnTo>
                      <a:pt x="571" y="144"/>
                    </a:lnTo>
                    <a:lnTo>
                      <a:pt x="557" y="188"/>
                    </a:lnTo>
                    <a:close/>
                    <a:moveTo>
                      <a:pt x="528" y="279"/>
                    </a:moveTo>
                    <a:lnTo>
                      <a:pt x="456" y="279"/>
                    </a:lnTo>
                    <a:lnTo>
                      <a:pt x="456" y="228"/>
                    </a:lnTo>
                    <a:lnTo>
                      <a:pt x="544" y="228"/>
                    </a:lnTo>
                    <a:lnTo>
                      <a:pt x="528" y="279"/>
                    </a:lnTo>
                    <a:close/>
                    <a:moveTo>
                      <a:pt x="325" y="279"/>
                    </a:moveTo>
                    <a:lnTo>
                      <a:pt x="325" y="228"/>
                    </a:lnTo>
                    <a:lnTo>
                      <a:pt x="416" y="228"/>
                    </a:lnTo>
                    <a:lnTo>
                      <a:pt x="416" y="279"/>
                    </a:lnTo>
                    <a:lnTo>
                      <a:pt x="325" y="279"/>
                    </a:lnTo>
                    <a:close/>
                    <a:moveTo>
                      <a:pt x="416" y="319"/>
                    </a:moveTo>
                    <a:lnTo>
                      <a:pt x="416" y="362"/>
                    </a:lnTo>
                    <a:lnTo>
                      <a:pt x="325" y="362"/>
                    </a:lnTo>
                    <a:lnTo>
                      <a:pt x="325" y="319"/>
                    </a:lnTo>
                    <a:lnTo>
                      <a:pt x="416" y="319"/>
                    </a:lnTo>
                    <a:close/>
                    <a:moveTo>
                      <a:pt x="194" y="228"/>
                    </a:moveTo>
                    <a:lnTo>
                      <a:pt x="286" y="228"/>
                    </a:lnTo>
                    <a:lnTo>
                      <a:pt x="286" y="279"/>
                    </a:lnTo>
                    <a:lnTo>
                      <a:pt x="211" y="279"/>
                    </a:lnTo>
                    <a:lnTo>
                      <a:pt x="194" y="228"/>
                    </a:lnTo>
                    <a:close/>
                    <a:moveTo>
                      <a:pt x="325" y="188"/>
                    </a:moveTo>
                    <a:lnTo>
                      <a:pt x="325" y="144"/>
                    </a:lnTo>
                    <a:lnTo>
                      <a:pt x="416" y="144"/>
                    </a:lnTo>
                    <a:lnTo>
                      <a:pt x="416" y="188"/>
                    </a:lnTo>
                    <a:lnTo>
                      <a:pt x="325" y="188"/>
                    </a:lnTo>
                    <a:close/>
                    <a:moveTo>
                      <a:pt x="286" y="144"/>
                    </a:moveTo>
                    <a:lnTo>
                      <a:pt x="286" y="188"/>
                    </a:lnTo>
                    <a:lnTo>
                      <a:pt x="180" y="188"/>
                    </a:lnTo>
                    <a:lnTo>
                      <a:pt x="165" y="144"/>
                    </a:lnTo>
                    <a:lnTo>
                      <a:pt x="286" y="144"/>
                    </a:lnTo>
                    <a:close/>
                    <a:moveTo>
                      <a:pt x="225" y="319"/>
                    </a:moveTo>
                    <a:lnTo>
                      <a:pt x="286" y="319"/>
                    </a:lnTo>
                    <a:lnTo>
                      <a:pt x="286" y="362"/>
                    </a:lnTo>
                    <a:lnTo>
                      <a:pt x="240" y="362"/>
                    </a:lnTo>
                    <a:lnTo>
                      <a:pt x="225" y="319"/>
                    </a:lnTo>
                    <a:close/>
                    <a:moveTo>
                      <a:pt x="456" y="362"/>
                    </a:moveTo>
                    <a:lnTo>
                      <a:pt x="456" y="319"/>
                    </a:lnTo>
                    <a:lnTo>
                      <a:pt x="515" y="319"/>
                    </a:lnTo>
                    <a:lnTo>
                      <a:pt x="501" y="362"/>
                    </a:lnTo>
                    <a:lnTo>
                      <a:pt x="456" y="362"/>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52" name="textbox 252"/>
            <p:cNvSpPr/>
            <p:nvPr/>
          </p:nvSpPr>
          <p:spPr>
            <a:xfrm>
              <a:off x="-12700" y="-12700"/>
              <a:ext cx="1272539" cy="958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6000"/>
                </a:lnSpc>
              </a:pPr>
              <a:endParaRPr lang="en-US" altLang="en-US" sz="1000"/>
            </a:p>
            <a:p>
              <a:pPr algn="l" rtl="0" eaLnBrk="0">
                <a:lnSpc>
                  <a:spcPct val="117000"/>
                </a:lnSpc>
              </a:pPr>
              <a:endParaRPr lang="en-US" altLang="en-US" sz="1000"/>
            </a:p>
            <a:p>
              <a:pPr marL="372110" algn="l" rtl="0" eaLnBrk="0">
                <a:lnSpc>
                  <a:spcPct val="79000"/>
                </a:lnSpc>
                <a:spcBef>
                  <a:spcPct val="0"/>
                </a:spcBef>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20</a:t>
              </a: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100"/>
            </a:p>
          </p:txBody>
        </p:sp>
      </p:grpSp>
      <p:sp>
        <p:nvSpPr>
          <p:cNvPr id="253" name="textbox 253"/>
          <p:cNvSpPr/>
          <p:nvPr/>
        </p:nvSpPr>
        <p:spPr>
          <a:xfrm>
            <a:off x="415937" y="1275202"/>
            <a:ext cx="3212464" cy="2228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6000"/>
              </a:lnSpc>
            </a:pPr>
            <a:endParaRPr lang="en-US" altLang="en-US" sz="100"/>
          </a:p>
          <a:p>
            <a:pPr marL="12700" algn="l" rtl="0" eaLnBrk="0">
              <a:lnSpc>
                <a:spcPct val="93000"/>
              </a:lnSpc>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快消品行业对品牌战略全</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案服务需求最大</a:t>
            </a:r>
            <a:endParaRPr lang="en-US" altLang="en-US" sz="1400"/>
          </a:p>
        </p:txBody>
      </p:sp>
      <p:sp>
        <p:nvSpPr>
          <p:cNvPr id="254" name="textbox 254"/>
          <p:cNvSpPr/>
          <p:nvPr/>
        </p:nvSpPr>
        <p:spPr>
          <a:xfrm>
            <a:off x="6747561" y="4591456"/>
            <a:ext cx="3597909" cy="1962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3000"/>
              </a:lnSpc>
            </a:pPr>
            <a:r>
              <a:rPr sz="1200" spc="20">
                <a:ln w="4356" cap="flat" cmpd="sng">
                  <a:solidFill>
                    <a:srgbClr val="7F7F7F">
                      <a:alpha val="100000"/>
                    </a:srgbClr>
                  </a:solidFill>
                  <a:prstDash val="solid"/>
                  <a:miter lim="10"/>
                </a:ln>
                <a:solidFill>
                  <a:srgbClr val="7F7F7F">
                    <a:alpha val="100000"/>
                  </a:srgbClr>
                </a:solidFill>
                <a:latin typeface="楷体" panose="02010609060101010101" charset="-122"/>
                <a:ea typeface="楷体" panose="02010609060101010101" charset="-122"/>
                <a:cs typeface="楷体" panose="02010609060101010101" charset="-122"/>
              </a:rPr>
              <a:t>开创品类，占据心智</a:t>
            </a:r>
            <a:r>
              <a:rPr sz="1200" spc="20">
                <a:solidFill>
                  <a:srgbClr val="7F7F7F">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7F7F7F">
                      <a:alpha val="100000"/>
                    </a:srgbClr>
                  </a:solidFill>
                  <a:prstDash val="solid"/>
                  <a:miter lim="10"/>
                </a:ln>
                <a:solidFill>
                  <a:srgbClr val="7F7F7F">
                    <a:alpha val="100000"/>
                  </a:srgbClr>
                </a:solidFill>
                <a:latin typeface="楷体" panose="02010609060101010101" charset="-122"/>
                <a:ea typeface="楷体" panose="02010609060101010101" charset="-122"/>
                <a:cs typeface="楷体" panose="02010609060101010101" charset="-122"/>
              </a:rPr>
              <a:t>延展品类，扩大</a:t>
            </a:r>
            <a:r>
              <a:rPr sz="1200" spc="0">
                <a:ln w="4356" cap="flat" cmpd="sng">
                  <a:solidFill>
                    <a:srgbClr val="7F7F7F">
                      <a:alpha val="100000"/>
                    </a:srgbClr>
                  </a:solidFill>
                  <a:prstDash val="solid"/>
                  <a:miter lim="10"/>
                </a:ln>
                <a:solidFill>
                  <a:srgbClr val="7F7F7F">
                    <a:alpha val="100000"/>
                  </a:srgbClr>
                </a:solidFill>
                <a:latin typeface="楷体" panose="02010609060101010101" charset="-122"/>
                <a:ea typeface="楷体" panose="02010609060101010101" charset="-122"/>
                <a:cs typeface="楷体" panose="02010609060101010101" charset="-122"/>
              </a:rPr>
              <a:t>用户</a:t>
            </a:r>
            <a:endParaRPr lang="en-US" altLang="en-US" sz="1200"/>
          </a:p>
        </p:txBody>
      </p:sp>
      <p:sp>
        <p:nvSpPr>
          <p:cNvPr id="255" name="textbox 255"/>
          <p:cNvSpPr/>
          <p:nvPr/>
        </p:nvSpPr>
        <p:spPr>
          <a:xfrm>
            <a:off x="6760057" y="3411245"/>
            <a:ext cx="3585209" cy="1962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3000"/>
              </a:lnSpc>
            </a:pPr>
            <a:r>
              <a:rPr sz="1200" spc="-10">
                <a:ln w="4356" cap="flat" cmpd="sng">
                  <a:solidFill>
                    <a:srgbClr val="7F7F7F">
                      <a:alpha val="100000"/>
                    </a:srgbClr>
                  </a:solidFill>
                  <a:prstDash val="solid"/>
                  <a:miter lim="10"/>
                </a:ln>
                <a:solidFill>
                  <a:srgbClr val="7F7F7F">
                    <a:alpha val="100000"/>
                  </a:srgbClr>
                </a:solidFill>
                <a:latin typeface="楷体" panose="02010609060101010101" charset="-122"/>
                <a:ea typeface="楷体" panose="02010609060101010101" charset="-122"/>
                <a:cs typeface="楷体" panose="02010609060101010101" charset="-122"/>
              </a:rPr>
              <a:t>突出重围，打开缺口</a:t>
            </a:r>
            <a:r>
              <a:rPr sz="1200" spc="-10">
                <a:solidFill>
                  <a:srgbClr val="7F7F7F">
                    <a:alpha val="100000"/>
                  </a:srgbClr>
                </a:solidFill>
                <a:latin typeface="楷体" panose="02010609060101010101" charset="-122"/>
                <a:ea typeface="楷体" panose="02010609060101010101" charset="-122"/>
                <a:cs typeface="楷体" panose="02010609060101010101" charset="-122"/>
              </a:rPr>
              <a:t>       </a:t>
            </a:r>
            <a:r>
              <a:rPr sz="1200" spc="0">
                <a:solidFill>
                  <a:srgbClr val="7F7F7F">
                    <a:alpha val="100000"/>
                  </a:srgbClr>
                </a:solidFill>
                <a:latin typeface="楷体" panose="02010609060101010101" charset="-122"/>
                <a:ea typeface="楷体" panose="02010609060101010101" charset="-122"/>
                <a:cs typeface="楷体" panose="02010609060101010101" charset="-122"/>
              </a:rPr>
              <a:t>    </a:t>
            </a:r>
            <a:r>
              <a:rPr sz="1200" spc="0">
                <a:ln w="4356" cap="flat" cmpd="sng">
                  <a:solidFill>
                    <a:srgbClr val="7F7F7F">
                      <a:alpha val="100000"/>
                    </a:srgbClr>
                  </a:solidFill>
                  <a:prstDash val="solid"/>
                  <a:miter lim="10"/>
                </a:ln>
                <a:solidFill>
                  <a:srgbClr val="7F7F7F">
                    <a:alpha val="100000"/>
                  </a:srgbClr>
                </a:solidFill>
                <a:latin typeface="楷体" panose="02010609060101010101" charset="-122"/>
                <a:ea typeface="楷体" panose="02010609060101010101" charset="-122"/>
                <a:cs typeface="楷体" panose="02010609060101010101" charset="-122"/>
              </a:rPr>
              <a:t>塑造形象，激活市场</a:t>
            </a:r>
            <a:endParaRPr lang="en-US" altLang="en-US" sz="1200"/>
          </a:p>
        </p:txBody>
      </p:sp>
      <p:sp>
        <p:nvSpPr>
          <p:cNvPr id="256" name="rect"/>
          <p:cNvSpPr/>
          <p:nvPr/>
        </p:nvSpPr>
        <p:spPr>
          <a:xfrm>
            <a:off x="6640067" y="3749040"/>
            <a:ext cx="579119" cy="658367"/>
          </a:xfrm>
          <a:prstGeom prst="rect">
            <a:avLst/>
          </a:prstGeom>
          <a:solidFill>
            <a:srgbClr val="D0CECE">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7" name="textbox 257"/>
          <p:cNvSpPr/>
          <p:nvPr/>
        </p:nvSpPr>
        <p:spPr>
          <a:xfrm>
            <a:off x="5254828" y="1277996"/>
            <a:ext cx="2151379" cy="2235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3000"/>
              </a:lnSpc>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不同类型品牌的</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需求差异大</a:t>
            </a:r>
            <a:endParaRPr lang="en-US" altLang="en-US" sz="1400"/>
          </a:p>
        </p:txBody>
      </p:sp>
      <p:sp>
        <p:nvSpPr>
          <p:cNvPr id="258" name="textbox 258"/>
          <p:cNvSpPr/>
          <p:nvPr/>
        </p:nvSpPr>
        <p:spPr>
          <a:xfrm>
            <a:off x="2610510" y="3498113"/>
            <a:ext cx="778509" cy="4241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indent="3810" algn="l" rtl="0" eaLnBrk="0">
              <a:lnSpc>
                <a:spcPct val="109000"/>
              </a:lnSpc>
            </a:pPr>
            <a:r>
              <a:rPr sz="1200" spc="-30">
                <a:solidFill>
                  <a:srgbClr val="595959">
                    <a:alpha val="100000"/>
                  </a:srgbClr>
                </a:solidFill>
                <a:latin typeface="楷体" panose="02010609060101010101" charset="-122"/>
                <a:ea typeface="楷体" panose="02010609060101010101" charset="-122"/>
                <a:cs typeface="楷体" panose="02010609060101010101" charset="-122"/>
              </a:rPr>
              <a:t>快消品</a:t>
            </a:r>
            <a:r>
              <a:rPr sz="1200" spc="-20">
                <a:solidFill>
                  <a:srgbClr val="595959">
                    <a:alpha val="100000"/>
                  </a:srgbClr>
                </a:solidFill>
                <a:latin typeface="楷体" panose="02010609060101010101" charset="-122"/>
                <a:ea typeface="楷体" panose="02010609060101010101" charset="-122"/>
                <a:cs typeface="楷体" panose="02010609060101010101" charset="-122"/>
              </a:rPr>
              <a:t>行</a:t>
            </a:r>
            <a:r>
              <a:rPr sz="1200" spc="0">
                <a:solidFill>
                  <a:srgbClr val="595959">
                    <a:alpha val="100000"/>
                  </a:srgbClr>
                </a:solidFill>
                <a:latin typeface="楷体" panose="02010609060101010101" charset="-122"/>
                <a:ea typeface="楷体" panose="02010609060101010101" charset="-122"/>
                <a:cs typeface="楷体" panose="02010609060101010101" charset="-122"/>
              </a:rPr>
              <a:t>业 </a:t>
            </a:r>
            <a:r>
              <a:rPr sz="1200" spc="-20">
                <a:solidFill>
                  <a:srgbClr val="595959">
                    <a:alpha val="100000"/>
                  </a:srgbClr>
                </a:solidFill>
                <a:latin typeface="楷体" panose="02010609060101010101" charset="-122"/>
                <a:ea typeface="楷体" panose="02010609060101010101" charset="-122"/>
                <a:cs typeface="楷体" panose="02010609060101010101" charset="-122"/>
              </a:rPr>
              <a:t>其他</a:t>
            </a:r>
            <a:endParaRPr lang="en-US" altLang="en-US" sz="1200"/>
          </a:p>
        </p:txBody>
      </p:sp>
      <p:graphicFrame>
        <p:nvGraphicFramePr>
          <p:cNvPr id="259" name="table 259"/>
          <p:cNvGraphicFramePr>
            <a:graphicFrameLocks noGrp="1"/>
          </p:cNvGraphicFramePr>
          <p:nvPr/>
        </p:nvGraphicFramePr>
        <p:xfrm>
          <a:off x="11046409" y="3674364"/>
          <a:ext cx="285115" cy="830579"/>
        </p:xfrm>
        <a:graphic>
          <a:graphicData uri="http://schemas.openxmlformats.org/drawingml/2006/table">
            <a:tbl>
              <a:tblPr/>
              <a:tblGrid>
                <a:gridCol w="285115"/>
              </a:tblGrid>
              <a:tr h="824229">
                <a:tc>
                  <a:txBody>
                    <a:bodyPr vert="eaVert" wrap="square"/>
                    <a:lstStyle/>
                    <a:p>
                      <a:pPr algn="l" rtl="0" eaLnBrk="0">
                        <a:lnSpc>
                          <a:spcPct val="111000"/>
                        </a:lnSpc>
                      </a:pPr>
                      <a:endParaRPr lang="en-US" altLang="en-US" sz="800"/>
                    </a:p>
                    <a:p>
                      <a:pPr algn="l" rtl="0" eaLnBrk="0">
                        <a:lnSpc>
                          <a:spcPct val="8000"/>
                        </a:lnSpc>
                      </a:pPr>
                      <a:endParaRPr lang="en-US" altLang="en-US" sz="100"/>
                    </a:p>
                    <a:p>
                      <a:pPr marL="66040" algn="l" rtl="0" eaLnBrk="0">
                        <a:lnSpc>
                          <a:spcPct val="88000"/>
                        </a:lnSpc>
                      </a:pPr>
                      <a:r>
                        <a:rPr sz="1200" spc="-80">
                          <a:solidFill>
                            <a:srgbClr val="000000">
                              <a:alpha val="100000"/>
                            </a:srgbClr>
                          </a:solidFill>
                          <a:latin typeface="楷体" panose="02010609060101010101" charset="-122"/>
                          <a:ea typeface="楷体" panose="02010609060101010101" charset="-122"/>
                          <a:cs typeface="楷体" panose="02010609060101010101" charset="-122"/>
                        </a:rPr>
                        <a:t>成 熟品 牌</a:t>
                      </a:r>
                      <a:endParaRPr lang="en-US" altLang="en-US" sz="1200"/>
                    </a:p>
                  </a:txBody>
                  <a:tcPr marL="0" marR="0" marT="0" marB="0" vert="eaVert">
                    <a:lnL w="6350" cap="flat" cmpd="sng" algn="ctr">
                      <a:solidFill>
                        <a:srgbClr val="4472C4"/>
                      </a:solidFill>
                      <a:prstDash val="solid"/>
                      <a:round/>
                      <a:headEnd type="none" w="med" len="med"/>
                      <a:tailEnd type="none" w="med" len="med"/>
                    </a:lnL>
                    <a:lnR w="6350" cap="flat" cmpd="sng" algn="ctr">
                      <a:solidFill>
                        <a:srgbClr val="4472C4"/>
                      </a:solidFill>
                      <a:prstDash val="solid"/>
                      <a:round/>
                      <a:headEnd type="none" w="med" len="med"/>
                      <a:tailEnd type="none" w="med" len="med"/>
                    </a:lnR>
                    <a:lnT w="6350" cap="flat" cmpd="sng" algn="ctr">
                      <a:solidFill>
                        <a:srgbClr val="4472C4"/>
                      </a:solidFill>
                      <a:prstDash val="solid"/>
                      <a:round/>
                      <a:headEnd type="none" w="med" len="med"/>
                      <a:tailEnd type="none" w="med" len="med"/>
                    </a:lnT>
                    <a:lnB w="6350" cap="flat" cmpd="sng" algn="ctr">
                      <a:solidFill>
                        <a:srgbClr val="4472C4"/>
                      </a:solidFill>
                      <a:prstDash val="solid"/>
                      <a:round/>
                      <a:headEnd type="none" w="med" len="med"/>
                      <a:tailEnd type="none" w="med" len="med"/>
                    </a:lnB>
                  </a:tcPr>
                </a:tc>
              </a:tr>
            </a:tbl>
          </a:graphicData>
        </a:graphic>
      </p:graphicFrame>
      <p:sp>
        <p:nvSpPr>
          <p:cNvPr id="260" name="textbox 260"/>
          <p:cNvSpPr/>
          <p:nvPr/>
        </p:nvSpPr>
        <p:spPr>
          <a:xfrm>
            <a:off x="9774935" y="4131564"/>
            <a:ext cx="914400" cy="242570"/>
          </a:xfrm>
          <a:prstGeom prst="rect">
            <a:avLst/>
          </a:prstGeom>
          <a:solidFill>
            <a:srgbClr val="D0CECE"/>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200"/>
          </a:p>
          <a:p>
            <a:pPr marL="111125" algn="l" rtl="0" eaLnBrk="0">
              <a:lnSpc>
                <a:spcPct val="93000"/>
              </a:lnSpc>
              <a:spcBef>
                <a:spcPct val="0"/>
              </a:spcBef>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成熟品牌</a:t>
            </a:r>
            <a:endParaRPr lang="en-US" altLang="en-US" sz="1400"/>
          </a:p>
        </p:txBody>
      </p:sp>
      <p:sp>
        <p:nvSpPr>
          <p:cNvPr id="261" name="textbox 261"/>
          <p:cNvSpPr/>
          <p:nvPr/>
        </p:nvSpPr>
        <p:spPr>
          <a:xfrm>
            <a:off x="7502652" y="4140708"/>
            <a:ext cx="914400" cy="241934"/>
          </a:xfrm>
          <a:prstGeom prst="rect">
            <a:avLst/>
          </a:prstGeom>
          <a:solidFill>
            <a:srgbClr val="383EA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300"/>
          </a:p>
          <a:p>
            <a:pPr marL="312420" algn="l" rtl="0" eaLnBrk="0">
              <a:lnSpc>
                <a:spcPct val="94000"/>
              </a:lnSpc>
              <a:spcBef>
                <a:spcPct val="0"/>
              </a:spcBef>
            </a:pPr>
            <a:r>
              <a:rPr sz="1200" spc="-2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创</a:t>
            </a:r>
            <a:r>
              <a:rPr sz="1200" spc="-1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新</a:t>
            </a:r>
            <a:endParaRPr lang="en-US" altLang="en-US" sz="1200"/>
          </a:p>
        </p:txBody>
      </p:sp>
      <p:sp>
        <p:nvSpPr>
          <p:cNvPr id="262" name="textbox 262"/>
          <p:cNvSpPr/>
          <p:nvPr/>
        </p:nvSpPr>
        <p:spPr>
          <a:xfrm>
            <a:off x="8598407" y="4131564"/>
            <a:ext cx="914400" cy="241934"/>
          </a:xfrm>
          <a:prstGeom prst="rect">
            <a:avLst/>
          </a:prstGeom>
          <a:solidFill>
            <a:srgbClr val="BF9000"/>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300"/>
          </a:p>
          <a:p>
            <a:pPr marL="312420" algn="l" rtl="0" eaLnBrk="0">
              <a:lnSpc>
                <a:spcPct val="94000"/>
              </a:lnSpc>
              <a:spcBef>
                <a:spcPts val="5"/>
              </a:spcBef>
            </a:pPr>
            <a:r>
              <a:rPr sz="1200" spc="-2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上</a:t>
            </a:r>
            <a:r>
              <a:rPr sz="1200" spc="-1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新</a:t>
            </a:r>
            <a:endParaRPr lang="en-US" altLang="en-US" sz="1200"/>
          </a:p>
        </p:txBody>
      </p:sp>
      <p:sp>
        <p:nvSpPr>
          <p:cNvPr id="263" name="textbox 263"/>
          <p:cNvSpPr/>
          <p:nvPr/>
        </p:nvSpPr>
        <p:spPr>
          <a:xfrm>
            <a:off x="7502652" y="3825240"/>
            <a:ext cx="914400" cy="236220"/>
          </a:xfrm>
          <a:prstGeom prst="rect">
            <a:avLst/>
          </a:prstGeom>
          <a:solidFill>
            <a:srgbClr val="E55E5E"/>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4000"/>
              </a:lnSpc>
            </a:pPr>
            <a:endParaRPr lang="en-US" altLang="en-US" sz="200"/>
          </a:p>
          <a:p>
            <a:pPr marL="311150" algn="l" rtl="0" eaLnBrk="0">
              <a:lnSpc>
                <a:spcPct val="94000"/>
              </a:lnSpc>
            </a:pPr>
            <a:r>
              <a:rPr sz="1200" spc="-2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拉</a:t>
            </a:r>
            <a:r>
              <a:rPr sz="1200" spc="-1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新</a:t>
            </a:r>
            <a:endParaRPr lang="en-US" altLang="en-US" sz="1200"/>
          </a:p>
        </p:txBody>
      </p:sp>
      <p:sp>
        <p:nvSpPr>
          <p:cNvPr id="264" name="textbox 264"/>
          <p:cNvSpPr/>
          <p:nvPr/>
        </p:nvSpPr>
        <p:spPr>
          <a:xfrm>
            <a:off x="8598407" y="3816096"/>
            <a:ext cx="914400" cy="236220"/>
          </a:xfrm>
          <a:prstGeom prst="rect">
            <a:avLst/>
          </a:prstGeom>
          <a:solidFill>
            <a:srgbClr val="8FAADC"/>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1000"/>
              </a:lnSpc>
            </a:pPr>
            <a:endParaRPr lang="en-US" altLang="en-US" sz="200"/>
          </a:p>
          <a:p>
            <a:pPr marL="306705" algn="l" rtl="0" eaLnBrk="0">
              <a:lnSpc>
                <a:spcPct val="94000"/>
              </a:lnSpc>
              <a:spcBef>
                <a:spcPct val="0"/>
              </a:spcBef>
            </a:pPr>
            <a:r>
              <a:rPr sz="1200" spc="-1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焕</a:t>
            </a:r>
            <a:r>
              <a:rPr sz="1200" spc="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新</a:t>
            </a:r>
            <a:endParaRPr lang="en-US" altLang="en-US" sz="1200"/>
          </a:p>
        </p:txBody>
      </p:sp>
      <p:sp>
        <p:nvSpPr>
          <p:cNvPr id="265" name="textbox 265"/>
          <p:cNvSpPr/>
          <p:nvPr/>
        </p:nvSpPr>
        <p:spPr>
          <a:xfrm>
            <a:off x="9774935" y="3816096"/>
            <a:ext cx="914400" cy="236220"/>
          </a:xfrm>
          <a:prstGeom prst="rect">
            <a:avLst/>
          </a:prstGeom>
          <a:solidFill>
            <a:srgbClr val="D0CECE"/>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200"/>
          </a:p>
          <a:p>
            <a:pPr marL="114935" algn="l" rtl="0" eaLnBrk="0">
              <a:lnSpc>
                <a:spcPct val="93000"/>
              </a:lnSpc>
              <a:spcBef>
                <a:spcPct val="0"/>
              </a:spcBef>
            </a:pPr>
            <a:r>
              <a:rPr sz="1400" spc="-2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经典品</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牌</a:t>
            </a:r>
            <a:endParaRPr lang="en-US" altLang="en-US" sz="1400"/>
          </a:p>
        </p:txBody>
      </p:sp>
      <p:graphicFrame>
        <p:nvGraphicFramePr>
          <p:cNvPr id="266" name="table 266"/>
          <p:cNvGraphicFramePr>
            <a:graphicFrameLocks noGrp="1"/>
          </p:cNvGraphicFramePr>
          <p:nvPr/>
        </p:nvGraphicFramePr>
        <p:xfrm>
          <a:off x="5484621" y="3204717"/>
          <a:ext cx="287020" cy="527685"/>
        </p:xfrm>
        <a:graphic>
          <a:graphicData uri="http://schemas.openxmlformats.org/drawingml/2006/table">
            <a:tbl>
              <a:tblPr/>
              <a:tblGrid>
                <a:gridCol w="287020"/>
              </a:tblGrid>
              <a:tr h="514985">
                <a:tc>
                  <a:txBody>
                    <a:bodyPr vert="eaVert" wrap="square"/>
                    <a:lstStyle/>
                    <a:p>
                      <a:pPr algn="l" rtl="0" eaLnBrk="0">
                        <a:lnSpc>
                          <a:spcPct val="116000"/>
                        </a:lnSpc>
                      </a:pPr>
                      <a:endParaRPr lang="en-US" altLang="en-US" sz="400"/>
                    </a:p>
                    <a:p>
                      <a:pPr marL="36830" algn="l" rtl="0" eaLnBrk="0">
                        <a:lnSpc>
                          <a:spcPct val="96000"/>
                        </a:lnSpc>
                        <a:spcBef>
                          <a:spcPts val="5"/>
                        </a:spcBef>
                      </a:pPr>
                      <a:r>
                        <a:rPr sz="1100" spc="150">
                          <a:solidFill>
                            <a:srgbClr val="FFFFFF">
                              <a:alpha val="100000"/>
                            </a:srgbClr>
                          </a:solidFill>
                          <a:latin typeface="楷体" panose="02010609060101010101" charset="-122"/>
                          <a:ea typeface="楷体" panose="02010609060101010101" charset="-122"/>
                          <a:cs typeface="楷体" panose="02010609060101010101" charset="-122"/>
                        </a:rPr>
                        <a:t>差异</a:t>
                      </a:r>
                      <a:r>
                        <a:rPr sz="1100" spc="140">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a:txBody>
                  <a:tcPr marL="0" marR="0" marT="0" marB="0" vert="eaVert">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4472C4"/>
                    </a:solidFill>
                  </a:tcPr>
                </a:tc>
              </a:tr>
            </a:tbl>
          </a:graphicData>
        </a:graphic>
      </p:graphicFrame>
      <p:graphicFrame>
        <p:nvGraphicFramePr>
          <p:cNvPr id="267" name="table 267"/>
          <p:cNvGraphicFramePr>
            <a:graphicFrameLocks noGrp="1"/>
          </p:cNvGraphicFramePr>
          <p:nvPr/>
        </p:nvGraphicFramePr>
        <p:xfrm>
          <a:off x="11458702" y="3207765"/>
          <a:ext cx="286384" cy="527685"/>
        </p:xfrm>
        <a:graphic>
          <a:graphicData uri="http://schemas.openxmlformats.org/drawingml/2006/table">
            <a:tbl>
              <a:tblPr/>
              <a:tblGrid>
                <a:gridCol w="286384"/>
              </a:tblGrid>
              <a:tr h="514985">
                <a:tc>
                  <a:txBody>
                    <a:bodyPr vert="eaVert" wrap="square"/>
                    <a:lstStyle/>
                    <a:p>
                      <a:pPr algn="l" rtl="0" eaLnBrk="0">
                        <a:lnSpc>
                          <a:spcPct val="115000"/>
                        </a:lnSpc>
                      </a:pPr>
                      <a:endParaRPr lang="en-US" altLang="en-US" sz="400"/>
                    </a:p>
                    <a:p>
                      <a:pPr marL="37465" algn="l" rtl="0" eaLnBrk="0">
                        <a:lnSpc>
                          <a:spcPct val="91000"/>
                        </a:lnSpc>
                        <a:spcBef>
                          <a:spcPct val="0"/>
                        </a:spcBef>
                      </a:pPr>
                      <a:r>
                        <a:rPr sz="1100" spc="150">
                          <a:solidFill>
                            <a:srgbClr val="FFFFFF">
                              <a:alpha val="100000"/>
                            </a:srgbClr>
                          </a:solidFill>
                          <a:latin typeface="楷体" panose="02010609060101010101" charset="-122"/>
                          <a:ea typeface="楷体" panose="02010609060101010101" charset="-122"/>
                          <a:cs typeface="楷体" panose="02010609060101010101" charset="-122"/>
                        </a:rPr>
                        <a:t>年轻</a:t>
                      </a:r>
                      <a:r>
                        <a:rPr sz="1100" spc="140">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a:txBody>
                  <a:tcPr marL="0" marR="0" marT="0" marB="0" vert="eaVert">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44546A"/>
                    </a:solidFill>
                  </a:tcPr>
                </a:tc>
              </a:tr>
            </a:tbl>
          </a:graphicData>
        </a:graphic>
      </p:graphicFrame>
      <p:graphicFrame>
        <p:nvGraphicFramePr>
          <p:cNvPr id="268" name="table 268"/>
          <p:cNvGraphicFramePr>
            <a:graphicFrameLocks noGrp="1"/>
          </p:cNvGraphicFramePr>
          <p:nvPr/>
        </p:nvGraphicFramePr>
        <p:xfrm>
          <a:off x="11458702" y="3803650"/>
          <a:ext cx="286384" cy="527685"/>
        </p:xfrm>
        <a:graphic>
          <a:graphicData uri="http://schemas.openxmlformats.org/drawingml/2006/table">
            <a:tbl>
              <a:tblPr/>
              <a:tblGrid>
                <a:gridCol w="286384"/>
              </a:tblGrid>
              <a:tr h="514985">
                <a:tc>
                  <a:txBody>
                    <a:bodyPr vert="eaVert" wrap="square"/>
                    <a:lstStyle/>
                    <a:p>
                      <a:pPr algn="l" rtl="0" eaLnBrk="0">
                        <a:lnSpc>
                          <a:spcPct val="115000"/>
                        </a:lnSpc>
                      </a:pPr>
                      <a:endParaRPr lang="en-US" altLang="en-US" sz="400"/>
                    </a:p>
                    <a:p>
                      <a:pPr marL="37465" algn="l" rtl="0" eaLnBrk="0">
                        <a:lnSpc>
                          <a:spcPct val="94000"/>
                        </a:lnSpc>
                        <a:spcBef>
                          <a:spcPct val="0"/>
                        </a:spcBef>
                      </a:pPr>
                      <a:r>
                        <a:rPr sz="1100" spc="150">
                          <a:solidFill>
                            <a:srgbClr val="FFFFFF">
                              <a:alpha val="100000"/>
                            </a:srgbClr>
                          </a:solidFill>
                          <a:latin typeface="楷体" panose="02010609060101010101" charset="-122"/>
                          <a:ea typeface="楷体" panose="02010609060101010101" charset="-122"/>
                          <a:cs typeface="楷体" panose="02010609060101010101" charset="-122"/>
                        </a:rPr>
                        <a:t>价值</a:t>
                      </a:r>
                      <a:r>
                        <a:rPr sz="1100" spc="140">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a:txBody>
                  <a:tcPr marL="0" marR="0" marT="0" marB="0" vert="eaVert">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44546A"/>
                    </a:solidFill>
                  </a:tcPr>
                </a:tc>
              </a:tr>
            </a:tbl>
          </a:graphicData>
        </a:graphic>
      </p:graphicFrame>
      <p:graphicFrame>
        <p:nvGraphicFramePr>
          <p:cNvPr id="269" name="table 269"/>
          <p:cNvGraphicFramePr>
            <a:graphicFrameLocks noGrp="1"/>
          </p:cNvGraphicFramePr>
          <p:nvPr/>
        </p:nvGraphicFramePr>
        <p:xfrm>
          <a:off x="5484621" y="4394961"/>
          <a:ext cx="287020" cy="525779"/>
        </p:xfrm>
        <a:graphic>
          <a:graphicData uri="http://schemas.openxmlformats.org/drawingml/2006/table">
            <a:tbl>
              <a:tblPr/>
              <a:tblGrid>
                <a:gridCol w="287020"/>
              </a:tblGrid>
              <a:tr h="513079">
                <a:tc>
                  <a:txBody>
                    <a:bodyPr vert="eaVert" wrap="square"/>
                    <a:lstStyle/>
                    <a:p>
                      <a:pPr algn="l" rtl="0" eaLnBrk="0">
                        <a:lnSpc>
                          <a:spcPct val="116000"/>
                        </a:lnSpc>
                      </a:pPr>
                      <a:endParaRPr lang="en-US" altLang="en-US" sz="400"/>
                    </a:p>
                    <a:p>
                      <a:pPr marL="36830" algn="l" rtl="0" eaLnBrk="0">
                        <a:lnSpc>
                          <a:spcPct val="93000"/>
                        </a:lnSpc>
                        <a:spcBef>
                          <a:spcPct val="0"/>
                        </a:spcBef>
                      </a:pPr>
                      <a:r>
                        <a:rPr sz="1100" spc="150">
                          <a:solidFill>
                            <a:srgbClr val="FFFFFF">
                              <a:alpha val="100000"/>
                            </a:srgbClr>
                          </a:solidFill>
                          <a:latin typeface="楷体" panose="02010609060101010101" charset="-122"/>
                          <a:ea typeface="楷体" panose="02010609060101010101" charset="-122"/>
                          <a:cs typeface="楷体" panose="02010609060101010101" charset="-122"/>
                        </a:rPr>
                        <a:t>区域</a:t>
                      </a:r>
                      <a:r>
                        <a:rPr sz="1100" spc="140">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a:txBody>
                  <a:tcPr marL="0" marR="0" marT="0" marB="0" vert="eaVert">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4472C4"/>
                    </a:solidFill>
                  </a:tcPr>
                </a:tc>
              </a:tr>
            </a:tbl>
          </a:graphicData>
        </a:graphic>
      </p:graphicFrame>
      <p:graphicFrame>
        <p:nvGraphicFramePr>
          <p:cNvPr id="270" name="table 270"/>
          <p:cNvGraphicFramePr>
            <a:graphicFrameLocks noGrp="1"/>
          </p:cNvGraphicFramePr>
          <p:nvPr/>
        </p:nvGraphicFramePr>
        <p:xfrm>
          <a:off x="5486145" y="3800602"/>
          <a:ext cx="287020" cy="525779"/>
        </p:xfrm>
        <a:graphic>
          <a:graphicData uri="http://schemas.openxmlformats.org/drawingml/2006/table">
            <a:tbl>
              <a:tblPr/>
              <a:tblGrid>
                <a:gridCol w="287020"/>
              </a:tblGrid>
              <a:tr h="513079">
                <a:tc>
                  <a:txBody>
                    <a:bodyPr vert="eaVert" wrap="square"/>
                    <a:lstStyle/>
                    <a:p>
                      <a:pPr algn="l" rtl="0" eaLnBrk="0">
                        <a:lnSpc>
                          <a:spcPct val="117000"/>
                        </a:lnSpc>
                      </a:pPr>
                      <a:endParaRPr lang="en-US" altLang="en-US" sz="400"/>
                    </a:p>
                    <a:p>
                      <a:pPr marL="36830" algn="l" rtl="0" eaLnBrk="0">
                        <a:lnSpc>
                          <a:spcPct val="100000"/>
                        </a:lnSpc>
                        <a:spcBef>
                          <a:spcPts val="5"/>
                        </a:spcBef>
                      </a:pPr>
                      <a:r>
                        <a:rPr sz="1100" spc="150">
                          <a:solidFill>
                            <a:srgbClr val="FFFFFF">
                              <a:alpha val="100000"/>
                            </a:srgbClr>
                          </a:solidFill>
                          <a:latin typeface="楷体" panose="02010609060101010101" charset="-122"/>
                          <a:ea typeface="楷体" panose="02010609060101010101" charset="-122"/>
                          <a:cs typeface="楷体" panose="02010609060101010101" charset="-122"/>
                        </a:rPr>
                        <a:t>细分</a:t>
                      </a:r>
                      <a:r>
                        <a:rPr sz="1100" spc="140">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a:txBody>
                  <a:tcPr marL="0" marR="0" marT="0" marB="0" vert="eaVert">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4472C4"/>
                    </a:solidFill>
                  </a:tcPr>
                </a:tc>
              </a:tr>
            </a:tbl>
          </a:graphicData>
        </a:graphic>
      </p:graphicFrame>
      <p:graphicFrame>
        <p:nvGraphicFramePr>
          <p:cNvPr id="271" name="table 271"/>
          <p:cNvGraphicFramePr>
            <a:graphicFrameLocks noGrp="1"/>
          </p:cNvGraphicFramePr>
          <p:nvPr/>
        </p:nvGraphicFramePr>
        <p:xfrm>
          <a:off x="11458702" y="4398009"/>
          <a:ext cx="286384" cy="525779"/>
        </p:xfrm>
        <a:graphic>
          <a:graphicData uri="http://schemas.openxmlformats.org/drawingml/2006/table">
            <a:tbl>
              <a:tblPr/>
              <a:tblGrid>
                <a:gridCol w="286384"/>
              </a:tblGrid>
              <a:tr h="513079">
                <a:tc>
                  <a:txBody>
                    <a:bodyPr vert="eaVert" wrap="square"/>
                    <a:lstStyle/>
                    <a:p>
                      <a:pPr algn="l" rtl="0" eaLnBrk="0">
                        <a:lnSpc>
                          <a:spcPct val="115000"/>
                        </a:lnSpc>
                      </a:pPr>
                      <a:endParaRPr lang="en-US" altLang="en-US" sz="400"/>
                    </a:p>
                    <a:p>
                      <a:pPr marL="37465" algn="l" rtl="0" eaLnBrk="0">
                        <a:lnSpc>
                          <a:spcPct val="92000"/>
                        </a:lnSpc>
                        <a:spcBef>
                          <a:spcPts val="5"/>
                        </a:spcBef>
                      </a:pPr>
                      <a:r>
                        <a:rPr sz="1100" spc="150">
                          <a:solidFill>
                            <a:srgbClr val="FFFFFF">
                              <a:alpha val="100000"/>
                            </a:srgbClr>
                          </a:solidFill>
                          <a:latin typeface="楷体" panose="02010609060101010101" charset="-122"/>
                          <a:ea typeface="楷体" panose="02010609060101010101" charset="-122"/>
                          <a:cs typeface="楷体" panose="02010609060101010101" charset="-122"/>
                        </a:rPr>
                        <a:t>科技</a:t>
                      </a:r>
                      <a:r>
                        <a:rPr sz="1100" spc="140">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a:txBody>
                  <a:tcPr marL="0" marR="0" marT="0" marB="0" vert="eaVert">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solidFill>
                      <a:srgbClr val="44546A"/>
                    </a:solidFill>
                  </a:tcPr>
                </a:tc>
              </a:tr>
            </a:tbl>
          </a:graphicData>
        </a:graphic>
      </p:graphicFrame>
      <p:sp>
        <p:nvSpPr>
          <p:cNvPr id="272" name="textbox 272"/>
          <p:cNvSpPr/>
          <p:nvPr/>
        </p:nvSpPr>
        <p:spPr>
          <a:xfrm>
            <a:off x="341058" y="6409397"/>
            <a:ext cx="1277619"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4000"/>
              </a:lnSpc>
            </a:pPr>
            <a:r>
              <a:rPr sz="900" spc="-10">
                <a:solidFill>
                  <a:srgbClr val="3B3838">
                    <a:alpha val="100000"/>
                  </a:srgbClr>
                </a:solidFill>
                <a:latin typeface="楷体" panose="02010609060101010101" charset="-122"/>
                <a:ea typeface="楷体" panose="02010609060101010101" charset="-122"/>
                <a:cs typeface="楷体" panose="02010609060101010101" charset="-122"/>
              </a:rPr>
              <a:t>来源：</a:t>
            </a:r>
            <a:r>
              <a:rPr sz="900" spc="0">
                <a:solidFill>
                  <a:srgbClr val="3B3838">
                    <a:alpha val="100000"/>
                  </a:srgbClr>
                </a:solidFill>
                <a:latin typeface="楷体" panose="02010609060101010101" charset="-122"/>
                <a:ea typeface="楷体" panose="02010609060101010101" charset="-122"/>
                <a:cs typeface="楷体" panose="02010609060101010101" charset="-122"/>
              </a:rPr>
              <a:t>Frost</a:t>
            </a:r>
            <a:r>
              <a:rPr sz="900" spc="-10">
                <a:solidFill>
                  <a:srgbClr val="3B3838">
                    <a:alpha val="100000"/>
                  </a:srgbClr>
                </a:solidFill>
                <a:latin typeface="楷体" panose="02010609060101010101" charset="-122"/>
                <a:ea typeface="楷体" panose="02010609060101010101" charset="-122"/>
                <a:cs typeface="楷体" panose="02010609060101010101" charset="-122"/>
              </a:rPr>
              <a:t> &amp;</a:t>
            </a:r>
            <a:r>
              <a:rPr sz="900" spc="0">
                <a:solidFill>
                  <a:srgbClr val="3B3838">
                    <a:alpha val="100000"/>
                  </a:srgbClr>
                </a:solidFill>
                <a:latin typeface="楷体" panose="02010609060101010101" charset="-122"/>
                <a:ea typeface="楷体" panose="02010609060101010101" charset="-122"/>
                <a:cs typeface="楷体" panose="02010609060101010101" charset="-122"/>
              </a:rPr>
              <a:t> Sullivan</a:t>
            </a:r>
            <a:endParaRPr lang="en-US" altLang="en-US" sz="900"/>
          </a:p>
        </p:txBody>
      </p:sp>
      <p:sp>
        <p:nvSpPr>
          <p:cNvPr id="273" name="path"/>
          <p:cNvSpPr/>
          <p:nvPr/>
        </p:nvSpPr>
        <p:spPr>
          <a:xfrm>
            <a:off x="5167121" y="1524380"/>
            <a:ext cx="6781419" cy="19050"/>
          </a:xfrm>
          <a:custGeom>
            <a:rect l="0" t="0" r="0" b="0"/>
            <a:pathLst>
              <a:path w="10679" h="30">
                <a:moveTo>
                  <a:pt x="0" y="15"/>
                </a:moveTo>
                <a:lnTo>
                  <a:pt x="10679" y="15"/>
                </a:lnTo>
              </a:path>
            </a:pathLst>
          </a:custGeom>
          <a:noFill/>
          <a:ln w="19050"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4" name="path"/>
          <p:cNvSpPr/>
          <p:nvPr/>
        </p:nvSpPr>
        <p:spPr>
          <a:xfrm>
            <a:off x="2744011" y="2944126"/>
            <a:ext cx="381789" cy="330937"/>
          </a:xfrm>
          <a:custGeom>
            <a:rect l="0" t="0" r="0" b="0"/>
            <a:pathLst>
              <a:path w="601" h="521">
                <a:moveTo>
                  <a:pt x="6" y="513"/>
                </a:moveTo>
                <a:lnTo>
                  <a:pt x="594" y="7"/>
                </a:ln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5" name="textbox 275"/>
          <p:cNvSpPr/>
          <p:nvPr/>
        </p:nvSpPr>
        <p:spPr>
          <a:xfrm>
            <a:off x="6011142" y="3668394"/>
            <a:ext cx="193675" cy="796290"/>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5240" algn="l" rtl="0" eaLnBrk="0">
              <a:lnSpc>
                <a:spcPct val="90000"/>
              </a:lnSpc>
              <a:tabLst>
                <a:tab pos="81280"/>
              </a:tabLst>
            </a:pP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30">
                <a:solidFill>
                  <a:srgbClr val="000000">
                    <a:alpha val="100000"/>
                  </a:srgbClr>
                </a:solidFill>
                <a:latin typeface="楷体" panose="02010609060101010101" charset="-122"/>
                <a:ea typeface="楷体" panose="02010609060101010101" charset="-122"/>
                <a:cs typeface="楷体" panose="02010609060101010101" charset="-122"/>
              </a:rPr>
              <a:t>新锐品 </a:t>
            </a:r>
            <a:r>
              <a:rPr sz="1200" spc="0">
                <a:solidFill>
                  <a:srgbClr val="000000">
                    <a:alpha val="100000"/>
                  </a:srgbClr>
                </a:solidFill>
                <a:latin typeface="楷体" panose="02010609060101010101" charset="-122"/>
                <a:ea typeface="楷体" panose="02010609060101010101" charset="-122"/>
                <a:cs typeface="楷体" panose="02010609060101010101" charset="-122"/>
              </a:rPr>
              <a:t>牌</a:t>
            </a:r>
            <a:endParaRPr lang="en-US" altLang="en-US" sz="1200"/>
          </a:p>
        </p:txBody>
      </p:sp>
      <p:pic>
        <p:nvPicPr>
          <p:cNvPr id="276" name="picture 276"/>
          <p:cNvPicPr>
            <a:picLocks noChangeAspect="1"/>
          </p:cNvPicPr>
          <p:nvPr/>
        </p:nvPicPr>
        <p:blipFill>
          <a:blip r:embed="rId5"/>
          <a:stretch>
            <a:fillRect/>
          </a:stretch>
        </p:blipFill>
        <p:spPr>
          <a:xfrm rot="21600000">
            <a:off x="6105016" y="3679126"/>
            <a:ext cx="6350" cy="6350"/>
          </a:xfrm>
          <a:prstGeom prst="rect">
            <a:avLst/>
          </a:prstGeom>
        </p:spPr>
      </p:pic>
      <p:sp>
        <p:nvSpPr>
          <p:cNvPr id="277" name="textbox 277"/>
          <p:cNvSpPr/>
          <p:nvPr/>
        </p:nvSpPr>
        <p:spPr>
          <a:xfrm>
            <a:off x="8196656" y="3076346"/>
            <a:ext cx="628650" cy="2012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6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成熟品类</a:t>
            </a:r>
            <a:endParaRPr lang="en-US" altLang="en-US" sz="1200"/>
          </a:p>
        </p:txBody>
      </p:sp>
      <p:sp>
        <p:nvSpPr>
          <p:cNvPr id="278" name="textbox 278"/>
          <p:cNvSpPr/>
          <p:nvPr/>
        </p:nvSpPr>
        <p:spPr>
          <a:xfrm>
            <a:off x="8200161" y="4961788"/>
            <a:ext cx="625475" cy="197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4000"/>
              </a:lnSpc>
            </a:pPr>
            <a:r>
              <a:rPr sz="1200" spc="-20">
                <a:solidFill>
                  <a:srgbClr val="000000">
                    <a:alpha val="100000"/>
                  </a:srgbClr>
                </a:solidFill>
                <a:latin typeface="楷体" panose="02010609060101010101" charset="-122"/>
                <a:ea typeface="楷体" panose="02010609060101010101" charset="-122"/>
                <a:cs typeface="楷体" panose="02010609060101010101" charset="-122"/>
              </a:rPr>
              <a:t>新锐品</a:t>
            </a:r>
            <a:r>
              <a:rPr sz="1200" spc="0">
                <a:solidFill>
                  <a:srgbClr val="000000">
                    <a:alpha val="100000"/>
                  </a:srgbClr>
                </a:solidFill>
                <a:latin typeface="楷体" panose="02010609060101010101" charset="-122"/>
                <a:ea typeface="楷体" panose="02010609060101010101" charset="-122"/>
                <a:cs typeface="楷体" panose="02010609060101010101" charset="-122"/>
              </a:rPr>
              <a:t>类</a:t>
            </a:r>
            <a:endParaRPr lang="en-US" altLang="en-US" sz="1200"/>
          </a:p>
        </p:txBody>
      </p:sp>
      <p:sp>
        <p:nvSpPr>
          <p:cNvPr id="279" name="path"/>
          <p:cNvSpPr/>
          <p:nvPr/>
        </p:nvSpPr>
        <p:spPr>
          <a:xfrm>
            <a:off x="305561" y="1521333"/>
            <a:ext cx="4700778" cy="19050"/>
          </a:xfrm>
          <a:custGeom>
            <a:rect l="0" t="0" r="0" b="0"/>
            <a:pathLst>
              <a:path w="7402" h="30">
                <a:moveTo>
                  <a:pt x="0" y="15"/>
                </a:moveTo>
                <a:lnTo>
                  <a:pt x="7402" y="15"/>
                </a:lnTo>
              </a:path>
            </a:pathLst>
          </a:custGeom>
          <a:noFill/>
          <a:ln w="19050"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0" name="textbox 280"/>
          <p:cNvSpPr/>
          <p:nvPr/>
        </p:nvSpPr>
        <p:spPr>
          <a:xfrm>
            <a:off x="6751276" y="3882512"/>
            <a:ext cx="370840" cy="2266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4000"/>
              </a:lnSpc>
            </a:pPr>
            <a:r>
              <a:rPr sz="1400" spc="-3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新</a:t>
            </a:r>
            <a:r>
              <a:rPr sz="1400" spc="-2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锐</a:t>
            </a:r>
            <a:endParaRPr lang="en-US" altLang="en-US" sz="1400"/>
          </a:p>
        </p:txBody>
      </p:sp>
      <p:sp>
        <p:nvSpPr>
          <p:cNvPr id="281" name="path"/>
          <p:cNvSpPr/>
          <p:nvPr/>
        </p:nvSpPr>
        <p:spPr>
          <a:xfrm>
            <a:off x="3896867" y="3921252"/>
            <a:ext cx="505967" cy="120395"/>
          </a:xfrm>
          <a:custGeom>
            <a:rect l="0" t="0" r="0" b="0"/>
            <a:pathLst>
              <a:path w="796" h="189">
                <a:moveTo>
                  <a:pt x="0" y="94"/>
                </a:moveTo>
                <a:cubicBezTo>
                  <a:pt x="0" y="42"/>
                  <a:pt x="43" y="0"/>
                  <a:pt x="97" y="0"/>
                </a:cubicBezTo>
                <a:cubicBezTo>
                  <a:pt x="150" y="0"/>
                  <a:pt x="194" y="42"/>
                  <a:pt x="194" y="94"/>
                </a:cubicBezTo>
                <a:cubicBezTo>
                  <a:pt x="194" y="147"/>
                  <a:pt x="150" y="189"/>
                  <a:pt x="97" y="189"/>
                </a:cubicBezTo>
                <a:cubicBezTo>
                  <a:pt x="43" y="189"/>
                  <a:pt x="0" y="147"/>
                  <a:pt x="0" y="94"/>
                </a:cubicBezTo>
              </a:path>
              <a:path w="796" h="189">
                <a:moveTo>
                  <a:pt x="604" y="94"/>
                </a:moveTo>
                <a:cubicBezTo>
                  <a:pt x="604" y="42"/>
                  <a:pt x="647" y="0"/>
                  <a:pt x="700" y="0"/>
                </a:cubicBezTo>
                <a:cubicBezTo>
                  <a:pt x="753" y="0"/>
                  <a:pt x="796" y="42"/>
                  <a:pt x="796" y="94"/>
                </a:cubicBezTo>
                <a:cubicBezTo>
                  <a:pt x="796" y="147"/>
                  <a:pt x="753" y="189"/>
                  <a:pt x="700" y="189"/>
                </a:cubicBezTo>
                <a:cubicBezTo>
                  <a:pt x="647" y="189"/>
                  <a:pt x="604" y="147"/>
                  <a:pt x="604" y="94"/>
                </a:cubicBezTo>
              </a:path>
            </a:pathLst>
          </a:custGeom>
          <a:solidFill>
            <a:srgbClr val="383EA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2" name="textbox 282"/>
          <p:cNvSpPr/>
          <p:nvPr/>
        </p:nvSpPr>
        <p:spPr>
          <a:xfrm>
            <a:off x="6754842" y="4095872"/>
            <a:ext cx="367029" cy="2235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3000"/>
              </a:lnSpc>
            </a:pPr>
            <a:r>
              <a:rPr sz="1400" spc="-3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品牌</a:t>
            </a:r>
            <a:endParaRPr lang="en-US" altLang="en-US" sz="1400"/>
          </a:p>
        </p:txBody>
      </p:sp>
      <p:sp>
        <p:nvSpPr>
          <p:cNvPr id="283" name="path"/>
          <p:cNvSpPr/>
          <p:nvPr/>
        </p:nvSpPr>
        <p:spPr>
          <a:xfrm>
            <a:off x="11847067" y="2722879"/>
            <a:ext cx="127254" cy="127254"/>
          </a:xfrm>
          <a:custGeom>
            <a:rect l="0" t="0" r="0" b="0"/>
            <a:pathLst>
              <a:path w="200" h="200">
                <a:moveTo>
                  <a:pt x="190" y="10"/>
                </a:moveTo>
                <a:cubicBezTo>
                  <a:pt x="190" y="109"/>
                  <a:pt x="109" y="190"/>
                  <a:pt x="10" y="190"/>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4" name="path"/>
          <p:cNvSpPr/>
          <p:nvPr/>
        </p:nvSpPr>
        <p:spPr>
          <a:xfrm>
            <a:off x="11847067" y="1631950"/>
            <a:ext cx="127254" cy="127254"/>
          </a:xfrm>
          <a:custGeom>
            <a:rect l="0" t="0" r="0" b="0"/>
            <a:pathLst>
              <a:path w="200" h="200">
                <a:moveTo>
                  <a:pt x="10" y="10"/>
                </a:moveTo>
                <a:cubicBezTo>
                  <a:pt x="109" y="10"/>
                  <a:pt x="190" y="90"/>
                  <a:pt x="190" y="190"/>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5" name="path"/>
          <p:cNvSpPr/>
          <p:nvPr/>
        </p:nvSpPr>
        <p:spPr>
          <a:xfrm>
            <a:off x="5278882" y="2722879"/>
            <a:ext cx="127253" cy="127254"/>
          </a:xfrm>
          <a:custGeom>
            <a:rect l="0" t="0" r="0" b="0"/>
            <a:pathLst>
              <a:path w="200" h="200">
                <a:moveTo>
                  <a:pt x="190" y="190"/>
                </a:moveTo>
                <a:cubicBezTo>
                  <a:pt x="90" y="190"/>
                  <a:pt x="10" y="109"/>
                  <a:pt x="10" y="10"/>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6" name="path"/>
          <p:cNvSpPr/>
          <p:nvPr/>
        </p:nvSpPr>
        <p:spPr>
          <a:xfrm>
            <a:off x="11855957" y="5310885"/>
            <a:ext cx="112268" cy="112267"/>
          </a:xfrm>
          <a:custGeom>
            <a:rect l="0" t="0" r="0" b="0"/>
            <a:pathLst>
              <a:path w="176" h="176">
                <a:moveTo>
                  <a:pt x="10" y="10"/>
                </a:moveTo>
                <a:cubicBezTo>
                  <a:pt x="96" y="10"/>
                  <a:pt x="166" y="80"/>
                  <a:pt x="166" y="166"/>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7" name="path"/>
          <p:cNvSpPr/>
          <p:nvPr/>
        </p:nvSpPr>
        <p:spPr>
          <a:xfrm>
            <a:off x="5278882" y="5310885"/>
            <a:ext cx="112267" cy="112267"/>
          </a:xfrm>
          <a:custGeom>
            <a:rect l="0" t="0" r="0" b="0"/>
            <a:pathLst>
              <a:path w="176" h="176">
                <a:moveTo>
                  <a:pt x="10" y="166"/>
                </a:moveTo>
                <a:cubicBezTo>
                  <a:pt x="10" y="80"/>
                  <a:pt x="80" y="10"/>
                  <a:pt x="166" y="10"/>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8" name="path"/>
          <p:cNvSpPr/>
          <p:nvPr/>
        </p:nvSpPr>
        <p:spPr>
          <a:xfrm>
            <a:off x="11855957" y="6258343"/>
            <a:ext cx="112268" cy="112229"/>
          </a:xfrm>
          <a:custGeom>
            <a:rect l="0" t="0" r="0" b="0"/>
            <a:pathLst>
              <a:path w="176" h="176">
                <a:moveTo>
                  <a:pt x="166" y="10"/>
                </a:moveTo>
                <a:cubicBezTo>
                  <a:pt x="166" y="96"/>
                  <a:pt x="96" y="166"/>
                  <a:pt x="10" y="166"/>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9" name="path"/>
          <p:cNvSpPr/>
          <p:nvPr/>
        </p:nvSpPr>
        <p:spPr>
          <a:xfrm>
            <a:off x="5278882" y="6258343"/>
            <a:ext cx="112267" cy="112229"/>
          </a:xfrm>
          <a:custGeom>
            <a:rect l="0" t="0" r="0" b="0"/>
            <a:pathLst>
              <a:path w="176" h="176">
                <a:moveTo>
                  <a:pt x="166" y="166"/>
                </a:moveTo>
                <a:cubicBezTo>
                  <a:pt x="80" y="166"/>
                  <a:pt x="10" y="96"/>
                  <a:pt x="10" y="10"/>
                </a:cubicBez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0" name="textbox 290"/>
          <p:cNvSpPr/>
          <p:nvPr/>
        </p:nvSpPr>
        <p:spPr>
          <a:xfrm>
            <a:off x="11755345" y="6518858"/>
            <a:ext cx="97789" cy="159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8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8</a:t>
            </a:r>
            <a:endParaRPr lang="en-US" altLang="en-US" sz="1000"/>
          </a:p>
        </p:txBody>
      </p:sp>
      <p:sp>
        <p:nvSpPr>
          <p:cNvPr id="291" name="rect"/>
          <p:cNvSpPr/>
          <p:nvPr/>
        </p:nvSpPr>
        <p:spPr>
          <a:xfrm>
            <a:off x="5887846" y="3681094"/>
            <a:ext cx="6350" cy="835787"/>
          </a:xfrm>
          <a:prstGeom prst="rect">
            <a:avLst/>
          </a:pr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2" name="rect"/>
          <p:cNvSpPr/>
          <p:nvPr/>
        </p:nvSpPr>
        <p:spPr>
          <a:xfrm>
            <a:off x="2517647" y="3550920"/>
            <a:ext cx="68579" cy="68579"/>
          </a:xfrm>
          <a:prstGeom prst="rect">
            <a:avLst/>
          </a:pr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3" name="rect"/>
          <p:cNvSpPr/>
          <p:nvPr/>
        </p:nvSpPr>
        <p:spPr>
          <a:xfrm>
            <a:off x="2517647" y="3777995"/>
            <a:ext cx="68579" cy="68579"/>
          </a:xfrm>
          <a:prstGeom prst="rect">
            <a:avLst/>
          </a:prstGeom>
          <a:solidFill>
            <a:srgbClr val="B4C7E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94" name="picture 294"/>
          <p:cNvPicPr>
            <a:picLocks noChangeAspect="1"/>
          </p:cNvPicPr>
          <p:nvPr/>
        </p:nvPicPr>
        <p:blipFill>
          <a:blip r:embed="rId6"/>
          <a:stretch>
            <a:fillRect/>
          </a:stretch>
        </p:blipFill>
        <p:spPr>
          <a:xfrm rot="21600000">
            <a:off x="5891021" y="4513707"/>
            <a:ext cx="233045" cy="6350"/>
          </a:xfrm>
          <a:prstGeom prst="rect">
            <a:avLst/>
          </a:prstGeom>
        </p:spPr>
      </p:pic>
      <p:sp>
        <p:nvSpPr>
          <p:cNvPr id="295" name="rect"/>
          <p:cNvSpPr/>
          <p:nvPr/>
        </p:nvSpPr>
        <p:spPr>
          <a:xfrm>
            <a:off x="5891021" y="3677919"/>
            <a:ext cx="217170" cy="6350"/>
          </a:xfrm>
          <a:prstGeom prst="rect">
            <a:avLst/>
          </a:pr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 name="textbox 296"/>
          <p:cNvSpPr/>
          <p:nvPr/>
        </p:nvSpPr>
        <p:spPr>
          <a:xfrm>
            <a:off x="360375" y="130861"/>
            <a:ext cx="11538584" cy="13709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中国品牌战略全案服务行业——供给</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端分析</a:t>
            </a:r>
            <a:endParaRPr lang="en-US" altLang="en-US" sz="2400"/>
          </a:p>
          <a:p>
            <a:pPr marL="49530" indent="19685" algn="l" rtl="0" eaLnBrk="0">
              <a:lnSpc>
                <a:spcPct val="95000"/>
              </a:lnSpc>
              <a:spcBef>
                <a:spcPts val="550"/>
              </a:spcBef>
            </a:pPr>
            <a:r>
              <a:rPr sz="1800" spc="10">
                <a:solidFill>
                  <a:srgbClr val="595959">
                    <a:alpha val="100000"/>
                  </a:srgbClr>
                </a:solidFill>
                <a:latin typeface="楷体" panose="02010609060101010101" charset="-122"/>
                <a:ea typeface="楷体" panose="02010609060101010101" charset="-122"/>
                <a:cs typeface="楷体" panose="02010609060101010101" charset="-122"/>
              </a:rPr>
              <a:t>品牌战略全案服务流程与多数品牌咨询服务的</a:t>
            </a:r>
            <a:r>
              <a:rPr sz="1800" spc="0">
                <a:solidFill>
                  <a:srgbClr val="595959">
                    <a:alpha val="100000"/>
                  </a:srgbClr>
                </a:solidFill>
                <a:latin typeface="楷体" panose="02010609060101010101" charset="-122"/>
                <a:ea typeface="楷体" panose="02010609060101010101" charset="-122"/>
                <a:cs typeface="楷体" panose="02010609060101010101" charset="-122"/>
              </a:rPr>
              <a:t>显著区别在于，前者结合战略规划及深度运营落地，为品牌的成长提 </a:t>
            </a:r>
            <a:r>
              <a:rPr sz="1800" spc="-10">
                <a:solidFill>
                  <a:srgbClr val="595959">
                    <a:alpha val="100000"/>
                  </a:srgbClr>
                </a:solidFill>
                <a:latin typeface="楷体" panose="02010609060101010101" charset="-122"/>
                <a:ea typeface="楷体" panose="02010609060101010101" charset="-122"/>
                <a:cs typeface="楷体" panose="02010609060101010101" charset="-122"/>
              </a:rPr>
              <a:t>供</a:t>
            </a:r>
            <a:r>
              <a:rPr sz="1800" spc="0">
                <a:solidFill>
                  <a:srgbClr val="595959">
                    <a:alpha val="100000"/>
                  </a:srgbClr>
                </a:solidFill>
                <a:latin typeface="楷体" panose="02010609060101010101" charset="-122"/>
                <a:ea typeface="楷体" panose="02010609060101010101" charset="-122"/>
                <a:cs typeface="楷体" panose="02010609060101010101" charset="-122"/>
              </a:rPr>
              <a:t>根本的实力，更有利于品牌的长期发展，但是后者则主要停留在品牌形象及营销推广层面</a:t>
            </a:r>
            <a:endParaRPr lang="en-US" altLang="en-US" sz="1800"/>
          </a:p>
          <a:p>
            <a:pPr algn="l" rtl="0" eaLnBrk="0">
              <a:lnSpc>
                <a:spcPct val="106000"/>
              </a:lnSpc>
            </a:pPr>
            <a:endParaRPr lang="en-US" altLang="en-US" sz="1000"/>
          </a:p>
          <a:p>
            <a:pPr algn="l" rtl="0" eaLnBrk="0">
              <a:lnSpc>
                <a:spcPct val="117000"/>
              </a:lnSpc>
            </a:pPr>
            <a:endParaRPr lang="en-US" altLang="en-US" sz="300"/>
          </a:p>
          <a:p>
            <a:pPr marL="55245" algn="l" rtl="0" eaLnBrk="0">
              <a:lnSpc>
                <a:spcPct val="94000"/>
              </a:lnSpc>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供</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给端服务流程</a:t>
            </a:r>
            <a:endParaRPr lang="en-US" altLang="en-US" sz="1400"/>
          </a:p>
        </p:txBody>
      </p:sp>
      <p:graphicFrame>
        <p:nvGraphicFramePr>
          <p:cNvPr id="297" name="table 297"/>
          <p:cNvGraphicFramePr>
            <a:graphicFrameLocks noGrp="1"/>
          </p:cNvGraphicFramePr>
          <p:nvPr/>
        </p:nvGraphicFramePr>
        <p:xfrm>
          <a:off x="298450" y="1642617"/>
          <a:ext cx="11671300" cy="628015"/>
        </p:xfrm>
        <a:graphic>
          <a:graphicData uri="http://schemas.openxmlformats.org/drawingml/2006/table">
            <a:tbl>
              <a:tblPr/>
              <a:tblGrid>
                <a:gridCol w="11671300"/>
              </a:tblGrid>
              <a:tr h="615315">
                <a:tc>
                  <a:txBody>
                    <a:bodyPr vert="horz" wrap="square"/>
                    <a:lstStyle/>
                    <a:p>
                      <a:pPr algn="l" rtl="0" eaLnBrk="0">
                        <a:lnSpc>
                          <a:spcPct val="110000"/>
                        </a:lnSpc>
                      </a:pPr>
                      <a:endParaRPr lang="en-US" altLang="en-US" sz="500"/>
                    </a:p>
                    <a:p>
                      <a:pPr marL="397510" indent="-287020" algn="l" rtl="0" eaLnBrk="0">
                        <a:lnSpc>
                          <a:spcPct val="122000"/>
                        </a:lnSpc>
                        <a:spcBef>
                          <a:spcPts val="5"/>
                        </a:spcBef>
                      </a:pPr>
                      <a:r>
                        <a:rPr sz="1200" spc="-10">
                          <a:solidFill>
                            <a:srgbClr val="000000">
                              <a:alpha val="100000"/>
                            </a:srgbClr>
                          </a:solidFill>
                          <a:latin typeface="Cambria" panose="02040503050406030204"/>
                          <a:ea typeface="Cambria" panose="02040503050406030204"/>
                          <a:cs typeface="Cambria" panose="02040503050406030204"/>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对比品牌战略全案服务的</a:t>
                      </a:r>
                      <a:r>
                        <a:rPr sz="1200" spc="0">
                          <a:solidFill>
                            <a:srgbClr val="000000">
                              <a:alpha val="100000"/>
                            </a:srgbClr>
                          </a:solidFill>
                          <a:latin typeface="楷体" panose="02010609060101010101" charset="-122"/>
                          <a:ea typeface="楷体" panose="02010609060101010101" charset="-122"/>
                          <a:cs typeface="楷体" panose="02010609060101010101" charset="-122"/>
                        </a:rPr>
                        <a:t>流程和品牌咨询服务流程，前者重点在战略破局和运营配称服务，更关注于品牌战略布局，而不局限于品牌设计、品牌营销推广上；后者则是  </a:t>
                      </a:r>
                      <a:r>
                        <a:rPr sz="1200" spc="-20">
                          <a:solidFill>
                            <a:srgbClr val="000000">
                              <a:alpha val="100000"/>
                            </a:srgbClr>
                          </a:solidFill>
                          <a:latin typeface="楷体" panose="02010609060101010101" charset="-122"/>
                          <a:ea typeface="楷体" panose="02010609060101010101" charset="-122"/>
                          <a:cs typeface="楷体" panose="02010609060101010101" charset="-122"/>
                        </a:rPr>
                        <a:t>品牌形象包装升级， </a:t>
                      </a:r>
                      <a:r>
                        <a:rPr sz="1200" spc="0">
                          <a:solidFill>
                            <a:srgbClr val="000000">
                              <a:alpha val="100000"/>
                            </a:srgbClr>
                          </a:solidFill>
                          <a:latin typeface="楷体" panose="02010609060101010101" charset="-122"/>
                          <a:ea typeface="楷体" panose="02010609060101010101" charset="-122"/>
                          <a:cs typeface="楷体" panose="02010609060101010101" charset="-122"/>
                        </a:rPr>
                        <a:t>VI</a:t>
                      </a:r>
                      <a:r>
                        <a:rPr sz="1200" spc="-20">
                          <a:solidFill>
                            <a:srgbClr val="000000">
                              <a:alpha val="100000"/>
                            </a:srgbClr>
                          </a:solidFill>
                          <a:latin typeface="楷体" panose="02010609060101010101" charset="-122"/>
                          <a:ea typeface="楷体" panose="02010609060101010101" charset="-122"/>
                          <a:cs typeface="楷体" panose="02010609060101010101" charset="-122"/>
                        </a:rPr>
                        <a:t>设计等，更关注品牌宣传和产品营销的内容，局限在表象或产品上提升匹配</a:t>
                      </a:r>
                      <a:r>
                        <a:rPr sz="1200" spc="0">
                          <a:solidFill>
                            <a:srgbClr val="000000">
                              <a:alpha val="100000"/>
                            </a:srgbClr>
                          </a:solidFill>
                          <a:latin typeface="楷体" panose="02010609060101010101" charset="-122"/>
                          <a:ea typeface="楷体" panose="02010609060101010101" charset="-122"/>
                          <a:cs typeface="楷体" panose="02010609060101010101" charset="-122"/>
                        </a:rPr>
                        <a:t>的市场地位，而非是从根本上提升品牌的竞争实力。</a:t>
                      </a:r>
                      <a:endParaRPr lang="en-US" altLang="en-US" sz="1200"/>
                    </a:p>
                  </a:txBody>
                  <a:tcPr marL="0" marR="0" marT="0" marB="0">
                    <a:lnL w="12700" cap="flat" cmpd="sng" algn="ctr">
                      <a:solidFill>
                        <a:srgbClr val="44546A"/>
                      </a:solidFill>
                      <a:prstDash val="solid"/>
                      <a:round/>
                      <a:headEnd type="none" w="med" len="med"/>
                      <a:tailEnd type="none" w="med" len="med"/>
                    </a:lnL>
                    <a:lnR w="12700" cap="flat" cmpd="sng" algn="ctr">
                      <a:solidFill>
                        <a:srgbClr val="44546A"/>
                      </a:solidFill>
                      <a:prstDash val="solid"/>
                      <a:round/>
                      <a:headEnd type="none" w="med" len="med"/>
                      <a:tailEnd type="none" w="med" len="med"/>
                    </a:lnR>
                    <a:lnT w="12700" cap="flat" cmpd="sng" algn="ctr">
                      <a:solidFill>
                        <a:srgbClr val="44546A"/>
                      </a:solidFill>
                      <a:prstDash val="solid"/>
                      <a:round/>
                      <a:headEnd type="none" w="med" len="med"/>
                      <a:tailEnd type="none" w="med" len="med"/>
                    </a:lnT>
                    <a:lnB w="12700" cap="flat" cmpd="sng" algn="ctr">
                      <a:solidFill>
                        <a:srgbClr val="44546A"/>
                      </a:solidFill>
                      <a:prstDash val="solid"/>
                      <a:round/>
                      <a:headEnd type="none" w="med" len="med"/>
                      <a:tailEnd type="none" w="med" len="med"/>
                    </a:lnB>
                  </a:tcPr>
                </a:tc>
              </a:tr>
            </a:tbl>
          </a:graphicData>
        </a:graphic>
      </p:graphicFrame>
      <p:grpSp>
        <p:nvGrpSpPr>
          <p:cNvPr id="60" name="group 60"/>
          <p:cNvGrpSpPr/>
          <p:nvPr/>
        </p:nvGrpSpPr>
        <p:grpSpPr>
          <a:xfrm rot="21600000">
            <a:off x="6527292" y="5266944"/>
            <a:ext cx="5503163" cy="1178039"/>
            <a:chExt cx="5503163" cy="1178039"/>
          </a:xfrm>
        </p:grpSpPr>
        <p:pic>
          <p:nvPicPr>
            <p:cNvPr id="298" name="picture 298"/>
            <p:cNvPicPr>
              <a:picLocks noChangeAspect="1"/>
            </p:cNvPicPr>
            <p:nvPr/>
          </p:nvPicPr>
          <p:blipFill>
            <a:blip r:embed="rId2"/>
            <a:stretch>
              <a:fillRect/>
            </a:stretch>
          </p:blipFill>
          <p:spPr>
            <a:xfrm rot="21600000">
              <a:off x="0" y="0"/>
              <a:ext cx="5503163" cy="1178039"/>
            </a:xfrm>
            <a:prstGeom prst="rect">
              <a:avLst/>
            </a:prstGeom>
          </p:spPr>
        </p:pic>
        <p:sp>
          <p:nvSpPr>
            <p:cNvPr id="299" name="textbox 299"/>
            <p:cNvSpPr/>
            <p:nvPr/>
          </p:nvSpPr>
          <p:spPr>
            <a:xfrm>
              <a:off x="-12700" y="-12700"/>
              <a:ext cx="5528945" cy="1217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en-US" altLang="en-US" sz="1000"/>
            </a:p>
            <a:p>
              <a:pPr marL="2289810" algn="l" rtl="0" eaLnBrk="0">
                <a:lnSpc>
                  <a:spcPct val="94000"/>
                </a:lnSpc>
                <a:spcBef>
                  <a:spcPct val="0"/>
                </a:spcBef>
              </a:pP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运营配称服</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务</a:t>
              </a:r>
              <a:endParaRPr lang="en-US" altLang="en-US" sz="1200"/>
            </a:p>
            <a:p>
              <a:pPr algn="l" rtl="0" eaLnBrk="0">
                <a:lnSpc>
                  <a:spcPct val="109000"/>
                </a:lnSpc>
              </a:pPr>
              <a:endParaRPr lang="en-US" altLang="en-US" sz="700"/>
            </a:p>
            <a:p>
              <a:pPr marL="159385" indent="3175" algn="l" rtl="0" eaLnBrk="0">
                <a:lnSpc>
                  <a:spcPct val="122000"/>
                </a:lnSpc>
                <a:spcBef>
                  <a:spcPct val="0"/>
                </a:spcBef>
              </a:pPr>
              <a:r>
                <a:rPr sz="1100" spc="-20">
                  <a:solidFill>
                    <a:srgbClr val="000000">
                      <a:alpha val="100000"/>
                    </a:srgbClr>
                  </a:solidFill>
                  <a:latin typeface="楷体" panose="02010609060101010101" charset="-122"/>
                  <a:ea typeface="楷体" panose="02010609060101010101" charset="-122"/>
                  <a:cs typeface="楷体" panose="02010609060101010101" charset="-122"/>
                </a:rPr>
                <a:t>运营配称服务是指驱动品牌在顾客心智中占据某个定位的全部运营活</a:t>
              </a:r>
              <a:r>
                <a:rPr sz="1100" spc="0">
                  <a:solidFill>
                    <a:srgbClr val="000000">
                      <a:alpha val="100000"/>
                    </a:srgbClr>
                  </a:solidFill>
                  <a:latin typeface="楷体" panose="02010609060101010101" charset="-122"/>
                  <a:ea typeface="楷体" panose="02010609060101010101" charset="-122"/>
                  <a:cs typeface="楷体" panose="02010609060101010101" charset="-122"/>
                </a:rPr>
                <a:t>动， 包括产品配   </a:t>
              </a:r>
              <a:r>
                <a:rPr sz="1100" spc="-20">
                  <a:solidFill>
                    <a:srgbClr val="000000">
                      <a:alpha val="100000"/>
                    </a:srgbClr>
                  </a:solidFill>
                  <a:latin typeface="楷体" panose="02010609060101010101" charset="-122"/>
                  <a:ea typeface="楷体" panose="02010609060101010101" charset="-122"/>
                  <a:cs typeface="楷体" panose="02010609060101010101" charset="-122"/>
                </a:rPr>
                <a:t>称、价盘配称、渠道配称、整合营销配称服务等。通过运营配称，</a:t>
              </a:r>
              <a:r>
                <a:rPr sz="1100" spc="0">
                  <a:solidFill>
                    <a:srgbClr val="000000">
                      <a:alpha val="100000"/>
                    </a:srgbClr>
                  </a:solidFill>
                  <a:latin typeface="楷体" panose="02010609060101010101" charset="-122"/>
                  <a:ea typeface="楷体" panose="02010609060101010101" charset="-122"/>
                  <a:cs typeface="楷体" panose="02010609060101010101" charset="-122"/>
                </a:rPr>
                <a:t> 可以将品牌战略转   </a:t>
              </a:r>
              <a:r>
                <a:rPr sz="1100" spc="-10">
                  <a:solidFill>
                    <a:srgbClr val="000000">
                      <a:alpha val="100000"/>
                    </a:srgbClr>
                  </a:solidFill>
                  <a:latin typeface="楷体" panose="02010609060101010101" charset="-122"/>
                  <a:ea typeface="楷体" panose="02010609060101010101" charset="-122"/>
                  <a:cs typeface="楷体" panose="02010609060101010101" charset="-122"/>
                </a:rPr>
                <a:t>化为实际的行动和操作</a:t>
              </a:r>
              <a:r>
                <a:rPr sz="1100" spc="0">
                  <a:solidFill>
                    <a:srgbClr val="000000">
                      <a:alpha val="100000"/>
                    </a:srgbClr>
                  </a:solidFill>
                  <a:latin typeface="楷体" panose="02010609060101010101" charset="-122"/>
                  <a:ea typeface="楷体" panose="02010609060101010101" charset="-122"/>
                  <a:cs typeface="楷体" panose="02010609060101010101" charset="-122"/>
                </a:rPr>
                <a:t>，以帮助企业实现品牌定位和营销目标。</a:t>
              </a:r>
              <a:endParaRPr lang="en-US" altLang="en-US" sz="1100"/>
            </a:p>
          </p:txBody>
        </p:sp>
      </p:grpSp>
      <p:grpSp>
        <p:nvGrpSpPr>
          <p:cNvPr id="62" name="group 62"/>
          <p:cNvGrpSpPr/>
          <p:nvPr/>
        </p:nvGrpSpPr>
        <p:grpSpPr>
          <a:xfrm rot="21600000">
            <a:off x="1091184" y="5266944"/>
            <a:ext cx="5390388" cy="1178039"/>
            <a:chExt cx="5390388" cy="1178039"/>
          </a:xfrm>
        </p:grpSpPr>
        <p:pic>
          <p:nvPicPr>
            <p:cNvPr id="300" name="picture 300"/>
            <p:cNvPicPr>
              <a:picLocks noChangeAspect="1"/>
            </p:cNvPicPr>
            <p:nvPr/>
          </p:nvPicPr>
          <p:blipFill>
            <a:blip r:embed="rId3"/>
            <a:stretch>
              <a:fillRect/>
            </a:stretch>
          </p:blipFill>
          <p:spPr>
            <a:xfrm rot="21600000">
              <a:off x="0" y="0"/>
              <a:ext cx="5390388" cy="1178039"/>
            </a:xfrm>
            <a:prstGeom prst="rect">
              <a:avLst/>
            </a:prstGeom>
          </p:spPr>
        </p:pic>
        <p:sp>
          <p:nvSpPr>
            <p:cNvPr id="301" name="textbox 301"/>
            <p:cNvSpPr/>
            <p:nvPr/>
          </p:nvSpPr>
          <p:spPr>
            <a:xfrm>
              <a:off x="-12700" y="-12700"/>
              <a:ext cx="5415915" cy="1219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en-US" altLang="en-US" sz="1000"/>
            </a:p>
            <a:p>
              <a:pPr algn="l" rtl="0" eaLnBrk="0">
                <a:lnSpc>
                  <a:spcPct val="7000"/>
                </a:lnSpc>
              </a:pPr>
              <a:endParaRPr lang="en-US" altLang="en-US" sz="100"/>
            </a:p>
            <a:p>
              <a:pPr marL="2392680" algn="l" rtl="0" eaLnBrk="0">
                <a:lnSpc>
                  <a:spcPct val="97000"/>
                </a:lnSpc>
              </a:pPr>
              <a:r>
                <a:rPr sz="1200" spc="-3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战略定</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位</a:t>
              </a:r>
              <a:endParaRPr lang="en-US" altLang="en-US" sz="1200"/>
            </a:p>
            <a:p>
              <a:pPr algn="l" rtl="0" eaLnBrk="0">
                <a:lnSpc>
                  <a:spcPct val="106000"/>
                </a:lnSpc>
              </a:pPr>
              <a:endParaRPr lang="en-US" altLang="en-US" sz="700"/>
            </a:p>
            <a:p>
              <a:pPr marL="173990" indent="6350" algn="l" rtl="0" eaLnBrk="0">
                <a:lnSpc>
                  <a:spcPct val="122000"/>
                </a:lnSpc>
                <a:spcBef>
                  <a:spcPct val="0"/>
                </a:spcBef>
              </a:pPr>
              <a:r>
                <a:rPr sz="1100" spc="-10">
                  <a:solidFill>
                    <a:srgbClr val="000000">
                      <a:alpha val="100000"/>
                    </a:srgbClr>
                  </a:solidFill>
                  <a:latin typeface="楷体" panose="02010609060101010101" charset="-122"/>
                  <a:ea typeface="楷体" panose="02010609060101010101" charset="-122"/>
                  <a:cs typeface="楷体" panose="02010609060101010101" charset="-122"/>
                </a:rPr>
                <a:t>品牌战略全案服务和品</a:t>
              </a:r>
              <a:r>
                <a:rPr sz="1100" spc="0">
                  <a:solidFill>
                    <a:srgbClr val="000000">
                      <a:alpha val="100000"/>
                    </a:srgbClr>
                  </a:solidFill>
                  <a:latin typeface="楷体" panose="02010609060101010101" charset="-122"/>
                  <a:ea typeface="楷体" panose="02010609060101010101" charset="-122"/>
                  <a:cs typeface="楷体" panose="02010609060101010101" charset="-122"/>
                </a:rPr>
                <a:t>牌全案服务的区别主要在于战略定位板块。品牌全案服务的   </a:t>
              </a:r>
              <a:r>
                <a:rPr sz="1100" spc="-20">
                  <a:solidFill>
                    <a:srgbClr val="000000">
                      <a:alpha val="100000"/>
                    </a:srgbClr>
                  </a:solidFill>
                  <a:latin typeface="楷体" panose="02010609060101010101" charset="-122"/>
                  <a:ea typeface="楷体" panose="02010609060101010101" charset="-122"/>
                  <a:cs typeface="楷体" panose="02010609060101010101" charset="-122"/>
                </a:rPr>
                <a:t>重点集中在品牌营销层面上，而品牌战略全案服务则重点在于战略层</a:t>
              </a:r>
              <a:r>
                <a:rPr sz="1100" spc="0">
                  <a:solidFill>
                    <a:srgbClr val="000000">
                      <a:alpha val="100000"/>
                    </a:srgbClr>
                  </a:solidFill>
                  <a:latin typeface="楷体" panose="02010609060101010101" charset="-122"/>
                  <a:ea typeface="楷体" panose="02010609060101010101" charset="-122"/>
                  <a:cs typeface="楷体" panose="02010609060101010101" charset="-122"/>
                </a:rPr>
                <a:t>面， 从品牌战   </a:t>
              </a:r>
              <a:r>
                <a:rPr sz="1100" spc="-10">
                  <a:solidFill>
                    <a:srgbClr val="000000">
                      <a:alpha val="100000"/>
                    </a:srgbClr>
                  </a:solidFill>
                  <a:latin typeface="楷体" panose="02010609060101010101" charset="-122"/>
                  <a:ea typeface="楷体" panose="02010609060101010101" charset="-122"/>
                  <a:cs typeface="楷体" panose="02010609060101010101" charset="-122"/>
                </a:rPr>
                <a:t>略布局的角度为品牌的长</a:t>
              </a:r>
              <a:r>
                <a:rPr sz="1100" spc="0">
                  <a:solidFill>
                    <a:srgbClr val="000000">
                      <a:alpha val="100000"/>
                    </a:srgbClr>
                  </a:solidFill>
                  <a:latin typeface="楷体" panose="02010609060101010101" charset="-122"/>
                  <a:ea typeface="楷体" panose="02010609060101010101" charset="-122"/>
                  <a:cs typeface="楷体" panose="02010609060101010101" charset="-122"/>
                </a:rPr>
                <a:t>期发展铺路。</a:t>
              </a:r>
              <a:endParaRPr lang="en-US" altLang="en-US" sz="1100"/>
            </a:p>
          </p:txBody>
        </p:sp>
      </p:grpSp>
      <p:grpSp>
        <p:nvGrpSpPr>
          <p:cNvPr id="64" name="group 64"/>
          <p:cNvGrpSpPr/>
          <p:nvPr/>
        </p:nvGrpSpPr>
        <p:grpSpPr>
          <a:xfrm rot="21600000">
            <a:off x="8913876" y="3134855"/>
            <a:ext cx="3119628" cy="1179588"/>
            <a:chExt cx="3119628" cy="1179588"/>
          </a:xfrm>
        </p:grpSpPr>
        <p:pic>
          <p:nvPicPr>
            <p:cNvPr id="302" name="picture 302"/>
            <p:cNvPicPr>
              <a:picLocks noChangeAspect="1"/>
            </p:cNvPicPr>
            <p:nvPr/>
          </p:nvPicPr>
          <p:blipFill>
            <a:blip r:embed="rId4"/>
            <a:stretch>
              <a:fillRect/>
            </a:stretch>
          </p:blipFill>
          <p:spPr>
            <a:xfrm rot="21600000">
              <a:off x="0" y="0"/>
              <a:ext cx="3119628" cy="1179588"/>
            </a:xfrm>
            <a:prstGeom prst="rect">
              <a:avLst/>
            </a:prstGeom>
          </p:spPr>
        </p:pic>
        <p:sp>
          <p:nvSpPr>
            <p:cNvPr id="303" name="textbox 303"/>
            <p:cNvSpPr/>
            <p:nvPr/>
          </p:nvSpPr>
          <p:spPr>
            <a:xfrm>
              <a:off x="-12700" y="-12700"/>
              <a:ext cx="3145154" cy="1219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1000"/>
                </a:lnSpc>
              </a:pPr>
              <a:endParaRPr lang="en-US" altLang="en-US" sz="1000"/>
            </a:p>
            <a:p>
              <a:pPr marL="868045" algn="l" rtl="0" eaLnBrk="0">
                <a:lnSpc>
                  <a:spcPct val="93000"/>
                </a:lnSpc>
                <a:spcBef>
                  <a:spcPct val="0"/>
                </a:spcBef>
              </a:pP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年度服务和</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品牌升级</a:t>
              </a:r>
              <a:endParaRPr lang="en-US" altLang="en-US" sz="1200"/>
            </a:p>
            <a:p>
              <a:pPr algn="l" rtl="0" eaLnBrk="0">
                <a:lnSpc>
                  <a:spcPct val="111000"/>
                </a:lnSpc>
              </a:pPr>
              <a:endParaRPr lang="en-US" altLang="en-US" sz="700"/>
            </a:p>
            <a:p>
              <a:pPr marL="200660" algn="l" rtl="0" eaLnBrk="0">
                <a:lnSpc>
                  <a:spcPct val="122000"/>
                </a:lnSpc>
                <a:spcBef>
                  <a:spcPts val="5"/>
                </a:spcBef>
              </a:pPr>
              <a:r>
                <a:rPr sz="1100" spc="-10">
                  <a:solidFill>
                    <a:srgbClr val="000000">
                      <a:alpha val="100000"/>
                    </a:srgbClr>
                  </a:solidFill>
                  <a:latin typeface="楷体" panose="02010609060101010101" charset="-122"/>
                  <a:ea typeface="楷体" panose="02010609060101010101" charset="-122"/>
                  <a:cs typeface="楷体" panose="02010609060101010101" charset="-122"/>
                </a:rPr>
                <a:t>通过推广，可</a:t>
              </a:r>
              <a:r>
                <a:rPr sz="1100" spc="0">
                  <a:solidFill>
                    <a:srgbClr val="000000">
                      <a:alpha val="100000"/>
                    </a:srgbClr>
                  </a:solidFill>
                  <a:latin typeface="楷体" panose="02010609060101010101" charset="-122"/>
                  <a:ea typeface="楷体" panose="02010609060101010101" charset="-122"/>
                  <a:cs typeface="楷体" panose="02010609060101010101" charset="-122"/>
                </a:rPr>
                <a:t>以提升品牌在市场中的地位和    </a:t>
              </a:r>
              <a:r>
                <a:rPr sz="1100" spc="-40">
                  <a:solidFill>
                    <a:srgbClr val="000000">
                      <a:alpha val="100000"/>
                    </a:srgbClr>
                  </a:solidFill>
                  <a:latin typeface="楷体" panose="02010609060101010101" charset="-122"/>
                  <a:ea typeface="楷体" panose="02010609060101010101" charset="-122"/>
                  <a:cs typeface="楷体" panose="02010609060101010101" charset="-122"/>
                </a:rPr>
                <a:t>影响力。同时， 需要注重建立良</a:t>
              </a:r>
              <a:r>
                <a:rPr sz="1100" spc="-10">
                  <a:solidFill>
                    <a:srgbClr val="000000">
                      <a:alpha val="100000"/>
                    </a:srgbClr>
                  </a:solidFill>
                  <a:latin typeface="楷体" panose="02010609060101010101" charset="-122"/>
                  <a:ea typeface="楷体" panose="02010609060101010101" charset="-122"/>
                  <a:cs typeface="楷体" panose="02010609060101010101" charset="-122"/>
                </a:rPr>
                <a:t>好</a:t>
              </a:r>
              <a:r>
                <a:rPr sz="1100" spc="0">
                  <a:solidFill>
                    <a:srgbClr val="000000">
                      <a:alpha val="100000"/>
                    </a:srgbClr>
                  </a:solidFill>
                  <a:latin typeface="楷体" panose="02010609060101010101" charset="-122"/>
                  <a:ea typeface="楷体" panose="02010609060101010101" charset="-122"/>
                  <a:cs typeface="楷体" panose="02010609060101010101" charset="-122"/>
                </a:rPr>
                <a:t>的用户关    </a:t>
              </a:r>
              <a:r>
                <a:rPr sz="1100" spc="-70">
                  <a:solidFill>
                    <a:srgbClr val="000000">
                      <a:alpha val="100000"/>
                    </a:srgbClr>
                  </a:solidFill>
                  <a:latin typeface="楷体" panose="02010609060101010101" charset="-122"/>
                  <a:ea typeface="楷体" panose="02010609060101010101" charset="-122"/>
                  <a:cs typeface="楷体" panose="02010609060101010101" charset="-122"/>
                </a:rPr>
                <a:t>系和口碑传播， 为品牌的长期发展奠定</a:t>
              </a:r>
              <a:r>
                <a:rPr sz="1100" spc="-40">
                  <a:solidFill>
                    <a:srgbClr val="000000">
                      <a:alpha val="100000"/>
                    </a:srgbClr>
                  </a:solidFill>
                  <a:latin typeface="楷体" panose="02010609060101010101" charset="-122"/>
                  <a:ea typeface="楷体" panose="02010609060101010101" charset="-122"/>
                  <a:cs typeface="楷体" panose="02010609060101010101" charset="-122"/>
                </a:rPr>
                <a:t>基</a:t>
              </a:r>
              <a:r>
                <a:rPr sz="1100" spc="0">
                  <a:solidFill>
                    <a:srgbClr val="000000">
                      <a:alpha val="100000"/>
                    </a:srgbClr>
                  </a:solidFill>
                  <a:latin typeface="楷体" panose="02010609060101010101" charset="-122"/>
                  <a:ea typeface="楷体" panose="02010609060101010101" charset="-122"/>
                  <a:cs typeface="楷体" panose="02010609060101010101" charset="-122"/>
                </a:rPr>
                <a:t>础。</a:t>
              </a:r>
              <a:endParaRPr lang="en-US" altLang="en-US" sz="1100"/>
            </a:p>
          </p:txBody>
        </p:sp>
      </p:grpSp>
      <p:grpSp>
        <p:nvGrpSpPr>
          <p:cNvPr id="66" name="group 66"/>
          <p:cNvGrpSpPr/>
          <p:nvPr/>
        </p:nvGrpSpPr>
        <p:grpSpPr>
          <a:xfrm rot="21600000">
            <a:off x="5369052" y="3130308"/>
            <a:ext cx="3121152" cy="1178039"/>
            <a:chExt cx="3121152" cy="1178039"/>
          </a:xfrm>
        </p:grpSpPr>
        <p:pic>
          <p:nvPicPr>
            <p:cNvPr id="304" name="picture 304"/>
            <p:cNvPicPr>
              <a:picLocks noChangeAspect="1"/>
            </p:cNvPicPr>
            <p:nvPr/>
          </p:nvPicPr>
          <p:blipFill>
            <a:blip r:embed="rId5"/>
            <a:stretch>
              <a:fillRect/>
            </a:stretch>
          </p:blipFill>
          <p:spPr>
            <a:xfrm rot="21600000">
              <a:off x="0" y="0"/>
              <a:ext cx="3121152" cy="1178039"/>
            </a:xfrm>
            <a:prstGeom prst="rect">
              <a:avLst/>
            </a:prstGeom>
          </p:spPr>
        </p:pic>
        <p:sp>
          <p:nvSpPr>
            <p:cNvPr id="305" name="textbox 305"/>
            <p:cNvSpPr/>
            <p:nvPr/>
          </p:nvSpPr>
          <p:spPr>
            <a:xfrm>
              <a:off x="-12700" y="-12700"/>
              <a:ext cx="3147060" cy="12179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en-US" altLang="en-US" sz="1000"/>
            </a:p>
            <a:p>
              <a:pPr algn="l" rtl="0" eaLnBrk="0">
                <a:lnSpc>
                  <a:spcPct val="8000"/>
                </a:lnSpc>
              </a:pPr>
              <a:endParaRPr lang="en-US" altLang="en-US" sz="100"/>
            </a:p>
            <a:p>
              <a:pPr marL="863600" algn="l" rtl="0" eaLnBrk="0">
                <a:lnSpc>
                  <a:spcPct val="93000"/>
                </a:lnSpc>
              </a:pP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公</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司形象和品牌形象</a:t>
              </a:r>
              <a:endParaRPr lang="en-US" altLang="en-US" sz="1200"/>
            </a:p>
            <a:p>
              <a:pPr algn="l" rtl="0" eaLnBrk="0">
                <a:lnSpc>
                  <a:spcPct val="111000"/>
                </a:lnSpc>
              </a:pPr>
              <a:endParaRPr lang="en-US" altLang="en-US" sz="700"/>
            </a:p>
            <a:p>
              <a:pPr marL="205105" indent="-4445" algn="l" rtl="0" eaLnBrk="0">
                <a:lnSpc>
                  <a:spcPct val="122000"/>
                </a:lnSpc>
                <a:spcBef>
                  <a:spcPct val="0"/>
                </a:spcBef>
              </a:pPr>
              <a:r>
                <a:rPr sz="1100" spc="-30">
                  <a:solidFill>
                    <a:srgbClr val="000000">
                      <a:alpha val="100000"/>
                    </a:srgbClr>
                  </a:solidFill>
                  <a:latin typeface="楷体" panose="02010609060101010101" charset="-122"/>
                  <a:ea typeface="楷体" panose="02010609060101010101" charset="-122"/>
                  <a:cs typeface="楷体" panose="02010609060101010101" charset="-122"/>
                </a:rPr>
                <a:t>通过建立独特的企业文化和标志设计、 V</a:t>
              </a:r>
              <a:r>
                <a:rPr sz="1100" spc="0">
                  <a:solidFill>
                    <a:srgbClr val="000000">
                      <a:alpha val="100000"/>
                    </a:srgbClr>
                  </a:solidFill>
                  <a:latin typeface="楷体" panose="02010609060101010101" charset="-122"/>
                  <a:ea typeface="楷体" panose="02010609060101010101" charset="-122"/>
                  <a:cs typeface="楷体" panose="02010609060101010101" charset="-122"/>
                </a:rPr>
                <a:t>IS</a:t>
              </a:r>
              <a:r>
                <a:rPr sz="1100" spc="-30">
                  <a:solidFill>
                    <a:srgbClr val="000000">
                      <a:alpha val="100000"/>
                    </a:srgbClr>
                  </a:solidFill>
                  <a:latin typeface="楷体" panose="02010609060101010101" charset="-122"/>
                  <a:ea typeface="楷体" panose="02010609060101010101" charset="-122"/>
                  <a:cs typeface="楷体" panose="02010609060101010101" charset="-122"/>
                </a:rPr>
                <a:t>视</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10">
                  <a:solidFill>
                    <a:srgbClr val="000000">
                      <a:alpha val="100000"/>
                    </a:srgbClr>
                  </a:solidFill>
                  <a:latin typeface="楷体" panose="02010609060101010101" charset="-122"/>
                  <a:ea typeface="楷体" panose="02010609060101010101" charset="-122"/>
                  <a:cs typeface="楷体" panose="02010609060101010101" charset="-122"/>
                </a:rPr>
                <a:t>觉设计、网站</a:t>
              </a:r>
              <a:r>
                <a:rPr sz="1100" spc="0">
                  <a:solidFill>
                    <a:srgbClr val="000000">
                      <a:alpha val="100000"/>
                    </a:srgbClr>
                  </a:solidFill>
                  <a:latin typeface="楷体" panose="02010609060101010101" charset="-122"/>
                  <a:ea typeface="楷体" panose="02010609060101010101" charset="-122"/>
                  <a:cs typeface="楷体" panose="02010609060101010101" charset="-122"/>
                </a:rPr>
                <a:t>设计、产品设计、广告创意等    </a:t>
              </a:r>
              <a:r>
                <a:rPr sz="1100" spc="-40">
                  <a:solidFill>
                    <a:srgbClr val="000000">
                      <a:alpha val="100000"/>
                    </a:srgbClr>
                  </a:solidFill>
                  <a:latin typeface="楷体" panose="02010609060101010101" charset="-122"/>
                  <a:ea typeface="楷体" panose="02010609060101010101" charset="-122"/>
                  <a:cs typeface="楷体" panose="02010609060101010101" charset="-122"/>
                </a:rPr>
                <a:t>多方面的努力，塑造出企业形象和品</a:t>
              </a:r>
              <a:r>
                <a:rPr sz="1100" spc="0">
                  <a:solidFill>
                    <a:srgbClr val="000000">
                      <a:alpha val="100000"/>
                    </a:srgbClr>
                  </a:solidFill>
                  <a:latin typeface="楷体" panose="02010609060101010101" charset="-122"/>
                  <a:ea typeface="楷体" panose="02010609060101010101" charset="-122"/>
                  <a:cs typeface="楷体" panose="02010609060101010101" charset="-122"/>
                </a:rPr>
                <a:t>牌形象。</a:t>
              </a:r>
              <a:endParaRPr lang="en-US" altLang="en-US" sz="1100"/>
            </a:p>
          </p:txBody>
        </p:sp>
      </p:grpSp>
      <p:sp>
        <p:nvSpPr>
          <p:cNvPr id="306" name="textbox 306"/>
          <p:cNvSpPr/>
          <p:nvPr/>
        </p:nvSpPr>
        <p:spPr>
          <a:xfrm>
            <a:off x="3026664" y="3130282"/>
            <a:ext cx="1941829" cy="1196339"/>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2000"/>
              </a:lnSpc>
            </a:pPr>
            <a:endParaRPr lang="en-US" altLang="en-US" sz="1000"/>
          </a:p>
          <a:p>
            <a:pPr algn="l" rtl="0" eaLnBrk="0">
              <a:lnSpc>
                <a:spcPct val="8000"/>
              </a:lnSpc>
            </a:pPr>
            <a:endParaRPr lang="en-US" altLang="en-US" sz="100"/>
          </a:p>
          <a:p>
            <a:pPr marL="259715" algn="l" rtl="0" eaLnBrk="0">
              <a:lnSpc>
                <a:spcPct val="93000"/>
              </a:lnSpc>
            </a:pPr>
            <a:r>
              <a:rPr sz="1200" spc="-2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品牌策略和</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品牌理念</a:t>
            </a:r>
            <a:endParaRPr lang="en-US" altLang="en-US" sz="1200"/>
          </a:p>
          <a:p>
            <a:pPr algn="l" rtl="0" eaLnBrk="0">
              <a:lnSpc>
                <a:spcPct val="113000"/>
              </a:lnSpc>
            </a:pPr>
            <a:endParaRPr lang="en-US" altLang="en-US" sz="700"/>
          </a:p>
          <a:p>
            <a:pPr algn="l" rtl="0" eaLnBrk="0">
              <a:lnSpc>
                <a:spcPct val="7000"/>
              </a:lnSpc>
            </a:pPr>
            <a:endParaRPr lang="en-US" altLang="en-US" sz="100"/>
          </a:p>
          <a:p>
            <a:pPr marL="87630" indent="-2540" algn="l" rtl="0" eaLnBrk="0">
              <a:lnSpc>
                <a:spcPct val="122000"/>
              </a:lnSpc>
            </a:pPr>
            <a:r>
              <a:rPr sz="1100" spc="-10">
                <a:solidFill>
                  <a:srgbClr val="000000">
                    <a:alpha val="100000"/>
                  </a:srgbClr>
                </a:solidFill>
                <a:latin typeface="楷体" panose="02010609060101010101" charset="-122"/>
                <a:ea typeface="楷体" panose="02010609060101010101" charset="-122"/>
                <a:cs typeface="楷体" panose="02010609060101010101" charset="-122"/>
              </a:rPr>
              <a:t>挖掘品牌的</a:t>
            </a:r>
            <a:r>
              <a:rPr sz="1100" spc="0">
                <a:solidFill>
                  <a:srgbClr val="000000">
                    <a:alpha val="100000"/>
                  </a:srgbClr>
                </a:solidFill>
                <a:latin typeface="楷体" panose="02010609060101010101" charset="-122"/>
                <a:ea typeface="楷体" panose="02010609060101010101" charset="-122"/>
                <a:cs typeface="楷体" panose="02010609060101010101" charset="-122"/>
              </a:rPr>
              <a:t>核心价值和独特  </a:t>
            </a:r>
            <a:r>
              <a:rPr sz="1100" spc="-40">
                <a:solidFill>
                  <a:srgbClr val="000000">
                    <a:alpha val="100000"/>
                  </a:srgbClr>
                </a:solidFill>
                <a:latin typeface="楷体" panose="02010609060101010101" charset="-122"/>
                <a:ea typeface="楷体" panose="02010609060101010101" charset="-122"/>
                <a:cs typeface="楷体" panose="02010609060101010101" charset="-122"/>
              </a:rPr>
              <a:t>性，同时与消费者产生共</a:t>
            </a:r>
            <a:r>
              <a:rPr sz="1100" spc="-20">
                <a:solidFill>
                  <a:srgbClr val="000000">
                    <a:alpha val="100000"/>
                  </a:srgbClr>
                </a:solidFill>
                <a:latin typeface="楷体" panose="02010609060101010101" charset="-122"/>
                <a:ea typeface="楷体" panose="02010609060101010101" charset="-122"/>
                <a:cs typeface="楷体" panose="02010609060101010101" charset="-122"/>
              </a:rPr>
              <a:t>鸣</a:t>
            </a:r>
            <a:r>
              <a:rPr sz="1100" spc="0">
                <a:solidFill>
                  <a:srgbClr val="000000">
                    <a:alpha val="100000"/>
                  </a:srgbClr>
                </a:solidFill>
                <a:latin typeface="楷体" panose="02010609060101010101" charset="-122"/>
                <a:ea typeface="楷体" panose="02010609060101010101" charset="-122"/>
                <a:cs typeface="楷体" panose="02010609060101010101" charset="-122"/>
              </a:rPr>
              <a:t>，  </a:t>
            </a:r>
            <a:r>
              <a:rPr sz="1100" spc="-10">
                <a:solidFill>
                  <a:srgbClr val="000000">
                    <a:alpha val="100000"/>
                  </a:srgbClr>
                </a:solidFill>
                <a:latin typeface="楷体" panose="02010609060101010101" charset="-122"/>
                <a:ea typeface="楷体" panose="02010609060101010101" charset="-122"/>
                <a:cs typeface="楷体" panose="02010609060101010101" charset="-122"/>
              </a:rPr>
              <a:t>引导消费者</a:t>
            </a:r>
            <a:r>
              <a:rPr sz="1100" spc="0">
                <a:solidFill>
                  <a:srgbClr val="000000">
                    <a:alpha val="100000"/>
                  </a:srgbClr>
                </a:solidFill>
                <a:latin typeface="楷体" panose="02010609060101010101" charset="-122"/>
                <a:ea typeface="楷体" panose="02010609060101010101" charset="-122"/>
                <a:cs typeface="楷体" panose="02010609060101010101" charset="-122"/>
              </a:rPr>
              <a:t>认知和理解。</a:t>
            </a:r>
            <a:endParaRPr lang="en-US" altLang="en-US" sz="1100"/>
          </a:p>
        </p:txBody>
      </p:sp>
      <p:sp>
        <p:nvSpPr>
          <p:cNvPr id="307" name="textbox 307"/>
          <p:cNvSpPr/>
          <p:nvPr/>
        </p:nvSpPr>
        <p:spPr>
          <a:xfrm>
            <a:off x="694944" y="3122688"/>
            <a:ext cx="1941829" cy="1194435"/>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en-US" altLang="en-US" sz="1000"/>
          </a:p>
          <a:p>
            <a:pPr marL="259080" algn="l" rtl="0" eaLnBrk="0">
              <a:lnSpc>
                <a:spcPct val="93000"/>
              </a:lnSpc>
              <a:spcBef>
                <a:spcPct val="0"/>
              </a:spcBef>
            </a:pP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市场调查和评</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估诊断</a:t>
            </a:r>
            <a:endParaRPr lang="en-US" altLang="en-US" sz="1200"/>
          </a:p>
          <a:p>
            <a:pPr algn="l" rtl="0" eaLnBrk="0">
              <a:lnSpc>
                <a:spcPct val="105000"/>
              </a:lnSpc>
            </a:pPr>
            <a:endParaRPr lang="en-US" altLang="en-US" sz="800"/>
          </a:p>
          <a:p>
            <a:pPr marL="114300" indent="-2540" algn="l" rtl="0" eaLnBrk="0">
              <a:lnSpc>
                <a:spcPct val="122000"/>
              </a:lnSpc>
              <a:spcBef>
                <a:spcPts val="5"/>
              </a:spcBef>
            </a:pPr>
            <a:r>
              <a:rPr sz="1100" spc="-10">
                <a:solidFill>
                  <a:srgbClr val="000000">
                    <a:alpha val="100000"/>
                  </a:srgbClr>
                </a:solidFill>
                <a:latin typeface="楷体" panose="02010609060101010101" charset="-122"/>
                <a:ea typeface="楷体" panose="02010609060101010101" charset="-122"/>
                <a:cs typeface="楷体" panose="02010609060101010101" charset="-122"/>
              </a:rPr>
              <a:t>对品牌方</a:t>
            </a:r>
            <a:r>
              <a:rPr sz="1100" spc="0">
                <a:solidFill>
                  <a:srgbClr val="000000">
                    <a:alpha val="100000"/>
                  </a:srgbClr>
                </a:solidFill>
                <a:latin typeface="楷体" panose="02010609060101010101" charset="-122"/>
                <a:ea typeface="楷体" panose="02010609060101010101" charset="-122"/>
                <a:cs typeface="楷体" panose="02010609060101010101" charset="-122"/>
              </a:rPr>
              <a:t>所在行业进行深度  </a:t>
            </a:r>
            <a:r>
              <a:rPr sz="1100" spc="-10">
                <a:solidFill>
                  <a:srgbClr val="000000">
                    <a:alpha val="100000"/>
                  </a:srgbClr>
                </a:solidFill>
                <a:latin typeface="楷体" panose="02010609060101010101" charset="-122"/>
                <a:ea typeface="楷体" panose="02010609060101010101" charset="-122"/>
                <a:cs typeface="楷体" panose="02010609060101010101" charset="-122"/>
              </a:rPr>
              <a:t>分析，为品</a:t>
            </a:r>
            <a:r>
              <a:rPr sz="1100" spc="0">
                <a:solidFill>
                  <a:srgbClr val="000000">
                    <a:alpha val="100000"/>
                  </a:srgbClr>
                </a:solidFill>
                <a:latin typeface="楷体" panose="02010609060101010101" charset="-122"/>
                <a:ea typeface="楷体" panose="02010609060101010101" charset="-122"/>
                <a:cs typeface="楷体" panose="02010609060101010101" charset="-122"/>
              </a:rPr>
              <a:t>牌方的新业务、  </a:t>
            </a:r>
            <a:r>
              <a:rPr sz="1100" spc="-10">
                <a:solidFill>
                  <a:srgbClr val="000000">
                    <a:alpha val="100000"/>
                  </a:srgbClr>
                </a:solidFill>
                <a:latin typeface="楷体" panose="02010609060101010101" charset="-122"/>
                <a:ea typeface="楷体" panose="02010609060101010101" charset="-122"/>
                <a:cs typeface="楷体" panose="02010609060101010101" charset="-122"/>
              </a:rPr>
              <a:t>新产品、新</a:t>
            </a:r>
            <a:r>
              <a:rPr sz="1100" spc="0">
                <a:solidFill>
                  <a:srgbClr val="000000">
                    <a:alpha val="100000"/>
                  </a:srgbClr>
                </a:solidFill>
                <a:latin typeface="楷体" panose="02010609060101010101" charset="-122"/>
                <a:ea typeface="楷体" panose="02010609060101010101" charset="-122"/>
                <a:cs typeface="楷体" panose="02010609060101010101" charset="-122"/>
              </a:rPr>
              <a:t>版块确定市场。</a:t>
            </a:r>
            <a:endParaRPr lang="en-US" altLang="en-US" sz="1100"/>
          </a:p>
        </p:txBody>
      </p:sp>
      <p:sp>
        <p:nvSpPr>
          <p:cNvPr id="308" name="path"/>
          <p:cNvSpPr/>
          <p:nvPr/>
        </p:nvSpPr>
        <p:spPr>
          <a:xfrm>
            <a:off x="2220467" y="4990845"/>
            <a:ext cx="8163559" cy="12700"/>
          </a:xfrm>
          <a:custGeom>
            <a:rect l="0" t="0" r="0" b="0"/>
            <a:pathLst>
              <a:path w="12855" h="20">
                <a:moveTo>
                  <a:pt x="0" y="10"/>
                </a:moveTo>
                <a:lnTo>
                  <a:pt x="12855" y="10"/>
                </a:lnTo>
              </a:path>
            </a:pathLst>
          </a:custGeom>
          <a:noFill/>
          <a:ln w="12700" cap="flat">
            <a:solidFill>
              <a:srgbClr val="44546A">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9" name="path"/>
          <p:cNvSpPr/>
          <p:nvPr/>
        </p:nvSpPr>
        <p:spPr>
          <a:xfrm>
            <a:off x="10070592" y="4873752"/>
            <a:ext cx="1665731" cy="256031"/>
          </a:xfrm>
          <a:custGeom>
            <a:rect l="0" t="0" r="0" b="0"/>
            <a:pathLst>
              <a:path w="2623" h="402">
                <a:moveTo>
                  <a:pt x="2623" y="0"/>
                </a:moveTo>
                <a:lnTo>
                  <a:pt x="404" y="0"/>
                </a:lnTo>
                <a:lnTo>
                  <a:pt x="0" y="403"/>
                </a:lnTo>
                <a:lnTo>
                  <a:pt x="2218" y="403"/>
                </a:lnTo>
                <a:lnTo>
                  <a:pt x="2623"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310" name="table 310"/>
          <p:cNvGraphicFramePr>
            <a:graphicFrameLocks noGrp="1"/>
          </p:cNvGraphicFramePr>
          <p:nvPr/>
        </p:nvGraphicFramePr>
        <p:xfrm>
          <a:off x="9949052" y="4313301"/>
          <a:ext cx="1929765" cy="935989"/>
        </p:xfrm>
        <a:graphic>
          <a:graphicData uri="http://schemas.openxmlformats.org/drawingml/2006/table">
            <a:tbl>
              <a:tblPr/>
              <a:tblGrid>
                <a:gridCol w="1929765"/>
              </a:tblGrid>
              <a:tr h="916939">
                <a:tc>
                  <a:txBody>
                    <a:bodyPr vert="horz" wrap="square"/>
                    <a:lstStyle/>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algn="l" rtl="0" eaLnBrk="0">
                        <a:lnSpc>
                          <a:spcPct val="103000"/>
                        </a:lnSpc>
                      </a:pPr>
                      <a:endParaRPr lang="en-US" altLang="en-US" sz="1000"/>
                    </a:p>
                    <a:p>
                      <a:pPr marL="501015" algn="l" rtl="0" eaLnBrk="0">
                        <a:lnSpc>
                          <a:spcPct val="94000"/>
                        </a:lnSpc>
                        <a:spcBef>
                          <a:spcPts val="5"/>
                        </a:spcBef>
                      </a:pPr>
                      <a:r>
                        <a:rPr sz="1100" spc="-10">
                          <a:ln w="401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运营配称</a:t>
                      </a:r>
                      <a:r>
                        <a:rPr sz="1100" spc="0">
                          <a:ln w="401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服务</a:t>
                      </a:r>
                      <a:endParaRPr lang="en-US" altLang="en-US" sz="1100"/>
                    </a:p>
                  </a:txBody>
                  <a:tcPr marL="0" marR="0" marT="0" marB="0">
                    <a:lnL w="19050" cap="flat" cmpd="sng" algn="ctr">
                      <a:solidFill>
                        <a:srgbClr val="2F5597"/>
                      </a:solidFill>
                      <a:prstDash val="solid"/>
                      <a:round/>
                      <a:headEnd type="none" w="med" len="med"/>
                      <a:tailEnd type="none" w="med" len="med"/>
                    </a:lnL>
                    <a:lnR w="19050" cap="flat" cmpd="sng" algn="ctr">
                      <a:solidFill>
                        <a:srgbClr val="2F5597"/>
                      </a:solidFill>
                      <a:prstDash val="solid"/>
                      <a:round/>
                      <a:headEnd type="none" w="med" len="med"/>
                      <a:tailEnd type="none" w="med" len="med"/>
                    </a:lnR>
                    <a:lnT w="19050" cap="flat" cmpd="sng" algn="ctr">
                      <a:solidFill>
                        <a:srgbClr val="2F5597"/>
                      </a:solidFill>
                      <a:prstDash val="solid"/>
                      <a:round/>
                      <a:headEnd type="none" w="med" len="med"/>
                      <a:tailEnd type="none" w="med" len="med"/>
                    </a:lnT>
                    <a:lnB w="19050" cap="flat" cmpd="sng" algn="ctr">
                      <a:solidFill>
                        <a:srgbClr val="2F5597"/>
                      </a:solidFill>
                      <a:prstDash val="solid"/>
                      <a:round/>
                      <a:headEnd type="none" w="med" len="med"/>
                      <a:tailEnd type="none" w="med" len="med"/>
                    </a:lnB>
                  </a:tcPr>
                </a:tc>
              </a:tr>
            </a:tbl>
          </a:graphicData>
        </a:graphic>
      </p:graphicFrame>
      <p:grpSp>
        <p:nvGrpSpPr>
          <p:cNvPr id="68" name="group 68"/>
          <p:cNvGrpSpPr/>
          <p:nvPr/>
        </p:nvGrpSpPr>
        <p:grpSpPr>
          <a:xfrm rot="21600000">
            <a:off x="2653283" y="4869179"/>
            <a:ext cx="1665731" cy="256032"/>
            <a:chExt cx="1665731" cy="256032"/>
          </a:xfrm>
        </p:grpSpPr>
        <p:sp>
          <p:nvSpPr>
            <p:cNvPr id="311" name="path"/>
            <p:cNvSpPr/>
            <p:nvPr/>
          </p:nvSpPr>
          <p:spPr>
            <a:xfrm>
              <a:off x="0" y="0"/>
              <a:ext cx="1665731" cy="256032"/>
            </a:xfrm>
            <a:custGeom>
              <a:rect l="0" t="0" r="0" b="0"/>
              <a:pathLst>
                <a:path w="2623" h="402">
                  <a:moveTo>
                    <a:pt x="2623" y="0"/>
                  </a:moveTo>
                  <a:lnTo>
                    <a:pt x="404" y="0"/>
                  </a:lnTo>
                  <a:lnTo>
                    <a:pt x="0" y="403"/>
                  </a:lnTo>
                  <a:lnTo>
                    <a:pt x="2218" y="403"/>
                  </a:lnTo>
                  <a:lnTo>
                    <a:pt x="2623"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2" name="textbox 312"/>
            <p:cNvSpPr/>
            <p:nvPr/>
          </p:nvSpPr>
          <p:spPr>
            <a:xfrm>
              <a:off x="-12700" y="-12700"/>
              <a:ext cx="1691639" cy="297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en-US" altLang="en-US" sz="400"/>
            </a:p>
            <a:p>
              <a:pPr marL="299720" algn="l" rtl="0" eaLnBrk="0">
                <a:lnSpc>
                  <a:spcPct val="93000"/>
                </a:lnSpc>
                <a:spcBef>
                  <a:spcPct val="0"/>
                </a:spcBef>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挖掘品</a:t>
              </a: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牌核心价值</a:t>
              </a:r>
              <a:endParaRPr lang="en-US" altLang="en-US" sz="1100"/>
            </a:p>
          </p:txBody>
        </p:sp>
      </p:grpSp>
      <p:sp>
        <p:nvSpPr>
          <p:cNvPr id="313" name="path"/>
          <p:cNvSpPr/>
          <p:nvPr/>
        </p:nvSpPr>
        <p:spPr>
          <a:xfrm>
            <a:off x="4329683" y="4869179"/>
            <a:ext cx="1496568" cy="256032"/>
          </a:xfrm>
          <a:custGeom>
            <a:rect l="0" t="0" r="0" b="0"/>
            <a:pathLst>
              <a:path w="2356" h="402">
                <a:moveTo>
                  <a:pt x="2356" y="0"/>
                </a:moveTo>
                <a:lnTo>
                  <a:pt x="363" y="0"/>
                </a:lnTo>
                <a:lnTo>
                  <a:pt x="0" y="403"/>
                </a:lnTo>
                <a:lnTo>
                  <a:pt x="1993" y="403"/>
                </a:lnTo>
                <a:lnTo>
                  <a:pt x="2356"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70" name="group 70"/>
          <p:cNvGrpSpPr/>
          <p:nvPr/>
        </p:nvGrpSpPr>
        <p:grpSpPr>
          <a:xfrm rot="21600000">
            <a:off x="5798820" y="4869179"/>
            <a:ext cx="1438655" cy="256032"/>
            <a:chExt cx="1438655" cy="256032"/>
          </a:xfrm>
        </p:grpSpPr>
        <p:sp>
          <p:nvSpPr>
            <p:cNvPr id="314" name="path"/>
            <p:cNvSpPr/>
            <p:nvPr/>
          </p:nvSpPr>
          <p:spPr>
            <a:xfrm>
              <a:off x="0" y="0"/>
              <a:ext cx="1438655" cy="256032"/>
            </a:xfrm>
            <a:custGeom>
              <a:rect l="0" t="0" r="0" b="0"/>
              <a:pathLst>
                <a:path w="2265" h="402">
                  <a:moveTo>
                    <a:pt x="2265" y="0"/>
                  </a:moveTo>
                  <a:lnTo>
                    <a:pt x="349" y="0"/>
                  </a:lnTo>
                  <a:lnTo>
                    <a:pt x="0" y="403"/>
                  </a:lnTo>
                  <a:lnTo>
                    <a:pt x="1916" y="403"/>
                  </a:lnTo>
                  <a:lnTo>
                    <a:pt x="2265"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5" name="textbox 315"/>
            <p:cNvSpPr/>
            <p:nvPr/>
          </p:nvSpPr>
          <p:spPr>
            <a:xfrm>
              <a:off x="-12700" y="-12700"/>
              <a:ext cx="1464310" cy="302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500"/>
            </a:p>
            <a:p>
              <a:pPr marL="453390" algn="l" rtl="0" eaLnBrk="0">
                <a:lnSpc>
                  <a:spcPct val="96000"/>
                </a:lnSpc>
                <a:spcBef>
                  <a:spcPts val="5"/>
                </a:spcBef>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创意转</a:t>
              </a: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化</a:t>
              </a:r>
              <a:endParaRPr lang="en-US" altLang="en-US" sz="1100"/>
            </a:p>
          </p:txBody>
        </p:sp>
      </p:grpSp>
      <p:graphicFrame>
        <p:nvGraphicFramePr>
          <p:cNvPr id="316" name="table 316"/>
          <p:cNvGraphicFramePr>
            <a:graphicFrameLocks noGrp="1"/>
          </p:cNvGraphicFramePr>
          <p:nvPr/>
        </p:nvGraphicFramePr>
        <p:xfrm>
          <a:off x="4310253" y="4310253"/>
          <a:ext cx="1525904" cy="935989"/>
        </p:xfrm>
        <a:graphic>
          <a:graphicData uri="http://schemas.openxmlformats.org/drawingml/2006/table">
            <a:tbl>
              <a:tblPr/>
              <a:tblGrid>
                <a:gridCol w="1525904"/>
              </a:tblGrid>
              <a:tr h="916939">
                <a:tc>
                  <a:txBody>
                    <a:bodyPr vert="horz" wrap="square"/>
                    <a:lstStyle/>
                    <a:p>
                      <a:pPr algn="l" rtl="0" eaLnBrk="0">
                        <a:lnSpc>
                          <a:spcPct val="100000"/>
                        </a:lnSpc>
                      </a:pPr>
                      <a:endParaRPr lang="en-US" altLang="en-US" sz="1000"/>
                    </a:p>
                    <a:p>
                      <a:pPr algn="l" rtl="0" eaLnBrk="0">
                        <a:lnSpc>
                          <a:spcPct val="101000"/>
                        </a:lnSpc>
                      </a:pPr>
                      <a:endParaRPr lang="en-US" altLang="en-US" sz="1000"/>
                    </a:p>
                    <a:p>
                      <a:pPr algn="l" rtl="0" eaLnBrk="0">
                        <a:lnSpc>
                          <a:spcPct val="101000"/>
                        </a:lnSpc>
                      </a:pPr>
                      <a:endParaRPr lang="en-US" altLang="en-US" sz="1000"/>
                    </a:p>
                    <a:p>
                      <a:pPr algn="l" rtl="0" eaLnBrk="0">
                        <a:lnSpc>
                          <a:spcPct val="101000"/>
                        </a:lnSpc>
                      </a:pPr>
                      <a:endParaRPr lang="en-US" altLang="en-US" sz="1000"/>
                    </a:p>
                    <a:p>
                      <a:pPr algn="l" rtl="0" eaLnBrk="0">
                        <a:lnSpc>
                          <a:spcPct val="7000"/>
                        </a:lnSpc>
                      </a:pPr>
                      <a:endParaRPr lang="en-US" altLang="en-US" sz="100"/>
                    </a:p>
                    <a:p>
                      <a:pPr marL="485140" algn="l" rtl="0" eaLnBrk="0">
                        <a:lnSpc>
                          <a:spcPct val="96000"/>
                        </a:lnSpc>
                      </a:pP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战略破</a:t>
                      </a: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局</a:t>
                      </a:r>
                      <a:endParaRPr lang="en-US" altLang="en-US" sz="1100"/>
                    </a:p>
                  </a:txBody>
                  <a:tcPr marL="0" marR="0" marT="0" marB="0">
                    <a:lnL w="19050" cap="flat" cmpd="sng" algn="ctr">
                      <a:solidFill>
                        <a:srgbClr val="2F5597"/>
                      </a:solidFill>
                      <a:prstDash val="solid"/>
                      <a:round/>
                      <a:headEnd type="none" w="med" len="med"/>
                      <a:tailEnd type="none" w="med" len="med"/>
                    </a:lnL>
                    <a:lnR w="19050" cap="flat" cmpd="sng" algn="ctr">
                      <a:solidFill>
                        <a:srgbClr val="2F5597"/>
                      </a:solidFill>
                      <a:prstDash val="solid"/>
                      <a:round/>
                      <a:headEnd type="none" w="med" len="med"/>
                      <a:tailEnd type="none" w="med" len="med"/>
                    </a:lnR>
                    <a:lnT w="19050" cap="flat" cmpd="sng" algn="ctr">
                      <a:solidFill>
                        <a:srgbClr val="2F5597"/>
                      </a:solidFill>
                      <a:prstDash val="solid"/>
                      <a:round/>
                      <a:headEnd type="none" w="med" len="med"/>
                      <a:tailEnd type="none" w="med" len="med"/>
                    </a:lnT>
                    <a:lnB w="19050" cap="flat" cmpd="sng" algn="ctr">
                      <a:solidFill>
                        <a:srgbClr val="2F5597"/>
                      </a:solidFill>
                      <a:prstDash val="solid"/>
                      <a:round/>
                      <a:headEnd type="none" w="med" len="med"/>
                      <a:tailEnd type="none" w="med" len="med"/>
                    </a:lnB>
                  </a:tcPr>
                </a:tc>
              </a:tr>
            </a:tbl>
          </a:graphicData>
        </a:graphic>
      </p:graphicFrame>
      <p:sp>
        <p:nvSpPr>
          <p:cNvPr id="317" name="textbox 317"/>
          <p:cNvSpPr/>
          <p:nvPr/>
        </p:nvSpPr>
        <p:spPr>
          <a:xfrm>
            <a:off x="302613" y="4319016"/>
            <a:ext cx="270509" cy="2049779"/>
          </a:xfrm>
          <a:prstGeom prst="rect">
            <a:avLst/>
          </a:prstGeom>
          <a:solidFill>
            <a:srgbClr val="2F5597"/>
          </a:solidFill>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7000"/>
              </a:lnSpc>
            </a:pPr>
            <a:endParaRPr lang="en-US" altLang="en-US" sz="300"/>
          </a:p>
          <a:p>
            <a:pPr marL="547370" algn="l" rtl="0" eaLnBrk="0">
              <a:lnSpc>
                <a:spcPct val="91000"/>
              </a:lnSpc>
              <a:spcBef>
                <a:spcPct val="0"/>
              </a:spcBef>
            </a:pPr>
            <a:r>
              <a:rPr sz="1100" spc="19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品牌战</a:t>
            </a:r>
            <a:r>
              <a:rPr sz="1100" spc="190">
                <a:ln w="401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略</a:t>
            </a:r>
            <a:r>
              <a:rPr sz="1100" spc="19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全</a:t>
            </a:r>
            <a:r>
              <a:rPr sz="1100" spc="15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案</a:t>
            </a:r>
            <a:endParaRPr lang="en-US" altLang="en-US" sz="1100"/>
          </a:p>
        </p:txBody>
      </p:sp>
      <p:sp>
        <p:nvSpPr>
          <p:cNvPr id="318" name="textbox 318"/>
          <p:cNvSpPr/>
          <p:nvPr/>
        </p:nvSpPr>
        <p:spPr>
          <a:xfrm>
            <a:off x="287127" y="2331720"/>
            <a:ext cx="281940" cy="1900554"/>
          </a:xfrm>
          <a:prstGeom prst="rect">
            <a:avLst/>
          </a:prstGeom>
          <a:solidFill>
            <a:srgbClr val="262626"/>
          </a:solidFill>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7000"/>
              </a:lnSpc>
            </a:pPr>
            <a:endParaRPr lang="en-US" altLang="en-US" sz="300"/>
          </a:p>
          <a:p>
            <a:pPr marL="473075" algn="l" rtl="0" eaLnBrk="0">
              <a:lnSpc>
                <a:spcPts val="1350"/>
              </a:lnSpc>
              <a:spcBef>
                <a:spcPts val="5"/>
              </a:spcBef>
            </a:pPr>
            <a:r>
              <a:rPr sz="1100" spc="19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品牌全案服</a:t>
            </a:r>
            <a:r>
              <a:rPr sz="1100" spc="15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务</a:t>
            </a:r>
            <a:endParaRPr lang="en-US" altLang="en-US" sz="1100"/>
          </a:p>
        </p:txBody>
      </p:sp>
      <p:sp>
        <p:nvSpPr>
          <p:cNvPr id="319" name="rect"/>
          <p:cNvSpPr/>
          <p:nvPr/>
        </p:nvSpPr>
        <p:spPr>
          <a:xfrm>
            <a:off x="2220467" y="2954782"/>
            <a:ext cx="8163559" cy="12700"/>
          </a:xfrm>
          <a:prstGeom prst="rect">
            <a:avLst/>
          </a:prstGeom>
          <a:solidFill>
            <a:srgbClr val="44546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72" name="group 72"/>
          <p:cNvGrpSpPr/>
          <p:nvPr/>
        </p:nvGrpSpPr>
        <p:grpSpPr>
          <a:xfrm rot="21600000">
            <a:off x="2653283" y="2833116"/>
            <a:ext cx="1665731" cy="254508"/>
            <a:chExt cx="1665731" cy="254508"/>
          </a:xfrm>
        </p:grpSpPr>
        <p:sp>
          <p:nvSpPr>
            <p:cNvPr id="320" name="path"/>
            <p:cNvSpPr/>
            <p:nvPr/>
          </p:nvSpPr>
          <p:spPr>
            <a:xfrm>
              <a:off x="0" y="0"/>
              <a:ext cx="1665731" cy="254508"/>
            </a:xfrm>
            <a:custGeom>
              <a:rect l="0" t="0" r="0" b="0"/>
              <a:pathLst>
                <a:path w="2623" h="400">
                  <a:moveTo>
                    <a:pt x="2623" y="0"/>
                  </a:moveTo>
                  <a:lnTo>
                    <a:pt x="404" y="0"/>
                  </a:lnTo>
                  <a:lnTo>
                    <a:pt x="0" y="400"/>
                  </a:lnTo>
                  <a:lnTo>
                    <a:pt x="2218" y="400"/>
                  </a:lnTo>
                  <a:lnTo>
                    <a:pt x="2623"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1" name="textbox 321"/>
            <p:cNvSpPr/>
            <p:nvPr/>
          </p:nvSpPr>
          <p:spPr>
            <a:xfrm>
              <a:off x="-12700" y="-12700"/>
              <a:ext cx="1691639" cy="2959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en-US" altLang="en-US" sz="400"/>
            </a:p>
            <a:p>
              <a:pPr marL="273685" algn="l" rtl="0" eaLnBrk="0">
                <a:lnSpc>
                  <a:spcPct val="93000"/>
                </a:lnSpc>
                <a:spcBef>
                  <a:spcPts val="5"/>
                </a:spcBef>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品牌定义差异诉求</a:t>
              </a:r>
              <a:endParaRPr lang="en-US" altLang="en-US" sz="1100"/>
            </a:p>
          </p:txBody>
        </p:sp>
      </p:grpSp>
      <p:grpSp>
        <p:nvGrpSpPr>
          <p:cNvPr id="74" name="group 74"/>
          <p:cNvGrpSpPr/>
          <p:nvPr/>
        </p:nvGrpSpPr>
        <p:grpSpPr>
          <a:xfrm rot="21600000">
            <a:off x="10070592" y="2837688"/>
            <a:ext cx="1665731" cy="254508"/>
            <a:chExt cx="1665731" cy="254508"/>
          </a:xfrm>
        </p:grpSpPr>
        <p:sp>
          <p:nvSpPr>
            <p:cNvPr id="322" name="path"/>
            <p:cNvSpPr/>
            <p:nvPr/>
          </p:nvSpPr>
          <p:spPr>
            <a:xfrm>
              <a:off x="0" y="0"/>
              <a:ext cx="1665731" cy="254508"/>
            </a:xfrm>
            <a:custGeom>
              <a:rect l="0" t="0" r="0" b="0"/>
              <a:pathLst>
                <a:path w="2623" h="400">
                  <a:moveTo>
                    <a:pt x="2623" y="0"/>
                  </a:moveTo>
                  <a:lnTo>
                    <a:pt x="404" y="0"/>
                  </a:lnTo>
                  <a:lnTo>
                    <a:pt x="0" y="400"/>
                  </a:lnTo>
                  <a:lnTo>
                    <a:pt x="2218" y="400"/>
                  </a:lnTo>
                  <a:lnTo>
                    <a:pt x="2623"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3" name="textbox 323"/>
            <p:cNvSpPr/>
            <p:nvPr/>
          </p:nvSpPr>
          <p:spPr>
            <a:xfrm>
              <a:off x="-12700" y="-12700"/>
              <a:ext cx="1691639" cy="2959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500"/>
            </a:p>
            <a:p>
              <a:pPr marL="243205" algn="l" rtl="0" eaLnBrk="0">
                <a:lnSpc>
                  <a:spcPct val="93000"/>
                </a:lnSpc>
                <a:spcBef>
                  <a:spcPct val="0"/>
                </a:spcBef>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品牌持续盈利管理</a:t>
              </a:r>
              <a:endParaRPr lang="en-US" altLang="en-US" sz="1100"/>
            </a:p>
          </p:txBody>
        </p:sp>
      </p:grpSp>
      <p:grpSp>
        <p:nvGrpSpPr>
          <p:cNvPr id="76" name="group 76"/>
          <p:cNvGrpSpPr/>
          <p:nvPr/>
        </p:nvGrpSpPr>
        <p:grpSpPr>
          <a:xfrm rot="21600000">
            <a:off x="914400" y="2833116"/>
            <a:ext cx="1645920" cy="254508"/>
            <a:chExt cx="1645920" cy="254508"/>
          </a:xfrm>
        </p:grpSpPr>
        <p:sp>
          <p:nvSpPr>
            <p:cNvPr id="324" name="path"/>
            <p:cNvSpPr/>
            <p:nvPr/>
          </p:nvSpPr>
          <p:spPr>
            <a:xfrm>
              <a:off x="0" y="0"/>
              <a:ext cx="1645920" cy="254508"/>
            </a:xfrm>
            <a:custGeom>
              <a:rect l="0" t="0" r="0" b="0"/>
              <a:pathLst>
                <a:path w="2592" h="400">
                  <a:moveTo>
                    <a:pt x="2592" y="0"/>
                  </a:moveTo>
                  <a:lnTo>
                    <a:pt x="400" y="0"/>
                  </a:lnTo>
                  <a:lnTo>
                    <a:pt x="0" y="400"/>
                  </a:lnTo>
                  <a:lnTo>
                    <a:pt x="2192" y="400"/>
                  </a:lnTo>
                  <a:lnTo>
                    <a:pt x="2592"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5" name="textbox 325"/>
            <p:cNvSpPr/>
            <p:nvPr/>
          </p:nvSpPr>
          <p:spPr>
            <a:xfrm>
              <a:off x="-12700" y="-12700"/>
              <a:ext cx="1671954" cy="3041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7000"/>
                </a:lnSpc>
              </a:pPr>
              <a:endParaRPr lang="en-US" altLang="en-US" sz="400"/>
            </a:p>
            <a:p>
              <a:pPr marL="710565" algn="l" rtl="0" eaLnBrk="0">
                <a:lnSpc>
                  <a:spcPct val="98000"/>
                </a:lnSpc>
                <a:spcBef>
                  <a:spcPct val="0"/>
                </a:spcBef>
              </a:pPr>
              <a:r>
                <a:rPr sz="1100" spc="-3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定</a:t>
              </a: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位</a:t>
              </a:r>
              <a:endParaRPr lang="en-US" altLang="en-US" sz="1100"/>
            </a:p>
          </p:txBody>
        </p:sp>
      </p:grpSp>
      <p:grpSp>
        <p:nvGrpSpPr>
          <p:cNvPr id="78" name="group 78"/>
          <p:cNvGrpSpPr/>
          <p:nvPr/>
        </p:nvGrpSpPr>
        <p:grpSpPr>
          <a:xfrm rot="21600000">
            <a:off x="914400" y="4869179"/>
            <a:ext cx="1616964" cy="256032"/>
            <a:chExt cx="1616964" cy="256032"/>
          </a:xfrm>
        </p:grpSpPr>
        <p:sp>
          <p:nvSpPr>
            <p:cNvPr id="326" name="path"/>
            <p:cNvSpPr/>
            <p:nvPr/>
          </p:nvSpPr>
          <p:spPr>
            <a:xfrm>
              <a:off x="0" y="0"/>
              <a:ext cx="1616964" cy="256032"/>
            </a:xfrm>
            <a:custGeom>
              <a:rect l="0" t="0" r="0" b="0"/>
              <a:pathLst>
                <a:path w="2546" h="402">
                  <a:moveTo>
                    <a:pt x="2546" y="0"/>
                  </a:moveTo>
                  <a:lnTo>
                    <a:pt x="393" y="0"/>
                  </a:lnTo>
                  <a:lnTo>
                    <a:pt x="0" y="403"/>
                  </a:lnTo>
                  <a:lnTo>
                    <a:pt x="2153" y="403"/>
                  </a:lnTo>
                  <a:lnTo>
                    <a:pt x="2546"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7" name="textbox 327"/>
            <p:cNvSpPr/>
            <p:nvPr/>
          </p:nvSpPr>
          <p:spPr>
            <a:xfrm>
              <a:off x="-12700" y="-12700"/>
              <a:ext cx="1642745" cy="3003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7000"/>
                </a:lnSpc>
              </a:pPr>
              <a:endParaRPr lang="en-US" altLang="en-US" sz="400"/>
            </a:p>
            <a:p>
              <a:pPr marL="559435" algn="l" rtl="0" eaLnBrk="0">
                <a:lnSpc>
                  <a:spcPct val="95000"/>
                </a:lnSpc>
                <a:spcBef>
                  <a:spcPts val="5"/>
                </a:spcBef>
              </a:pP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核心洞察</a:t>
              </a:r>
              <a:endParaRPr lang="en-US" altLang="en-US" sz="1100"/>
            </a:p>
          </p:txBody>
        </p:sp>
      </p:grpSp>
      <p:grpSp>
        <p:nvGrpSpPr>
          <p:cNvPr id="80" name="group 80"/>
          <p:cNvGrpSpPr/>
          <p:nvPr/>
        </p:nvGrpSpPr>
        <p:grpSpPr>
          <a:xfrm rot="21600000">
            <a:off x="4329683" y="2833116"/>
            <a:ext cx="1496568" cy="254508"/>
            <a:chExt cx="1496568" cy="254508"/>
          </a:xfrm>
        </p:grpSpPr>
        <p:sp>
          <p:nvSpPr>
            <p:cNvPr id="328" name="path"/>
            <p:cNvSpPr/>
            <p:nvPr/>
          </p:nvSpPr>
          <p:spPr>
            <a:xfrm>
              <a:off x="0" y="0"/>
              <a:ext cx="1496568" cy="254508"/>
            </a:xfrm>
            <a:custGeom>
              <a:rect l="0" t="0" r="0" b="0"/>
              <a:pathLst>
                <a:path w="2356" h="400">
                  <a:moveTo>
                    <a:pt x="2356" y="0"/>
                  </a:moveTo>
                  <a:lnTo>
                    <a:pt x="363" y="0"/>
                  </a:lnTo>
                  <a:lnTo>
                    <a:pt x="0" y="400"/>
                  </a:lnTo>
                  <a:lnTo>
                    <a:pt x="1993" y="400"/>
                  </a:lnTo>
                  <a:lnTo>
                    <a:pt x="2356"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9" name="textbox 329"/>
            <p:cNvSpPr/>
            <p:nvPr/>
          </p:nvSpPr>
          <p:spPr>
            <a:xfrm>
              <a:off x="-12700" y="-12700"/>
              <a:ext cx="1522094" cy="296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500"/>
            </a:p>
            <a:p>
              <a:pPr marL="595630" algn="l" rtl="0" eaLnBrk="0">
                <a:lnSpc>
                  <a:spcPct val="94000"/>
                </a:lnSpc>
                <a:spcBef>
                  <a:spcPts val="5"/>
                </a:spcBef>
              </a:pP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策</a:t>
              </a: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划</a:t>
              </a:r>
              <a:endParaRPr lang="en-US" altLang="en-US" sz="1100"/>
            </a:p>
          </p:txBody>
        </p:sp>
      </p:grpSp>
      <p:grpSp>
        <p:nvGrpSpPr>
          <p:cNvPr id="82" name="group 82"/>
          <p:cNvGrpSpPr/>
          <p:nvPr/>
        </p:nvGrpSpPr>
        <p:grpSpPr>
          <a:xfrm rot="21600000">
            <a:off x="5798820" y="2833116"/>
            <a:ext cx="1438655" cy="254508"/>
            <a:chExt cx="1438655" cy="254508"/>
          </a:xfrm>
        </p:grpSpPr>
        <p:sp>
          <p:nvSpPr>
            <p:cNvPr id="330" name="path"/>
            <p:cNvSpPr/>
            <p:nvPr/>
          </p:nvSpPr>
          <p:spPr>
            <a:xfrm>
              <a:off x="0" y="0"/>
              <a:ext cx="1438655" cy="254508"/>
            </a:xfrm>
            <a:custGeom>
              <a:rect l="0" t="0" r="0" b="0"/>
              <a:pathLst>
                <a:path w="2265" h="400">
                  <a:moveTo>
                    <a:pt x="2265" y="0"/>
                  </a:moveTo>
                  <a:lnTo>
                    <a:pt x="349" y="0"/>
                  </a:lnTo>
                  <a:lnTo>
                    <a:pt x="0" y="400"/>
                  </a:lnTo>
                  <a:lnTo>
                    <a:pt x="1916" y="400"/>
                  </a:lnTo>
                  <a:lnTo>
                    <a:pt x="2265"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1" name="textbox 331"/>
            <p:cNvSpPr/>
            <p:nvPr/>
          </p:nvSpPr>
          <p:spPr>
            <a:xfrm>
              <a:off x="-12700" y="-12700"/>
              <a:ext cx="1464310" cy="3073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en-US" altLang="en-US" sz="500"/>
            </a:p>
            <a:p>
              <a:pPr marL="600075" algn="l" rtl="0" eaLnBrk="0">
                <a:lnSpc>
                  <a:spcPct val="100000"/>
                </a:lnSpc>
                <a:spcBef>
                  <a:spcPts val="5"/>
                </a:spcBef>
              </a:pPr>
              <a:r>
                <a:rPr sz="1100" spc="-3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塑</a:t>
              </a: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造</a:t>
              </a:r>
              <a:endParaRPr lang="en-US" altLang="en-US" sz="1100"/>
            </a:p>
          </p:txBody>
        </p:sp>
      </p:grpSp>
      <p:pic>
        <p:nvPicPr>
          <p:cNvPr id="332" name="picture 332"/>
          <p:cNvPicPr>
            <a:picLocks noChangeAspect="1"/>
          </p:cNvPicPr>
          <p:nvPr/>
        </p:nvPicPr>
        <p:blipFill>
          <a:blip r:embed="rId6"/>
          <a:stretch>
            <a:fillRect/>
          </a:stretch>
        </p:blipFill>
        <p:spPr>
          <a:xfrm rot="21600000">
            <a:off x="4959095" y="3156204"/>
            <a:ext cx="324611" cy="1077467"/>
          </a:xfrm>
          <a:prstGeom prst="rect">
            <a:avLst/>
          </a:prstGeom>
        </p:spPr>
      </p:pic>
      <p:pic>
        <p:nvPicPr>
          <p:cNvPr id="333" name="picture 333"/>
          <p:cNvPicPr>
            <a:picLocks noChangeAspect="1"/>
          </p:cNvPicPr>
          <p:nvPr/>
        </p:nvPicPr>
        <p:blipFill>
          <a:blip r:embed="rId6"/>
          <a:stretch>
            <a:fillRect/>
          </a:stretch>
        </p:blipFill>
        <p:spPr>
          <a:xfrm rot="21600000">
            <a:off x="2616707" y="3119628"/>
            <a:ext cx="324611" cy="1077467"/>
          </a:xfrm>
          <a:prstGeom prst="rect">
            <a:avLst/>
          </a:prstGeom>
        </p:spPr>
      </p:pic>
      <p:pic>
        <p:nvPicPr>
          <p:cNvPr id="334" name="picture 334"/>
          <p:cNvPicPr>
            <a:picLocks noChangeAspect="1"/>
          </p:cNvPicPr>
          <p:nvPr/>
        </p:nvPicPr>
        <p:blipFill>
          <a:blip r:embed="rId7"/>
          <a:stretch>
            <a:fillRect/>
          </a:stretch>
        </p:blipFill>
        <p:spPr>
          <a:xfrm rot="21600000">
            <a:off x="8497823" y="3148584"/>
            <a:ext cx="324611" cy="1075943"/>
          </a:xfrm>
          <a:prstGeom prst="rect">
            <a:avLst/>
          </a:prstGeom>
        </p:spPr>
      </p:pic>
      <p:grpSp>
        <p:nvGrpSpPr>
          <p:cNvPr id="84" name="group 84"/>
          <p:cNvGrpSpPr/>
          <p:nvPr/>
        </p:nvGrpSpPr>
        <p:grpSpPr>
          <a:xfrm rot="21600000">
            <a:off x="7306056" y="4869179"/>
            <a:ext cx="1287779" cy="256032"/>
            <a:chExt cx="1287779" cy="256032"/>
          </a:xfrm>
        </p:grpSpPr>
        <p:sp>
          <p:nvSpPr>
            <p:cNvPr id="335" name="path"/>
            <p:cNvSpPr/>
            <p:nvPr/>
          </p:nvSpPr>
          <p:spPr>
            <a:xfrm>
              <a:off x="0" y="0"/>
              <a:ext cx="1287779" cy="256032"/>
            </a:xfrm>
            <a:custGeom>
              <a:rect l="0" t="0" r="0" b="0"/>
              <a:pathLst>
                <a:path w="2027" h="402">
                  <a:moveTo>
                    <a:pt x="2027" y="0"/>
                  </a:moveTo>
                  <a:lnTo>
                    <a:pt x="313" y="0"/>
                  </a:lnTo>
                  <a:lnTo>
                    <a:pt x="0" y="403"/>
                  </a:lnTo>
                  <a:lnTo>
                    <a:pt x="1715" y="403"/>
                  </a:lnTo>
                  <a:lnTo>
                    <a:pt x="2027"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6" name="textbox 336"/>
            <p:cNvSpPr/>
            <p:nvPr/>
          </p:nvSpPr>
          <p:spPr>
            <a:xfrm>
              <a:off x="-12700" y="-12700"/>
              <a:ext cx="1313180" cy="297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2000"/>
                </a:lnSpc>
              </a:pPr>
              <a:endParaRPr lang="en-US" altLang="en-US" sz="400"/>
            </a:p>
            <a:p>
              <a:pPr marL="386715" algn="l" rtl="0" eaLnBrk="0">
                <a:lnSpc>
                  <a:spcPct val="93000"/>
                </a:lnSpc>
                <a:spcBef>
                  <a:spcPct val="0"/>
                </a:spcBef>
              </a:pP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品宣系</a:t>
              </a: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统</a:t>
              </a:r>
              <a:endParaRPr lang="en-US" altLang="en-US" sz="1100"/>
            </a:p>
          </p:txBody>
        </p:sp>
      </p:grpSp>
      <p:grpSp>
        <p:nvGrpSpPr>
          <p:cNvPr id="86" name="group 86"/>
          <p:cNvGrpSpPr/>
          <p:nvPr/>
        </p:nvGrpSpPr>
        <p:grpSpPr>
          <a:xfrm rot="21600000">
            <a:off x="7306056" y="2833116"/>
            <a:ext cx="1287779" cy="254508"/>
            <a:chExt cx="1287779" cy="254508"/>
          </a:xfrm>
        </p:grpSpPr>
        <p:sp>
          <p:nvSpPr>
            <p:cNvPr id="337" name="path"/>
            <p:cNvSpPr/>
            <p:nvPr/>
          </p:nvSpPr>
          <p:spPr>
            <a:xfrm>
              <a:off x="0" y="0"/>
              <a:ext cx="1287779" cy="254508"/>
            </a:xfrm>
            <a:custGeom>
              <a:rect l="0" t="0" r="0" b="0"/>
              <a:pathLst>
                <a:path w="2027" h="400">
                  <a:moveTo>
                    <a:pt x="2027" y="0"/>
                  </a:moveTo>
                  <a:lnTo>
                    <a:pt x="313" y="0"/>
                  </a:lnTo>
                  <a:lnTo>
                    <a:pt x="0" y="400"/>
                  </a:lnTo>
                  <a:lnTo>
                    <a:pt x="1715" y="400"/>
                  </a:lnTo>
                  <a:lnTo>
                    <a:pt x="2027"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8" name="textbox 338"/>
            <p:cNvSpPr/>
            <p:nvPr/>
          </p:nvSpPr>
          <p:spPr>
            <a:xfrm>
              <a:off x="-12700" y="-12700"/>
              <a:ext cx="1313180" cy="2990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en-US" altLang="en-US" sz="400"/>
            </a:p>
            <a:p>
              <a:pPr marL="522605" algn="l" rtl="0" eaLnBrk="0">
                <a:lnSpc>
                  <a:spcPct val="95000"/>
                </a:lnSpc>
                <a:spcBef>
                  <a:spcPts val="5"/>
                </a:spcBef>
              </a:pP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推</a:t>
              </a: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广</a:t>
              </a:r>
              <a:endParaRPr lang="en-US" altLang="en-US" sz="1100"/>
            </a:p>
          </p:txBody>
        </p:sp>
      </p:grpSp>
      <p:grpSp>
        <p:nvGrpSpPr>
          <p:cNvPr id="88" name="group 88"/>
          <p:cNvGrpSpPr/>
          <p:nvPr/>
        </p:nvGrpSpPr>
        <p:grpSpPr>
          <a:xfrm rot="21600000">
            <a:off x="8695944" y="4869179"/>
            <a:ext cx="1179575" cy="256032"/>
            <a:chExt cx="1179575" cy="256032"/>
          </a:xfrm>
        </p:grpSpPr>
        <p:sp>
          <p:nvSpPr>
            <p:cNvPr id="339" name="path"/>
            <p:cNvSpPr/>
            <p:nvPr/>
          </p:nvSpPr>
          <p:spPr>
            <a:xfrm>
              <a:off x="0" y="0"/>
              <a:ext cx="1179575" cy="256032"/>
            </a:xfrm>
            <a:custGeom>
              <a:rect l="0" t="0" r="0" b="0"/>
              <a:pathLst>
                <a:path w="1857" h="402">
                  <a:moveTo>
                    <a:pt x="1857" y="0"/>
                  </a:moveTo>
                  <a:lnTo>
                    <a:pt x="286" y="0"/>
                  </a:lnTo>
                  <a:lnTo>
                    <a:pt x="0" y="403"/>
                  </a:lnTo>
                  <a:lnTo>
                    <a:pt x="1570" y="403"/>
                  </a:lnTo>
                  <a:lnTo>
                    <a:pt x="1857"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0" name="textbox 340"/>
            <p:cNvSpPr/>
            <p:nvPr/>
          </p:nvSpPr>
          <p:spPr>
            <a:xfrm>
              <a:off x="-12700" y="-12700"/>
              <a:ext cx="1205230" cy="2997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2000"/>
                </a:lnSpc>
              </a:pPr>
              <a:endParaRPr lang="en-US" altLang="en-US" sz="400"/>
            </a:p>
            <a:p>
              <a:pPr marL="271145" algn="l" rtl="0" eaLnBrk="0">
                <a:lnSpc>
                  <a:spcPct val="94000"/>
                </a:lnSpc>
                <a:spcBef>
                  <a:spcPct val="0"/>
                </a:spcBef>
              </a:pP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消费者触点</a:t>
              </a:r>
              <a:endParaRPr lang="en-US" altLang="en-US" sz="1100"/>
            </a:p>
          </p:txBody>
        </p:sp>
      </p:grpSp>
      <p:grpSp>
        <p:nvGrpSpPr>
          <p:cNvPr id="90" name="group 90"/>
          <p:cNvGrpSpPr/>
          <p:nvPr/>
        </p:nvGrpSpPr>
        <p:grpSpPr>
          <a:xfrm rot="21600000">
            <a:off x="8695944" y="2833116"/>
            <a:ext cx="1179575" cy="254508"/>
            <a:chExt cx="1179575" cy="254508"/>
          </a:xfrm>
        </p:grpSpPr>
        <p:sp>
          <p:nvSpPr>
            <p:cNvPr id="341" name="path"/>
            <p:cNvSpPr/>
            <p:nvPr/>
          </p:nvSpPr>
          <p:spPr>
            <a:xfrm>
              <a:off x="0" y="0"/>
              <a:ext cx="1179575" cy="254508"/>
            </a:xfrm>
            <a:custGeom>
              <a:rect l="0" t="0" r="0" b="0"/>
              <a:pathLst>
                <a:path w="1857" h="400">
                  <a:moveTo>
                    <a:pt x="1857" y="0"/>
                  </a:moveTo>
                  <a:lnTo>
                    <a:pt x="286" y="0"/>
                  </a:lnTo>
                  <a:lnTo>
                    <a:pt x="0" y="400"/>
                  </a:lnTo>
                  <a:lnTo>
                    <a:pt x="1570" y="400"/>
                  </a:lnTo>
                  <a:lnTo>
                    <a:pt x="1857" y="0"/>
                  </a:lnTo>
                  <a:close/>
                </a:path>
              </a:pathLst>
            </a:custGeom>
            <a:solidFill>
              <a:srgbClr val="76717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2" name="textbox 342"/>
            <p:cNvSpPr/>
            <p:nvPr/>
          </p:nvSpPr>
          <p:spPr>
            <a:xfrm>
              <a:off x="-12700" y="-12700"/>
              <a:ext cx="1205230" cy="3060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0000"/>
                </a:lnSpc>
              </a:pPr>
              <a:endParaRPr lang="en-US" altLang="en-US" sz="400"/>
            </a:p>
            <a:p>
              <a:pPr marL="473710" algn="l" rtl="0" eaLnBrk="0">
                <a:lnSpc>
                  <a:spcPct val="99000"/>
                </a:lnSpc>
                <a:spcBef>
                  <a:spcPts val="5"/>
                </a:spcBef>
              </a:pPr>
              <a:r>
                <a:rPr sz="1100" spc="-2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配</a:t>
              </a: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称</a:t>
              </a:r>
              <a:endParaRPr lang="en-US" altLang="en-US" sz="1100"/>
            </a:p>
          </p:txBody>
        </p:sp>
      </p:grpSp>
      <p:sp>
        <p:nvSpPr>
          <p:cNvPr id="343" name="textbox 343"/>
          <p:cNvSpPr/>
          <p:nvPr/>
        </p:nvSpPr>
        <p:spPr>
          <a:xfrm>
            <a:off x="703873" y="5236464"/>
            <a:ext cx="265429" cy="1132839"/>
          </a:xfrm>
          <a:prstGeom prst="rect">
            <a:avLst/>
          </a:prstGeom>
          <a:solidFill>
            <a:srgbClr val="4472C4"/>
          </a:solidFill>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300"/>
          </a:p>
          <a:p>
            <a:pPr marL="77470" algn="l" rtl="0" eaLnBrk="0">
              <a:lnSpc>
                <a:spcPct val="88000"/>
              </a:lnSpc>
              <a:spcBef>
                <a:spcPct val="0"/>
              </a:spcBef>
            </a:pPr>
            <a:r>
              <a:rPr sz="1200" spc="-100">
                <a:ln w="4368"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二</a:t>
            </a:r>
            <a:r>
              <a:rPr sz="1200" spc="-100">
                <a:solidFill>
                  <a:srgbClr val="FFFFFF">
                    <a:alpha val="100000"/>
                  </a:srgbClr>
                </a:solidFill>
                <a:latin typeface="楷体" panose="02010609060101010101" charset="-122"/>
                <a:ea typeface="楷体" panose="02010609060101010101" charset="-122"/>
                <a:cs typeface="楷体" panose="02010609060101010101" charset="-122"/>
              </a:rPr>
              <a:t> </a:t>
            </a:r>
            <a:r>
              <a:rPr sz="1200" spc="-10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者</a:t>
            </a:r>
            <a:r>
              <a:rPr sz="1200" spc="-100">
                <a:solidFill>
                  <a:srgbClr val="FFFFFF">
                    <a:alpha val="100000"/>
                  </a:srgbClr>
                </a:solidFill>
                <a:latin typeface="楷体" panose="02010609060101010101" charset="-122"/>
                <a:ea typeface="楷体" panose="02010609060101010101" charset="-122"/>
                <a:cs typeface="楷体" panose="02010609060101010101" charset="-122"/>
              </a:rPr>
              <a:t> </a:t>
            </a:r>
            <a:r>
              <a:rPr sz="1200" spc="-10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最</a:t>
            </a:r>
            <a:r>
              <a:rPr sz="1200" spc="-100">
                <a:solidFill>
                  <a:srgbClr val="FFFFFF">
                    <a:alpha val="100000"/>
                  </a:srgbClr>
                </a:solidFill>
                <a:latin typeface="楷体" panose="02010609060101010101" charset="-122"/>
                <a:ea typeface="楷体" panose="02010609060101010101" charset="-122"/>
                <a:cs typeface="楷体" panose="02010609060101010101" charset="-122"/>
              </a:rPr>
              <a:t> </a:t>
            </a:r>
            <a:r>
              <a:rPr sz="1200" spc="-10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大差</a:t>
            </a:r>
            <a:r>
              <a:rPr sz="1200" spc="-60">
                <a:ln w="4356"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异</a:t>
            </a:r>
            <a:endParaRPr lang="en-US" altLang="en-US" sz="1200"/>
          </a:p>
        </p:txBody>
      </p:sp>
      <p:sp>
        <p:nvSpPr>
          <p:cNvPr id="344" name="path"/>
          <p:cNvSpPr/>
          <p:nvPr/>
        </p:nvSpPr>
        <p:spPr>
          <a:xfrm>
            <a:off x="305561" y="1521333"/>
            <a:ext cx="11658600" cy="19050"/>
          </a:xfrm>
          <a:custGeom>
            <a:rect l="0" t="0" r="0" b="0"/>
            <a:pathLst>
              <a:path w="18360" h="30">
                <a:moveTo>
                  <a:pt x="0" y="15"/>
                </a:moveTo>
                <a:lnTo>
                  <a:pt x="18360" y="15"/>
                </a:lnTo>
              </a:path>
            </a:pathLst>
          </a:custGeom>
          <a:noFill/>
          <a:ln w="19050"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5" name="path"/>
          <p:cNvSpPr/>
          <p:nvPr/>
        </p:nvSpPr>
        <p:spPr>
          <a:xfrm>
            <a:off x="1406651" y="2382011"/>
            <a:ext cx="661416" cy="335279"/>
          </a:xfrm>
          <a:custGeom>
            <a:rect l="0" t="0" r="0" b="0"/>
            <a:pathLst>
              <a:path w="1041" h="527">
                <a:moveTo>
                  <a:pt x="521" y="527"/>
                </a:moveTo>
                <a:cubicBezTo>
                  <a:pt x="243" y="527"/>
                  <a:pt x="25" y="291"/>
                  <a:pt x="16" y="282"/>
                </a:cubicBezTo>
                <a:cubicBezTo>
                  <a:pt x="0" y="263"/>
                  <a:pt x="0" y="263"/>
                  <a:pt x="0" y="263"/>
                </a:cubicBezTo>
                <a:cubicBezTo>
                  <a:pt x="16" y="247"/>
                  <a:pt x="16" y="247"/>
                  <a:pt x="16" y="247"/>
                </a:cubicBezTo>
                <a:cubicBezTo>
                  <a:pt x="25" y="236"/>
                  <a:pt x="244" y="0"/>
                  <a:pt x="521" y="0"/>
                </a:cubicBezTo>
                <a:cubicBezTo>
                  <a:pt x="798" y="0"/>
                  <a:pt x="1016" y="236"/>
                  <a:pt x="1025" y="247"/>
                </a:cubicBezTo>
                <a:cubicBezTo>
                  <a:pt x="1041" y="263"/>
                  <a:pt x="1041" y="263"/>
                  <a:pt x="1041" y="263"/>
                </a:cubicBezTo>
                <a:cubicBezTo>
                  <a:pt x="1025" y="282"/>
                  <a:pt x="1025" y="282"/>
                  <a:pt x="1025" y="282"/>
                </a:cubicBezTo>
                <a:cubicBezTo>
                  <a:pt x="1016" y="291"/>
                  <a:pt x="798" y="527"/>
                  <a:pt x="521" y="527"/>
                </a:cubicBezTo>
                <a:moveTo>
                  <a:pt x="660" y="90"/>
                </a:moveTo>
                <a:cubicBezTo>
                  <a:pt x="721" y="131"/>
                  <a:pt x="755" y="195"/>
                  <a:pt x="755" y="263"/>
                </a:cubicBezTo>
                <a:cubicBezTo>
                  <a:pt x="755" y="332"/>
                  <a:pt x="721" y="396"/>
                  <a:pt x="660" y="439"/>
                </a:cubicBezTo>
                <a:cubicBezTo>
                  <a:pt x="667" y="449"/>
                  <a:pt x="667" y="449"/>
                  <a:pt x="667" y="449"/>
                </a:cubicBezTo>
                <a:cubicBezTo>
                  <a:pt x="807" y="405"/>
                  <a:pt x="918" y="308"/>
                  <a:pt x="959" y="268"/>
                </a:cubicBezTo>
                <a:cubicBezTo>
                  <a:pt x="965" y="263"/>
                  <a:pt x="965" y="263"/>
                  <a:pt x="965" y="263"/>
                </a:cubicBezTo>
                <a:cubicBezTo>
                  <a:pt x="959" y="259"/>
                  <a:pt x="959" y="259"/>
                  <a:pt x="959" y="259"/>
                </a:cubicBezTo>
                <a:cubicBezTo>
                  <a:pt x="918" y="220"/>
                  <a:pt x="807" y="123"/>
                  <a:pt x="667" y="78"/>
                </a:cubicBezTo>
                <a:lnTo>
                  <a:pt x="660" y="90"/>
                </a:lnTo>
                <a:close/>
                <a:moveTo>
                  <a:pt x="373" y="78"/>
                </a:moveTo>
                <a:cubicBezTo>
                  <a:pt x="235" y="123"/>
                  <a:pt x="123" y="220"/>
                  <a:pt x="82" y="259"/>
                </a:cubicBezTo>
                <a:cubicBezTo>
                  <a:pt x="77" y="263"/>
                  <a:pt x="77" y="263"/>
                  <a:pt x="77" y="263"/>
                </a:cubicBezTo>
                <a:cubicBezTo>
                  <a:pt x="82" y="268"/>
                  <a:pt x="82" y="268"/>
                  <a:pt x="82" y="268"/>
                </a:cubicBezTo>
                <a:cubicBezTo>
                  <a:pt x="123" y="308"/>
                  <a:pt x="235" y="405"/>
                  <a:pt x="373" y="449"/>
                </a:cubicBezTo>
                <a:cubicBezTo>
                  <a:pt x="380" y="439"/>
                  <a:pt x="380" y="439"/>
                  <a:pt x="380" y="439"/>
                </a:cubicBezTo>
                <a:cubicBezTo>
                  <a:pt x="320" y="396"/>
                  <a:pt x="285" y="332"/>
                  <a:pt x="285" y="263"/>
                </a:cubicBezTo>
                <a:cubicBezTo>
                  <a:pt x="285" y="195"/>
                  <a:pt x="320" y="131"/>
                  <a:pt x="380" y="90"/>
                </a:cubicBezTo>
                <a:lnTo>
                  <a:pt x="373" y="78"/>
                </a:lnTo>
                <a:close/>
                <a:moveTo>
                  <a:pt x="521" y="126"/>
                </a:moveTo>
                <a:cubicBezTo>
                  <a:pt x="438" y="126"/>
                  <a:pt x="371" y="187"/>
                  <a:pt x="371" y="263"/>
                </a:cubicBezTo>
                <a:cubicBezTo>
                  <a:pt x="371" y="340"/>
                  <a:pt x="438" y="402"/>
                  <a:pt x="521" y="402"/>
                </a:cubicBezTo>
                <a:cubicBezTo>
                  <a:pt x="603" y="402"/>
                  <a:pt x="670" y="340"/>
                  <a:pt x="670" y="263"/>
                </a:cubicBezTo>
                <a:cubicBezTo>
                  <a:pt x="670" y="187"/>
                  <a:pt x="603" y="126"/>
                  <a:pt x="521" y="126"/>
                </a:cubicBezTo>
              </a:path>
            </a:pathLst>
          </a:custGeom>
          <a:solidFill>
            <a:srgbClr val="A5A5A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6" name="path"/>
          <p:cNvSpPr/>
          <p:nvPr/>
        </p:nvSpPr>
        <p:spPr>
          <a:xfrm>
            <a:off x="7664196" y="2389632"/>
            <a:ext cx="565403" cy="365759"/>
          </a:xfrm>
          <a:custGeom>
            <a:rect l="0" t="0" r="0" b="0"/>
            <a:pathLst>
              <a:path w="890" h="575">
                <a:moveTo>
                  <a:pt x="798" y="251"/>
                </a:moveTo>
                <a:cubicBezTo>
                  <a:pt x="798" y="251"/>
                  <a:pt x="798" y="251"/>
                  <a:pt x="798" y="297"/>
                </a:cubicBezTo>
                <a:cubicBezTo>
                  <a:pt x="798" y="297"/>
                  <a:pt x="798" y="297"/>
                  <a:pt x="805" y="297"/>
                </a:cubicBezTo>
                <a:cubicBezTo>
                  <a:pt x="820" y="297"/>
                  <a:pt x="831" y="284"/>
                  <a:pt x="831" y="274"/>
                </a:cubicBezTo>
                <a:cubicBezTo>
                  <a:pt x="831" y="261"/>
                  <a:pt x="820" y="251"/>
                  <a:pt x="805" y="251"/>
                </a:cubicBezTo>
                <a:cubicBezTo>
                  <a:pt x="805" y="251"/>
                  <a:pt x="805" y="251"/>
                  <a:pt x="798" y="251"/>
                </a:cubicBezTo>
                <a:moveTo>
                  <a:pt x="171" y="220"/>
                </a:moveTo>
                <a:lnTo>
                  <a:pt x="162" y="235"/>
                </a:lnTo>
                <a:lnTo>
                  <a:pt x="179" y="235"/>
                </a:lnTo>
                <a:lnTo>
                  <a:pt x="171" y="220"/>
                </a:lnTo>
                <a:close/>
                <a:moveTo>
                  <a:pt x="238" y="212"/>
                </a:moveTo>
                <a:cubicBezTo>
                  <a:pt x="238" y="212"/>
                  <a:pt x="238" y="212"/>
                  <a:pt x="238" y="262"/>
                </a:cubicBezTo>
                <a:cubicBezTo>
                  <a:pt x="238" y="262"/>
                  <a:pt x="238" y="262"/>
                  <a:pt x="258" y="262"/>
                </a:cubicBezTo>
                <a:cubicBezTo>
                  <a:pt x="275" y="262"/>
                  <a:pt x="288" y="253"/>
                  <a:pt x="288" y="237"/>
                </a:cubicBezTo>
                <a:cubicBezTo>
                  <a:pt x="288" y="225"/>
                  <a:pt x="275" y="212"/>
                  <a:pt x="258" y="212"/>
                </a:cubicBezTo>
                <a:cubicBezTo>
                  <a:pt x="258" y="212"/>
                  <a:pt x="258" y="212"/>
                  <a:pt x="238" y="212"/>
                </a:cubicBezTo>
                <a:moveTo>
                  <a:pt x="228" y="193"/>
                </a:moveTo>
                <a:cubicBezTo>
                  <a:pt x="228" y="193"/>
                  <a:pt x="228" y="193"/>
                  <a:pt x="258" y="193"/>
                </a:cubicBezTo>
                <a:cubicBezTo>
                  <a:pt x="285" y="193"/>
                  <a:pt x="305" y="215"/>
                  <a:pt x="305" y="237"/>
                </a:cubicBezTo>
                <a:cubicBezTo>
                  <a:pt x="305" y="263"/>
                  <a:pt x="285" y="282"/>
                  <a:pt x="258" y="282"/>
                </a:cubicBezTo>
                <a:cubicBezTo>
                  <a:pt x="258" y="282"/>
                  <a:pt x="258" y="282"/>
                  <a:pt x="228" y="282"/>
                </a:cubicBezTo>
                <a:cubicBezTo>
                  <a:pt x="224" y="282"/>
                  <a:pt x="221" y="279"/>
                  <a:pt x="221" y="275"/>
                </a:cubicBezTo>
                <a:cubicBezTo>
                  <a:pt x="221" y="275"/>
                  <a:pt x="221" y="275"/>
                  <a:pt x="221" y="199"/>
                </a:cubicBezTo>
                <a:cubicBezTo>
                  <a:pt x="221" y="196"/>
                  <a:pt x="224" y="193"/>
                  <a:pt x="228" y="193"/>
                </a:cubicBezTo>
                <a:moveTo>
                  <a:pt x="167" y="193"/>
                </a:moveTo>
                <a:cubicBezTo>
                  <a:pt x="167" y="193"/>
                  <a:pt x="167" y="193"/>
                  <a:pt x="174" y="193"/>
                </a:cubicBezTo>
                <a:cubicBezTo>
                  <a:pt x="178" y="193"/>
                  <a:pt x="178" y="193"/>
                  <a:pt x="181" y="196"/>
                </a:cubicBezTo>
                <a:lnTo>
                  <a:pt x="213" y="275"/>
                </a:lnTo>
                <a:cubicBezTo>
                  <a:pt x="213" y="279"/>
                  <a:pt x="209" y="282"/>
                  <a:pt x="206" y="282"/>
                </a:cubicBezTo>
                <a:cubicBezTo>
                  <a:pt x="206" y="282"/>
                  <a:pt x="206" y="282"/>
                  <a:pt x="199" y="282"/>
                </a:cubicBezTo>
                <a:cubicBezTo>
                  <a:pt x="195" y="282"/>
                  <a:pt x="195" y="279"/>
                  <a:pt x="195" y="279"/>
                </a:cubicBezTo>
                <a:cubicBezTo>
                  <a:pt x="195" y="279"/>
                  <a:pt x="195" y="279"/>
                  <a:pt x="185" y="255"/>
                </a:cubicBezTo>
                <a:cubicBezTo>
                  <a:pt x="185" y="255"/>
                  <a:pt x="185" y="255"/>
                  <a:pt x="157" y="255"/>
                </a:cubicBezTo>
                <a:cubicBezTo>
                  <a:pt x="157" y="255"/>
                  <a:pt x="157" y="255"/>
                  <a:pt x="146" y="279"/>
                </a:cubicBezTo>
                <a:cubicBezTo>
                  <a:pt x="146" y="279"/>
                  <a:pt x="146" y="282"/>
                  <a:pt x="143" y="282"/>
                </a:cubicBezTo>
                <a:cubicBezTo>
                  <a:pt x="143" y="282"/>
                  <a:pt x="143" y="282"/>
                  <a:pt x="136" y="282"/>
                </a:cubicBezTo>
                <a:cubicBezTo>
                  <a:pt x="132" y="282"/>
                  <a:pt x="132" y="282"/>
                  <a:pt x="129" y="279"/>
                </a:cubicBezTo>
                <a:cubicBezTo>
                  <a:pt x="129" y="279"/>
                  <a:pt x="129" y="275"/>
                  <a:pt x="129" y="275"/>
                </a:cubicBezTo>
                <a:cubicBezTo>
                  <a:pt x="129" y="275"/>
                  <a:pt x="129" y="275"/>
                  <a:pt x="160" y="196"/>
                </a:cubicBezTo>
                <a:cubicBezTo>
                  <a:pt x="160" y="193"/>
                  <a:pt x="164" y="193"/>
                  <a:pt x="167" y="193"/>
                </a:cubicBezTo>
                <a:moveTo>
                  <a:pt x="50" y="154"/>
                </a:moveTo>
                <a:lnTo>
                  <a:pt x="50" y="323"/>
                </a:lnTo>
                <a:cubicBezTo>
                  <a:pt x="50" y="323"/>
                  <a:pt x="50" y="323"/>
                  <a:pt x="318" y="323"/>
                </a:cubicBezTo>
                <a:cubicBezTo>
                  <a:pt x="321" y="323"/>
                  <a:pt x="328" y="323"/>
                  <a:pt x="328" y="326"/>
                </a:cubicBezTo>
                <a:cubicBezTo>
                  <a:pt x="328" y="326"/>
                  <a:pt x="328" y="326"/>
                  <a:pt x="426" y="371"/>
                </a:cubicBezTo>
                <a:cubicBezTo>
                  <a:pt x="426" y="371"/>
                  <a:pt x="426" y="371"/>
                  <a:pt x="401" y="300"/>
                </a:cubicBezTo>
                <a:cubicBezTo>
                  <a:pt x="401" y="300"/>
                  <a:pt x="401" y="297"/>
                  <a:pt x="401" y="294"/>
                </a:cubicBezTo>
                <a:cubicBezTo>
                  <a:pt x="401" y="294"/>
                  <a:pt x="401" y="294"/>
                  <a:pt x="401" y="154"/>
                </a:cubicBezTo>
                <a:cubicBezTo>
                  <a:pt x="401" y="154"/>
                  <a:pt x="401" y="154"/>
                  <a:pt x="50" y="154"/>
                </a:cubicBezTo>
                <a:moveTo>
                  <a:pt x="137" y="42"/>
                </a:moveTo>
                <a:cubicBezTo>
                  <a:pt x="137" y="42"/>
                  <a:pt x="137" y="42"/>
                  <a:pt x="137" y="106"/>
                </a:cubicBezTo>
                <a:cubicBezTo>
                  <a:pt x="137" y="106"/>
                  <a:pt x="137" y="106"/>
                  <a:pt x="426" y="106"/>
                </a:cubicBezTo>
                <a:cubicBezTo>
                  <a:pt x="436" y="106"/>
                  <a:pt x="446" y="119"/>
                  <a:pt x="446" y="129"/>
                </a:cubicBezTo>
                <a:cubicBezTo>
                  <a:pt x="446" y="129"/>
                  <a:pt x="446" y="129"/>
                  <a:pt x="446" y="289"/>
                </a:cubicBezTo>
                <a:cubicBezTo>
                  <a:pt x="446" y="289"/>
                  <a:pt x="446" y="289"/>
                  <a:pt x="491" y="407"/>
                </a:cubicBezTo>
                <a:cubicBezTo>
                  <a:pt x="495" y="417"/>
                  <a:pt x="491" y="423"/>
                  <a:pt x="485" y="430"/>
                </a:cubicBezTo>
                <a:cubicBezTo>
                  <a:pt x="478" y="433"/>
                  <a:pt x="474" y="436"/>
                  <a:pt x="467" y="436"/>
                </a:cubicBezTo>
                <a:cubicBezTo>
                  <a:pt x="464" y="436"/>
                  <a:pt x="460" y="436"/>
                  <a:pt x="457" y="433"/>
                </a:cubicBezTo>
                <a:cubicBezTo>
                  <a:pt x="457" y="433"/>
                  <a:pt x="457" y="433"/>
                  <a:pt x="315" y="366"/>
                </a:cubicBezTo>
                <a:cubicBezTo>
                  <a:pt x="315" y="366"/>
                  <a:pt x="315" y="366"/>
                  <a:pt x="137" y="366"/>
                </a:cubicBezTo>
                <a:cubicBezTo>
                  <a:pt x="137" y="366"/>
                  <a:pt x="137" y="366"/>
                  <a:pt x="137" y="529"/>
                </a:cubicBezTo>
                <a:cubicBezTo>
                  <a:pt x="137" y="529"/>
                  <a:pt x="137" y="529"/>
                  <a:pt x="752" y="529"/>
                </a:cubicBezTo>
                <a:lnTo>
                  <a:pt x="752" y="42"/>
                </a:lnTo>
                <a:cubicBezTo>
                  <a:pt x="752" y="42"/>
                  <a:pt x="752" y="42"/>
                  <a:pt x="137" y="42"/>
                </a:cubicBezTo>
                <a:moveTo>
                  <a:pt x="111" y="0"/>
                </a:moveTo>
                <a:cubicBezTo>
                  <a:pt x="111" y="0"/>
                  <a:pt x="111" y="0"/>
                  <a:pt x="865" y="0"/>
                </a:cubicBezTo>
                <a:cubicBezTo>
                  <a:pt x="880" y="0"/>
                  <a:pt x="890" y="9"/>
                  <a:pt x="890" y="22"/>
                </a:cubicBezTo>
                <a:cubicBezTo>
                  <a:pt x="890" y="22"/>
                  <a:pt x="890" y="22"/>
                  <a:pt x="890" y="553"/>
                </a:cubicBezTo>
                <a:cubicBezTo>
                  <a:pt x="890" y="566"/>
                  <a:pt x="880" y="575"/>
                  <a:pt x="865" y="575"/>
                </a:cubicBezTo>
                <a:cubicBezTo>
                  <a:pt x="865" y="575"/>
                  <a:pt x="865" y="575"/>
                  <a:pt x="111" y="575"/>
                </a:cubicBezTo>
                <a:cubicBezTo>
                  <a:pt x="97" y="575"/>
                  <a:pt x="86" y="566"/>
                  <a:pt x="86" y="553"/>
                </a:cubicBezTo>
                <a:cubicBezTo>
                  <a:pt x="86" y="553"/>
                  <a:pt x="86" y="553"/>
                  <a:pt x="86" y="367"/>
                </a:cubicBezTo>
                <a:cubicBezTo>
                  <a:pt x="86" y="367"/>
                  <a:pt x="86" y="367"/>
                  <a:pt x="24" y="367"/>
                </a:cubicBezTo>
                <a:cubicBezTo>
                  <a:pt x="10" y="367"/>
                  <a:pt x="0" y="358"/>
                  <a:pt x="0" y="345"/>
                </a:cubicBezTo>
                <a:cubicBezTo>
                  <a:pt x="0" y="345"/>
                  <a:pt x="0" y="345"/>
                  <a:pt x="0" y="131"/>
                </a:cubicBezTo>
                <a:cubicBezTo>
                  <a:pt x="0" y="121"/>
                  <a:pt x="10" y="108"/>
                  <a:pt x="24" y="108"/>
                </a:cubicBezTo>
                <a:cubicBezTo>
                  <a:pt x="24" y="108"/>
                  <a:pt x="24" y="108"/>
                  <a:pt x="86" y="108"/>
                </a:cubicBezTo>
                <a:cubicBezTo>
                  <a:pt x="86" y="108"/>
                  <a:pt x="86" y="108"/>
                  <a:pt x="86" y="22"/>
                </a:cubicBezTo>
                <a:cubicBezTo>
                  <a:pt x="86" y="9"/>
                  <a:pt x="97" y="0"/>
                  <a:pt x="111" y="0"/>
                </a:cubicBezTo>
              </a:path>
            </a:pathLst>
          </a:custGeom>
          <a:solidFill>
            <a:srgbClr val="A5A5A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7" name="path"/>
          <p:cNvSpPr/>
          <p:nvPr/>
        </p:nvSpPr>
        <p:spPr>
          <a:xfrm>
            <a:off x="7664196" y="4427220"/>
            <a:ext cx="565403" cy="364235"/>
          </a:xfrm>
          <a:custGeom>
            <a:rect l="0" t="0" r="0" b="0"/>
            <a:pathLst>
              <a:path w="890" h="573">
                <a:moveTo>
                  <a:pt x="798" y="250"/>
                </a:moveTo>
                <a:cubicBezTo>
                  <a:pt x="798" y="250"/>
                  <a:pt x="798" y="250"/>
                  <a:pt x="798" y="296"/>
                </a:cubicBezTo>
                <a:cubicBezTo>
                  <a:pt x="798" y="296"/>
                  <a:pt x="798" y="296"/>
                  <a:pt x="805" y="296"/>
                </a:cubicBezTo>
                <a:cubicBezTo>
                  <a:pt x="820" y="296"/>
                  <a:pt x="831" y="283"/>
                  <a:pt x="831" y="273"/>
                </a:cubicBezTo>
                <a:cubicBezTo>
                  <a:pt x="831" y="260"/>
                  <a:pt x="820" y="250"/>
                  <a:pt x="805" y="250"/>
                </a:cubicBezTo>
                <a:cubicBezTo>
                  <a:pt x="805" y="250"/>
                  <a:pt x="805" y="250"/>
                  <a:pt x="798" y="250"/>
                </a:cubicBezTo>
                <a:moveTo>
                  <a:pt x="171" y="219"/>
                </a:moveTo>
                <a:lnTo>
                  <a:pt x="162" y="234"/>
                </a:lnTo>
                <a:lnTo>
                  <a:pt x="179" y="234"/>
                </a:lnTo>
                <a:lnTo>
                  <a:pt x="171" y="219"/>
                </a:lnTo>
                <a:close/>
                <a:moveTo>
                  <a:pt x="238" y="211"/>
                </a:moveTo>
                <a:cubicBezTo>
                  <a:pt x="238" y="211"/>
                  <a:pt x="238" y="211"/>
                  <a:pt x="238" y="261"/>
                </a:cubicBezTo>
                <a:cubicBezTo>
                  <a:pt x="238" y="261"/>
                  <a:pt x="238" y="261"/>
                  <a:pt x="258" y="261"/>
                </a:cubicBezTo>
                <a:cubicBezTo>
                  <a:pt x="275" y="261"/>
                  <a:pt x="288" y="252"/>
                  <a:pt x="288" y="236"/>
                </a:cubicBezTo>
                <a:cubicBezTo>
                  <a:pt x="288" y="224"/>
                  <a:pt x="275" y="211"/>
                  <a:pt x="258" y="211"/>
                </a:cubicBezTo>
                <a:cubicBezTo>
                  <a:pt x="258" y="211"/>
                  <a:pt x="258" y="211"/>
                  <a:pt x="238" y="211"/>
                </a:cubicBezTo>
                <a:moveTo>
                  <a:pt x="228" y="192"/>
                </a:moveTo>
                <a:cubicBezTo>
                  <a:pt x="228" y="192"/>
                  <a:pt x="228" y="192"/>
                  <a:pt x="258" y="192"/>
                </a:cubicBezTo>
                <a:cubicBezTo>
                  <a:pt x="285" y="192"/>
                  <a:pt x="305" y="214"/>
                  <a:pt x="305" y="236"/>
                </a:cubicBezTo>
                <a:cubicBezTo>
                  <a:pt x="305" y="261"/>
                  <a:pt x="285" y="280"/>
                  <a:pt x="258" y="280"/>
                </a:cubicBezTo>
                <a:cubicBezTo>
                  <a:pt x="258" y="280"/>
                  <a:pt x="258" y="280"/>
                  <a:pt x="228" y="280"/>
                </a:cubicBezTo>
                <a:cubicBezTo>
                  <a:pt x="224" y="280"/>
                  <a:pt x="221" y="277"/>
                  <a:pt x="221" y="274"/>
                </a:cubicBezTo>
                <a:cubicBezTo>
                  <a:pt x="221" y="274"/>
                  <a:pt x="221" y="274"/>
                  <a:pt x="221" y="198"/>
                </a:cubicBezTo>
                <a:cubicBezTo>
                  <a:pt x="221" y="195"/>
                  <a:pt x="224" y="192"/>
                  <a:pt x="228" y="192"/>
                </a:cubicBezTo>
                <a:moveTo>
                  <a:pt x="167" y="192"/>
                </a:moveTo>
                <a:cubicBezTo>
                  <a:pt x="167" y="192"/>
                  <a:pt x="167" y="192"/>
                  <a:pt x="174" y="192"/>
                </a:cubicBezTo>
                <a:cubicBezTo>
                  <a:pt x="178" y="192"/>
                  <a:pt x="178" y="192"/>
                  <a:pt x="181" y="195"/>
                </a:cubicBezTo>
                <a:lnTo>
                  <a:pt x="213" y="274"/>
                </a:lnTo>
                <a:cubicBezTo>
                  <a:pt x="213" y="277"/>
                  <a:pt x="209" y="280"/>
                  <a:pt x="206" y="280"/>
                </a:cubicBezTo>
                <a:cubicBezTo>
                  <a:pt x="206" y="280"/>
                  <a:pt x="206" y="280"/>
                  <a:pt x="199" y="280"/>
                </a:cubicBezTo>
                <a:cubicBezTo>
                  <a:pt x="195" y="280"/>
                  <a:pt x="195" y="277"/>
                  <a:pt x="195" y="277"/>
                </a:cubicBezTo>
                <a:cubicBezTo>
                  <a:pt x="195" y="277"/>
                  <a:pt x="195" y="277"/>
                  <a:pt x="185" y="254"/>
                </a:cubicBezTo>
                <a:cubicBezTo>
                  <a:pt x="185" y="254"/>
                  <a:pt x="185" y="254"/>
                  <a:pt x="157" y="254"/>
                </a:cubicBezTo>
                <a:cubicBezTo>
                  <a:pt x="157" y="254"/>
                  <a:pt x="157" y="254"/>
                  <a:pt x="146" y="277"/>
                </a:cubicBezTo>
                <a:cubicBezTo>
                  <a:pt x="146" y="277"/>
                  <a:pt x="146" y="280"/>
                  <a:pt x="143" y="280"/>
                </a:cubicBezTo>
                <a:cubicBezTo>
                  <a:pt x="143" y="280"/>
                  <a:pt x="143" y="280"/>
                  <a:pt x="136" y="280"/>
                </a:cubicBezTo>
                <a:cubicBezTo>
                  <a:pt x="132" y="280"/>
                  <a:pt x="132" y="280"/>
                  <a:pt x="129" y="277"/>
                </a:cubicBezTo>
                <a:cubicBezTo>
                  <a:pt x="129" y="277"/>
                  <a:pt x="129" y="274"/>
                  <a:pt x="129" y="274"/>
                </a:cubicBezTo>
                <a:cubicBezTo>
                  <a:pt x="129" y="274"/>
                  <a:pt x="129" y="274"/>
                  <a:pt x="160" y="195"/>
                </a:cubicBezTo>
                <a:cubicBezTo>
                  <a:pt x="160" y="192"/>
                  <a:pt x="164" y="192"/>
                  <a:pt x="167" y="192"/>
                </a:cubicBezTo>
                <a:moveTo>
                  <a:pt x="50" y="153"/>
                </a:moveTo>
                <a:lnTo>
                  <a:pt x="50" y="321"/>
                </a:lnTo>
                <a:cubicBezTo>
                  <a:pt x="50" y="321"/>
                  <a:pt x="50" y="321"/>
                  <a:pt x="318" y="321"/>
                </a:cubicBezTo>
                <a:cubicBezTo>
                  <a:pt x="321" y="321"/>
                  <a:pt x="328" y="321"/>
                  <a:pt x="328" y="325"/>
                </a:cubicBezTo>
                <a:cubicBezTo>
                  <a:pt x="328" y="325"/>
                  <a:pt x="328" y="325"/>
                  <a:pt x="426" y="369"/>
                </a:cubicBezTo>
                <a:cubicBezTo>
                  <a:pt x="426" y="369"/>
                  <a:pt x="426" y="369"/>
                  <a:pt x="401" y="299"/>
                </a:cubicBezTo>
                <a:cubicBezTo>
                  <a:pt x="401" y="299"/>
                  <a:pt x="401" y="296"/>
                  <a:pt x="401" y="293"/>
                </a:cubicBezTo>
                <a:cubicBezTo>
                  <a:pt x="401" y="293"/>
                  <a:pt x="401" y="293"/>
                  <a:pt x="401" y="153"/>
                </a:cubicBezTo>
                <a:cubicBezTo>
                  <a:pt x="401" y="153"/>
                  <a:pt x="401" y="153"/>
                  <a:pt x="50" y="153"/>
                </a:cubicBezTo>
                <a:moveTo>
                  <a:pt x="137" y="42"/>
                </a:moveTo>
                <a:cubicBezTo>
                  <a:pt x="137" y="42"/>
                  <a:pt x="137" y="42"/>
                  <a:pt x="137" y="106"/>
                </a:cubicBezTo>
                <a:cubicBezTo>
                  <a:pt x="137" y="106"/>
                  <a:pt x="137" y="106"/>
                  <a:pt x="426" y="106"/>
                </a:cubicBezTo>
                <a:cubicBezTo>
                  <a:pt x="436" y="106"/>
                  <a:pt x="446" y="118"/>
                  <a:pt x="446" y="128"/>
                </a:cubicBezTo>
                <a:cubicBezTo>
                  <a:pt x="446" y="128"/>
                  <a:pt x="446" y="128"/>
                  <a:pt x="446" y="287"/>
                </a:cubicBezTo>
                <a:cubicBezTo>
                  <a:pt x="446" y="287"/>
                  <a:pt x="446" y="287"/>
                  <a:pt x="491" y="406"/>
                </a:cubicBezTo>
                <a:cubicBezTo>
                  <a:pt x="495" y="415"/>
                  <a:pt x="491" y="421"/>
                  <a:pt x="485" y="428"/>
                </a:cubicBezTo>
                <a:cubicBezTo>
                  <a:pt x="478" y="431"/>
                  <a:pt x="474" y="434"/>
                  <a:pt x="467" y="434"/>
                </a:cubicBezTo>
                <a:cubicBezTo>
                  <a:pt x="464" y="434"/>
                  <a:pt x="460" y="434"/>
                  <a:pt x="457" y="431"/>
                </a:cubicBezTo>
                <a:cubicBezTo>
                  <a:pt x="457" y="431"/>
                  <a:pt x="457" y="431"/>
                  <a:pt x="315" y="364"/>
                </a:cubicBezTo>
                <a:cubicBezTo>
                  <a:pt x="315" y="364"/>
                  <a:pt x="315" y="364"/>
                  <a:pt x="137" y="364"/>
                </a:cubicBezTo>
                <a:cubicBezTo>
                  <a:pt x="137" y="364"/>
                  <a:pt x="137" y="364"/>
                  <a:pt x="137" y="527"/>
                </a:cubicBezTo>
                <a:cubicBezTo>
                  <a:pt x="137" y="527"/>
                  <a:pt x="137" y="527"/>
                  <a:pt x="752" y="527"/>
                </a:cubicBezTo>
                <a:lnTo>
                  <a:pt x="752" y="42"/>
                </a:lnTo>
                <a:cubicBezTo>
                  <a:pt x="752" y="42"/>
                  <a:pt x="752" y="42"/>
                  <a:pt x="137" y="42"/>
                </a:cubicBezTo>
                <a:moveTo>
                  <a:pt x="111" y="0"/>
                </a:moveTo>
                <a:cubicBezTo>
                  <a:pt x="111" y="0"/>
                  <a:pt x="111" y="0"/>
                  <a:pt x="865" y="0"/>
                </a:cubicBezTo>
                <a:cubicBezTo>
                  <a:pt x="880" y="0"/>
                  <a:pt x="890" y="9"/>
                  <a:pt x="890" y="22"/>
                </a:cubicBezTo>
                <a:cubicBezTo>
                  <a:pt x="890" y="22"/>
                  <a:pt x="890" y="22"/>
                  <a:pt x="890" y="551"/>
                </a:cubicBezTo>
                <a:cubicBezTo>
                  <a:pt x="890" y="563"/>
                  <a:pt x="880" y="573"/>
                  <a:pt x="865" y="573"/>
                </a:cubicBezTo>
                <a:cubicBezTo>
                  <a:pt x="865" y="573"/>
                  <a:pt x="865" y="573"/>
                  <a:pt x="111" y="573"/>
                </a:cubicBezTo>
                <a:cubicBezTo>
                  <a:pt x="97" y="573"/>
                  <a:pt x="86" y="563"/>
                  <a:pt x="86" y="551"/>
                </a:cubicBezTo>
                <a:cubicBezTo>
                  <a:pt x="86" y="551"/>
                  <a:pt x="86" y="551"/>
                  <a:pt x="86" y="366"/>
                </a:cubicBezTo>
                <a:cubicBezTo>
                  <a:pt x="86" y="366"/>
                  <a:pt x="86" y="366"/>
                  <a:pt x="24" y="366"/>
                </a:cubicBezTo>
                <a:cubicBezTo>
                  <a:pt x="10" y="366"/>
                  <a:pt x="0" y="356"/>
                  <a:pt x="0" y="344"/>
                </a:cubicBezTo>
                <a:cubicBezTo>
                  <a:pt x="0" y="344"/>
                  <a:pt x="0" y="344"/>
                  <a:pt x="0" y="130"/>
                </a:cubicBezTo>
                <a:cubicBezTo>
                  <a:pt x="0" y="120"/>
                  <a:pt x="10" y="108"/>
                  <a:pt x="24" y="108"/>
                </a:cubicBezTo>
                <a:cubicBezTo>
                  <a:pt x="24" y="108"/>
                  <a:pt x="24" y="108"/>
                  <a:pt x="86" y="108"/>
                </a:cubicBezTo>
                <a:cubicBezTo>
                  <a:pt x="86" y="108"/>
                  <a:pt x="86" y="108"/>
                  <a:pt x="86" y="22"/>
                </a:cubicBezTo>
                <a:cubicBezTo>
                  <a:pt x="86" y="9"/>
                  <a:pt x="97" y="0"/>
                  <a:pt x="111" y="0"/>
                </a:cubicBezTo>
              </a:path>
            </a:pathLst>
          </a:custGeom>
          <a:solidFill>
            <a:srgbClr val="A5A5A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8" name="path"/>
          <p:cNvSpPr/>
          <p:nvPr/>
        </p:nvSpPr>
        <p:spPr>
          <a:xfrm>
            <a:off x="4899659" y="2356104"/>
            <a:ext cx="461772" cy="416051"/>
          </a:xfrm>
          <a:custGeom>
            <a:rect l="0" t="0" r="0" b="0"/>
            <a:pathLst>
              <a:path w="727" h="655">
                <a:moveTo>
                  <a:pt x="600" y="582"/>
                </a:moveTo>
                <a:cubicBezTo>
                  <a:pt x="595" y="582"/>
                  <a:pt x="592" y="585"/>
                  <a:pt x="589" y="587"/>
                </a:cubicBezTo>
                <a:cubicBezTo>
                  <a:pt x="583" y="590"/>
                  <a:pt x="583" y="595"/>
                  <a:pt x="583" y="601"/>
                </a:cubicBezTo>
                <a:cubicBezTo>
                  <a:pt x="583" y="603"/>
                  <a:pt x="583" y="609"/>
                  <a:pt x="589" y="612"/>
                </a:cubicBezTo>
                <a:cubicBezTo>
                  <a:pt x="592" y="614"/>
                  <a:pt x="595" y="617"/>
                  <a:pt x="600" y="617"/>
                </a:cubicBezTo>
                <a:cubicBezTo>
                  <a:pt x="606" y="617"/>
                  <a:pt x="609" y="614"/>
                  <a:pt x="615" y="612"/>
                </a:cubicBezTo>
                <a:cubicBezTo>
                  <a:pt x="618" y="609"/>
                  <a:pt x="618" y="603"/>
                  <a:pt x="618" y="601"/>
                </a:cubicBezTo>
                <a:cubicBezTo>
                  <a:pt x="618" y="595"/>
                  <a:pt x="618" y="590"/>
                  <a:pt x="615" y="587"/>
                </a:cubicBezTo>
                <a:cubicBezTo>
                  <a:pt x="609" y="585"/>
                  <a:pt x="606" y="582"/>
                  <a:pt x="600" y="582"/>
                </a:cubicBezTo>
                <a:moveTo>
                  <a:pt x="478" y="560"/>
                </a:moveTo>
                <a:cubicBezTo>
                  <a:pt x="480" y="560"/>
                  <a:pt x="480" y="560"/>
                  <a:pt x="480" y="560"/>
                </a:cubicBezTo>
                <a:lnTo>
                  <a:pt x="727" y="560"/>
                </a:lnTo>
                <a:cubicBezTo>
                  <a:pt x="727" y="560"/>
                  <a:pt x="727" y="560"/>
                  <a:pt x="727" y="592"/>
                </a:cubicBezTo>
                <a:cubicBezTo>
                  <a:pt x="727" y="626"/>
                  <a:pt x="696" y="655"/>
                  <a:pt x="656" y="655"/>
                </a:cubicBezTo>
                <a:cubicBezTo>
                  <a:pt x="656" y="655"/>
                  <a:pt x="656" y="655"/>
                  <a:pt x="548" y="655"/>
                </a:cubicBezTo>
                <a:cubicBezTo>
                  <a:pt x="509" y="655"/>
                  <a:pt x="478" y="626"/>
                  <a:pt x="478" y="592"/>
                </a:cubicBezTo>
                <a:cubicBezTo>
                  <a:pt x="478" y="592"/>
                  <a:pt x="478" y="592"/>
                  <a:pt x="478" y="560"/>
                </a:cubicBezTo>
                <a:moveTo>
                  <a:pt x="119" y="544"/>
                </a:moveTo>
                <a:cubicBezTo>
                  <a:pt x="119" y="544"/>
                  <a:pt x="119" y="544"/>
                  <a:pt x="320" y="544"/>
                </a:cubicBezTo>
                <a:cubicBezTo>
                  <a:pt x="312" y="587"/>
                  <a:pt x="269" y="620"/>
                  <a:pt x="221" y="620"/>
                </a:cubicBezTo>
                <a:cubicBezTo>
                  <a:pt x="170" y="620"/>
                  <a:pt x="128" y="587"/>
                  <a:pt x="119" y="544"/>
                </a:cubicBezTo>
                <a:moveTo>
                  <a:pt x="363" y="484"/>
                </a:moveTo>
                <a:cubicBezTo>
                  <a:pt x="363" y="484"/>
                  <a:pt x="363" y="484"/>
                  <a:pt x="441" y="484"/>
                </a:cubicBezTo>
                <a:cubicBezTo>
                  <a:pt x="455" y="484"/>
                  <a:pt x="464" y="495"/>
                  <a:pt x="464" y="508"/>
                </a:cubicBezTo>
                <a:cubicBezTo>
                  <a:pt x="464" y="521"/>
                  <a:pt x="455" y="532"/>
                  <a:pt x="441" y="532"/>
                </a:cubicBezTo>
                <a:cubicBezTo>
                  <a:pt x="441" y="532"/>
                  <a:pt x="441" y="532"/>
                  <a:pt x="363" y="532"/>
                </a:cubicBezTo>
                <a:cubicBezTo>
                  <a:pt x="349" y="532"/>
                  <a:pt x="338" y="521"/>
                  <a:pt x="338" y="508"/>
                </a:cubicBezTo>
                <a:cubicBezTo>
                  <a:pt x="338" y="495"/>
                  <a:pt x="349" y="484"/>
                  <a:pt x="363" y="484"/>
                </a:cubicBezTo>
                <a:moveTo>
                  <a:pt x="116" y="469"/>
                </a:moveTo>
                <a:lnTo>
                  <a:pt x="324" y="469"/>
                </a:lnTo>
                <a:lnTo>
                  <a:pt x="324" y="513"/>
                </a:lnTo>
                <a:lnTo>
                  <a:pt x="116" y="513"/>
                </a:lnTo>
                <a:lnTo>
                  <a:pt x="116" y="469"/>
                </a:lnTo>
                <a:close/>
                <a:moveTo>
                  <a:pt x="548" y="299"/>
                </a:moveTo>
                <a:cubicBezTo>
                  <a:pt x="548" y="299"/>
                  <a:pt x="548" y="299"/>
                  <a:pt x="656" y="299"/>
                </a:cubicBezTo>
                <a:cubicBezTo>
                  <a:pt x="696" y="299"/>
                  <a:pt x="727" y="327"/>
                  <a:pt x="727" y="361"/>
                </a:cubicBezTo>
                <a:cubicBezTo>
                  <a:pt x="727" y="361"/>
                  <a:pt x="727" y="361"/>
                  <a:pt x="727" y="529"/>
                </a:cubicBezTo>
                <a:cubicBezTo>
                  <a:pt x="727" y="529"/>
                  <a:pt x="727" y="529"/>
                  <a:pt x="480" y="529"/>
                </a:cubicBezTo>
                <a:cubicBezTo>
                  <a:pt x="480" y="529"/>
                  <a:pt x="480" y="529"/>
                  <a:pt x="478" y="529"/>
                </a:cubicBezTo>
                <a:cubicBezTo>
                  <a:pt x="478" y="529"/>
                  <a:pt x="478" y="529"/>
                  <a:pt x="478" y="361"/>
                </a:cubicBezTo>
                <a:cubicBezTo>
                  <a:pt x="478" y="327"/>
                  <a:pt x="509" y="299"/>
                  <a:pt x="548" y="299"/>
                </a:cubicBezTo>
                <a:moveTo>
                  <a:pt x="182" y="255"/>
                </a:moveTo>
                <a:cubicBezTo>
                  <a:pt x="182" y="255"/>
                  <a:pt x="182" y="255"/>
                  <a:pt x="210" y="268"/>
                </a:cubicBezTo>
                <a:cubicBezTo>
                  <a:pt x="216" y="270"/>
                  <a:pt x="224" y="270"/>
                  <a:pt x="229" y="268"/>
                </a:cubicBezTo>
                <a:cubicBezTo>
                  <a:pt x="229" y="268"/>
                  <a:pt x="229" y="268"/>
                  <a:pt x="257" y="255"/>
                </a:cubicBezTo>
                <a:cubicBezTo>
                  <a:pt x="257" y="255"/>
                  <a:pt x="257" y="255"/>
                  <a:pt x="262" y="257"/>
                </a:cubicBezTo>
                <a:lnTo>
                  <a:pt x="235" y="437"/>
                </a:lnTo>
                <a:cubicBezTo>
                  <a:pt x="235" y="437"/>
                  <a:pt x="235" y="437"/>
                  <a:pt x="205" y="437"/>
                </a:cubicBezTo>
                <a:cubicBezTo>
                  <a:pt x="205" y="437"/>
                  <a:pt x="205" y="437"/>
                  <a:pt x="177" y="257"/>
                </a:cubicBezTo>
                <a:cubicBezTo>
                  <a:pt x="177" y="257"/>
                  <a:pt x="177" y="257"/>
                  <a:pt x="182" y="255"/>
                </a:cubicBezTo>
                <a:moveTo>
                  <a:pt x="482" y="119"/>
                </a:moveTo>
                <a:cubicBezTo>
                  <a:pt x="482" y="119"/>
                  <a:pt x="482" y="119"/>
                  <a:pt x="602" y="119"/>
                </a:cubicBezTo>
                <a:cubicBezTo>
                  <a:pt x="616" y="119"/>
                  <a:pt x="628" y="130"/>
                  <a:pt x="628" y="140"/>
                </a:cubicBezTo>
                <a:cubicBezTo>
                  <a:pt x="628" y="140"/>
                  <a:pt x="628" y="140"/>
                  <a:pt x="628" y="253"/>
                </a:cubicBezTo>
                <a:cubicBezTo>
                  <a:pt x="628" y="263"/>
                  <a:pt x="616" y="273"/>
                  <a:pt x="602" y="273"/>
                </a:cubicBezTo>
                <a:cubicBezTo>
                  <a:pt x="588" y="273"/>
                  <a:pt x="579" y="263"/>
                  <a:pt x="579" y="253"/>
                </a:cubicBezTo>
                <a:cubicBezTo>
                  <a:pt x="579" y="253"/>
                  <a:pt x="579" y="253"/>
                  <a:pt x="579" y="164"/>
                </a:cubicBezTo>
                <a:cubicBezTo>
                  <a:pt x="579" y="164"/>
                  <a:pt x="579" y="164"/>
                  <a:pt x="482" y="164"/>
                </a:cubicBezTo>
                <a:cubicBezTo>
                  <a:pt x="468" y="164"/>
                  <a:pt x="457" y="153"/>
                  <a:pt x="457" y="140"/>
                </a:cubicBezTo>
                <a:cubicBezTo>
                  <a:pt x="457" y="130"/>
                  <a:pt x="468" y="119"/>
                  <a:pt x="482" y="119"/>
                </a:cubicBezTo>
                <a:moveTo>
                  <a:pt x="221" y="0"/>
                </a:moveTo>
                <a:cubicBezTo>
                  <a:pt x="340" y="0"/>
                  <a:pt x="440" y="88"/>
                  <a:pt x="440" y="200"/>
                </a:cubicBezTo>
                <a:cubicBezTo>
                  <a:pt x="440" y="268"/>
                  <a:pt x="406" y="328"/>
                  <a:pt x="346" y="367"/>
                </a:cubicBezTo>
                <a:cubicBezTo>
                  <a:pt x="346" y="367"/>
                  <a:pt x="346" y="367"/>
                  <a:pt x="326" y="437"/>
                </a:cubicBezTo>
                <a:cubicBezTo>
                  <a:pt x="326" y="437"/>
                  <a:pt x="326" y="437"/>
                  <a:pt x="270" y="437"/>
                </a:cubicBezTo>
                <a:cubicBezTo>
                  <a:pt x="270" y="437"/>
                  <a:pt x="270" y="437"/>
                  <a:pt x="295" y="270"/>
                </a:cubicBezTo>
                <a:cubicBezTo>
                  <a:pt x="295" y="270"/>
                  <a:pt x="298" y="270"/>
                  <a:pt x="298" y="270"/>
                </a:cubicBezTo>
                <a:cubicBezTo>
                  <a:pt x="306" y="270"/>
                  <a:pt x="315" y="265"/>
                  <a:pt x="320" y="257"/>
                </a:cubicBezTo>
                <a:cubicBezTo>
                  <a:pt x="326" y="247"/>
                  <a:pt x="320" y="234"/>
                  <a:pt x="309" y="229"/>
                </a:cubicBezTo>
                <a:cubicBezTo>
                  <a:pt x="309" y="229"/>
                  <a:pt x="309" y="229"/>
                  <a:pt x="270" y="211"/>
                </a:cubicBezTo>
                <a:cubicBezTo>
                  <a:pt x="264" y="208"/>
                  <a:pt x="255" y="208"/>
                  <a:pt x="250" y="211"/>
                </a:cubicBezTo>
                <a:cubicBezTo>
                  <a:pt x="250" y="211"/>
                  <a:pt x="250" y="211"/>
                  <a:pt x="221" y="224"/>
                </a:cubicBezTo>
                <a:cubicBezTo>
                  <a:pt x="221" y="224"/>
                  <a:pt x="221" y="224"/>
                  <a:pt x="190" y="211"/>
                </a:cubicBezTo>
                <a:cubicBezTo>
                  <a:pt x="184" y="208"/>
                  <a:pt x="176" y="208"/>
                  <a:pt x="170" y="211"/>
                </a:cubicBezTo>
                <a:cubicBezTo>
                  <a:pt x="170" y="211"/>
                  <a:pt x="170" y="211"/>
                  <a:pt x="130" y="229"/>
                </a:cubicBezTo>
                <a:cubicBezTo>
                  <a:pt x="119" y="234"/>
                  <a:pt x="113" y="247"/>
                  <a:pt x="119" y="257"/>
                </a:cubicBezTo>
                <a:cubicBezTo>
                  <a:pt x="125" y="268"/>
                  <a:pt x="136" y="270"/>
                  <a:pt x="145" y="270"/>
                </a:cubicBezTo>
                <a:cubicBezTo>
                  <a:pt x="145" y="270"/>
                  <a:pt x="145" y="270"/>
                  <a:pt x="170" y="437"/>
                </a:cubicBezTo>
                <a:cubicBezTo>
                  <a:pt x="170" y="437"/>
                  <a:pt x="170" y="437"/>
                  <a:pt x="113" y="437"/>
                </a:cubicBezTo>
                <a:cubicBezTo>
                  <a:pt x="113" y="437"/>
                  <a:pt x="113" y="437"/>
                  <a:pt x="93" y="367"/>
                </a:cubicBezTo>
                <a:cubicBezTo>
                  <a:pt x="34" y="328"/>
                  <a:pt x="0" y="268"/>
                  <a:pt x="0" y="200"/>
                </a:cubicBezTo>
                <a:cubicBezTo>
                  <a:pt x="0" y="88"/>
                  <a:pt x="99" y="0"/>
                  <a:pt x="221" y="0"/>
                </a:cubicBezTo>
              </a:path>
            </a:pathLst>
          </a:custGeom>
          <a:solidFill>
            <a:srgbClr val="A5A5A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9" name="path"/>
          <p:cNvSpPr/>
          <p:nvPr/>
        </p:nvSpPr>
        <p:spPr>
          <a:xfrm>
            <a:off x="10794492" y="2400300"/>
            <a:ext cx="461771" cy="344424"/>
          </a:xfrm>
          <a:custGeom>
            <a:rect l="0" t="0" r="0" b="0"/>
            <a:pathLst>
              <a:path w="727" h="542">
                <a:moveTo>
                  <a:pt x="36" y="422"/>
                </a:moveTo>
                <a:cubicBezTo>
                  <a:pt x="36" y="422"/>
                  <a:pt x="36" y="422"/>
                  <a:pt x="430" y="422"/>
                </a:cubicBezTo>
                <a:cubicBezTo>
                  <a:pt x="430" y="422"/>
                  <a:pt x="430" y="422"/>
                  <a:pt x="430" y="492"/>
                </a:cubicBezTo>
                <a:cubicBezTo>
                  <a:pt x="430" y="492"/>
                  <a:pt x="430" y="492"/>
                  <a:pt x="36" y="492"/>
                </a:cubicBezTo>
                <a:cubicBezTo>
                  <a:pt x="16" y="492"/>
                  <a:pt x="0" y="475"/>
                  <a:pt x="0" y="457"/>
                </a:cubicBezTo>
                <a:cubicBezTo>
                  <a:pt x="0" y="438"/>
                  <a:pt x="16" y="422"/>
                  <a:pt x="36" y="422"/>
                </a:cubicBezTo>
                <a:moveTo>
                  <a:pt x="533" y="252"/>
                </a:moveTo>
                <a:cubicBezTo>
                  <a:pt x="527" y="252"/>
                  <a:pt x="522" y="257"/>
                  <a:pt x="522" y="262"/>
                </a:cubicBezTo>
                <a:cubicBezTo>
                  <a:pt x="522" y="262"/>
                  <a:pt x="522" y="262"/>
                  <a:pt x="522" y="462"/>
                </a:cubicBezTo>
                <a:cubicBezTo>
                  <a:pt x="522" y="467"/>
                  <a:pt x="527" y="473"/>
                  <a:pt x="533" y="473"/>
                </a:cubicBezTo>
                <a:cubicBezTo>
                  <a:pt x="533" y="473"/>
                  <a:pt x="533" y="473"/>
                  <a:pt x="671" y="473"/>
                </a:cubicBezTo>
                <a:cubicBezTo>
                  <a:pt x="677" y="473"/>
                  <a:pt x="682" y="467"/>
                  <a:pt x="682" y="462"/>
                </a:cubicBezTo>
                <a:lnTo>
                  <a:pt x="682" y="262"/>
                </a:lnTo>
                <a:cubicBezTo>
                  <a:pt x="682" y="257"/>
                  <a:pt x="677" y="252"/>
                  <a:pt x="671" y="252"/>
                </a:cubicBezTo>
                <a:cubicBezTo>
                  <a:pt x="671" y="252"/>
                  <a:pt x="671" y="252"/>
                  <a:pt x="533" y="252"/>
                </a:cubicBezTo>
                <a:moveTo>
                  <a:pt x="136" y="220"/>
                </a:moveTo>
                <a:lnTo>
                  <a:pt x="204" y="220"/>
                </a:lnTo>
                <a:cubicBezTo>
                  <a:pt x="212" y="220"/>
                  <a:pt x="218" y="225"/>
                  <a:pt x="218" y="230"/>
                </a:cubicBezTo>
                <a:cubicBezTo>
                  <a:pt x="218" y="230"/>
                  <a:pt x="218" y="230"/>
                  <a:pt x="218" y="283"/>
                </a:cubicBezTo>
                <a:cubicBezTo>
                  <a:pt x="218" y="291"/>
                  <a:pt x="212" y="296"/>
                  <a:pt x="204" y="296"/>
                </a:cubicBezTo>
                <a:cubicBezTo>
                  <a:pt x="204" y="296"/>
                  <a:pt x="204" y="296"/>
                  <a:pt x="136" y="296"/>
                </a:cubicBezTo>
                <a:cubicBezTo>
                  <a:pt x="128" y="296"/>
                  <a:pt x="122" y="291"/>
                  <a:pt x="122" y="283"/>
                </a:cubicBezTo>
                <a:cubicBezTo>
                  <a:pt x="122" y="283"/>
                  <a:pt x="122" y="283"/>
                  <a:pt x="122" y="230"/>
                </a:cubicBezTo>
                <a:cubicBezTo>
                  <a:pt x="122" y="225"/>
                  <a:pt x="128" y="220"/>
                  <a:pt x="136" y="220"/>
                </a:cubicBezTo>
                <a:moveTo>
                  <a:pt x="517" y="205"/>
                </a:moveTo>
                <a:cubicBezTo>
                  <a:pt x="517" y="205"/>
                  <a:pt x="517" y="205"/>
                  <a:pt x="687" y="205"/>
                </a:cubicBezTo>
                <a:cubicBezTo>
                  <a:pt x="710" y="205"/>
                  <a:pt x="727" y="220"/>
                  <a:pt x="727" y="239"/>
                </a:cubicBezTo>
                <a:cubicBezTo>
                  <a:pt x="727" y="239"/>
                  <a:pt x="727" y="239"/>
                  <a:pt x="727" y="505"/>
                </a:cubicBezTo>
                <a:cubicBezTo>
                  <a:pt x="727" y="526"/>
                  <a:pt x="710" y="542"/>
                  <a:pt x="687" y="542"/>
                </a:cubicBezTo>
                <a:cubicBezTo>
                  <a:pt x="687" y="542"/>
                  <a:pt x="687" y="542"/>
                  <a:pt x="517" y="542"/>
                </a:cubicBezTo>
                <a:cubicBezTo>
                  <a:pt x="497" y="542"/>
                  <a:pt x="477" y="526"/>
                  <a:pt x="477" y="505"/>
                </a:cubicBezTo>
                <a:cubicBezTo>
                  <a:pt x="477" y="505"/>
                  <a:pt x="477" y="505"/>
                  <a:pt x="477" y="239"/>
                </a:cubicBezTo>
                <a:cubicBezTo>
                  <a:pt x="477" y="220"/>
                  <a:pt x="497" y="205"/>
                  <a:pt x="517" y="205"/>
                </a:cubicBezTo>
                <a:moveTo>
                  <a:pt x="280" y="151"/>
                </a:moveTo>
                <a:lnTo>
                  <a:pt x="350" y="151"/>
                </a:lnTo>
                <a:cubicBezTo>
                  <a:pt x="359" y="151"/>
                  <a:pt x="365" y="156"/>
                  <a:pt x="365" y="164"/>
                </a:cubicBezTo>
                <a:cubicBezTo>
                  <a:pt x="365" y="164"/>
                  <a:pt x="365" y="164"/>
                  <a:pt x="365" y="283"/>
                </a:cubicBezTo>
                <a:cubicBezTo>
                  <a:pt x="365" y="291"/>
                  <a:pt x="359" y="296"/>
                  <a:pt x="350" y="296"/>
                </a:cubicBezTo>
                <a:cubicBezTo>
                  <a:pt x="350" y="296"/>
                  <a:pt x="350" y="296"/>
                  <a:pt x="280" y="296"/>
                </a:cubicBezTo>
                <a:cubicBezTo>
                  <a:pt x="272" y="296"/>
                  <a:pt x="266" y="291"/>
                  <a:pt x="266" y="283"/>
                </a:cubicBezTo>
                <a:cubicBezTo>
                  <a:pt x="266" y="283"/>
                  <a:pt x="266" y="283"/>
                  <a:pt x="266" y="164"/>
                </a:cubicBezTo>
                <a:cubicBezTo>
                  <a:pt x="266" y="156"/>
                  <a:pt x="272" y="151"/>
                  <a:pt x="280" y="151"/>
                </a:cubicBezTo>
                <a:moveTo>
                  <a:pt x="427" y="85"/>
                </a:moveTo>
                <a:cubicBezTo>
                  <a:pt x="427" y="85"/>
                  <a:pt x="427" y="85"/>
                  <a:pt x="494" y="85"/>
                </a:cubicBezTo>
                <a:cubicBezTo>
                  <a:pt x="502" y="85"/>
                  <a:pt x="508" y="90"/>
                  <a:pt x="508" y="98"/>
                </a:cubicBezTo>
                <a:lnTo>
                  <a:pt x="508" y="160"/>
                </a:lnTo>
                <a:cubicBezTo>
                  <a:pt x="466" y="165"/>
                  <a:pt x="432" y="200"/>
                  <a:pt x="432" y="239"/>
                </a:cubicBezTo>
                <a:cubicBezTo>
                  <a:pt x="432" y="239"/>
                  <a:pt x="432" y="239"/>
                  <a:pt x="432" y="296"/>
                </a:cubicBezTo>
                <a:cubicBezTo>
                  <a:pt x="432" y="296"/>
                  <a:pt x="432" y="296"/>
                  <a:pt x="427" y="296"/>
                </a:cubicBezTo>
                <a:cubicBezTo>
                  <a:pt x="418" y="296"/>
                  <a:pt x="413" y="291"/>
                  <a:pt x="413" y="283"/>
                </a:cubicBezTo>
                <a:cubicBezTo>
                  <a:pt x="413" y="283"/>
                  <a:pt x="413" y="283"/>
                  <a:pt x="413" y="98"/>
                </a:cubicBezTo>
                <a:cubicBezTo>
                  <a:pt x="413" y="90"/>
                  <a:pt x="418" y="85"/>
                  <a:pt x="427" y="85"/>
                </a:cubicBezTo>
                <a:moveTo>
                  <a:pt x="54" y="0"/>
                </a:moveTo>
                <a:cubicBezTo>
                  <a:pt x="54" y="0"/>
                  <a:pt x="54" y="0"/>
                  <a:pt x="576" y="0"/>
                </a:cubicBezTo>
                <a:cubicBezTo>
                  <a:pt x="605" y="0"/>
                  <a:pt x="628" y="20"/>
                  <a:pt x="628" y="47"/>
                </a:cubicBezTo>
                <a:cubicBezTo>
                  <a:pt x="628" y="47"/>
                  <a:pt x="628" y="47"/>
                  <a:pt x="628" y="161"/>
                </a:cubicBezTo>
                <a:cubicBezTo>
                  <a:pt x="628" y="161"/>
                  <a:pt x="628" y="161"/>
                  <a:pt x="580" y="161"/>
                </a:cubicBezTo>
                <a:cubicBezTo>
                  <a:pt x="580" y="161"/>
                  <a:pt x="580" y="161"/>
                  <a:pt x="580" y="47"/>
                </a:cubicBezTo>
                <a:cubicBezTo>
                  <a:pt x="580" y="47"/>
                  <a:pt x="576" y="44"/>
                  <a:pt x="576" y="44"/>
                </a:cubicBezTo>
                <a:cubicBezTo>
                  <a:pt x="576" y="44"/>
                  <a:pt x="576" y="44"/>
                  <a:pt x="54" y="44"/>
                </a:cubicBezTo>
                <a:cubicBezTo>
                  <a:pt x="51" y="44"/>
                  <a:pt x="51" y="47"/>
                  <a:pt x="51" y="47"/>
                </a:cubicBezTo>
                <a:cubicBezTo>
                  <a:pt x="51" y="47"/>
                  <a:pt x="51" y="47"/>
                  <a:pt x="51" y="349"/>
                </a:cubicBezTo>
                <a:cubicBezTo>
                  <a:pt x="51" y="349"/>
                  <a:pt x="51" y="349"/>
                  <a:pt x="54" y="349"/>
                </a:cubicBezTo>
                <a:cubicBezTo>
                  <a:pt x="54" y="349"/>
                  <a:pt x="54" y="349"/>
                  <a:pt x="432" y="349"/>
                </a:cubicBezTo>
                <a:cubicBezTo>
                  <a:pt x="432" y="349"/>
                  <a:pt x="432" y="349"/>
                  <a:pt x="432" y="394"/>
                </a:cubicBezTo>
                <a:cubicBezTo>
                  <a:pt x="432" y="394"/>
                  <a:pt x="432" y="394"/>
                  <a:pt x="54" y="394"/>
                </a:cubicBezTo>
                <a:cubicBezTo>
                  <a:pt x="26" y="394"/>
                  <a:pt x="3" y="373"/>
                  <a:pt x="3" y="349"/>
                </a:cubicBezTo>
                <a:cubicBezTo>
                  <a:pt x="3" y="349"/>
                  <a:pt x="3" y="349"/>
                  <a:pt x="3" y="47"/>
                </a:cubicBezTo>
                <a:cubicBezTo>
                  <a:pt x="3" y="20"/>
                  <a:pt x="26" y="0"/>
                  <a:pt x="54" y="0"/>
                </a:cubicBezTo>
              </a:path>
            </a:pathLst>
          </a:custGeom>
          <a:solidFill>
            <a:srgbClr val="AFABA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0" name="path"/>
          <p:cNvSpPr/>
          <p:nvPr/>
        </p:nvSpPr>
        <p:spPr>
          <a:xfrm>
            <a:off x="3329940" y="2386584"/>
            <a:ext cx="461771" cy="344423"/>
          </a:xfrm>
          <a:custGeom>
            <a:rect l="0" t="0" r="0" b="0"/>
            <a:pathLst>
              <a:path w="727" h="542">
                <a:moveTo>
                  <a:pt x="36" y="422"/>
                </a:moveTo>
                <a:cubicBezTo>
                  <a:pt x="36" y="422"/>
                  <a:pt x="36" y="422"/>
                  <a:pt x="430" y="422"/>
                </a:cubicBezTo>
                <a:cubicBezTo>
                  <a:pt x="430" y="422"/>
                  <a:pt x="430" y="422"/>
                  <a:pt x="430" y="492"/>
                </a:cubicBezTo>
                <a:cubicBezTo>
                  <a:pt x="430" y="492"/>
                  <a:pt x="430" y="492"/>
                  <a:pt x="36" y="492"/>
                </a:cubicBezTo>
                <a:cubicBezTo>
                  <a:pt x="16" y="492"/>
                  <a:pt x="0" y="475"/>
                  <a:pt x="0" y="457"/>
                </a:cubicBezTo>
                <a:cubicBezTo>
                  <a:pt x="0" y="438"/>
                  <a:pt x="16" y="422"/>
                  <a:pt x="36" y="422"/>
                </a:cubicBezTo>
                <a:moveTo>
                  <a:pt x="533" y="252"/>
                </a:moveTo>
                <a:cubicBezTo>
                  <a:pt x="527" y="252"/>
                  <a:pt x="522" y="257"/>
                  <a:pt x="522" y="262"/>
                </a:cubicBezTo>
                <a:cubicBezTo>
                  <a:pt x="522" y="262"/>
                  <a:pt x="522" y="262"/>
                  <a:pt x="522" y="462"/>
                </a:cubicBezTo>
                <a:cubicBezTo>
                  <a:pt x="522" y="467"/>
                  <a:pt x="527" y="472"/>
                  <a:pt x="533" y="472"/>
                </a:cubicBezTo>
                <a:cubicBezTo>
                  <a:pt x="533" y="472"/>
                  <a:pt x="533" y="472"/>
                  <a:pt x="671" y="472"/>
                </a:cubicBezTo>
                <a:cubicBezTo>
                  <a:pt x="677" y="472"/>
                  <a:pt x="682" y="467"/>
                  <a:pt x="682" y="462"/>
                </a:cubicBezTo>
                <a:lnTo>
                  <a:pt x="682" y="262"/>
                </a:lnTo>
                <a:cubicBezTo>
                  <a:pt x="682" y="257"/>
                  <a:pt x="677" y="252"/>
                  <a:pt x="671" y="252"/>
                </a:cubicBezTo>
                <a:cubicBezTo>
                  <a:pt x="671" y="252"/>
                  <a:pt x="671" y="252"/>
                  <a:pt x="533" y="252"/>
                </a:cubicBezTo>
                <a:moveTo>
                  <a:pt x="136" y="220"/>
                </a:moveTo>
                <a:lnTo>
                  <a:pt x="204" y="220"/>
                </a:lnTo>
                <a:cubicBezTo>
                  <a:pt x="212" y="220"/>
                  <a:pt x="218" y="225"/>
                  <a:pt x="218" y="230"/>
                </a:cubicBezTo>
                <a:cubicBezTo>
                  <a:pt x="218" y="230"/>
                  <a:pt x="218" y="230"/>
                  <a:pt x="218" y="283"/>
                </a:cubicBezTo>
                <a:cubicBezTo>
                  <a:pt x="218" y="291"/>
                  <a:pt x="212" y="296"/>
                  <a:pt x="204" y="296"/>
                </a:cubicBezTo>
                <a:cubicBezTo>
                  <a:pt x="204" y="296"/>
                  <a:pt x="204" y="296"/>
                  <a:pt x="136" y="296"/>
                </a:cubicBezTo>
                <a:cubicBezTo>
                  <a:pt x="128" y="296"/>
                  <a:pt x="122" y="291"/>
                  <a:pt x="122" y="283"/>
                </a:cubicBezTo>
                <a:cubicBezTo>
                  <a:pt x="122" y="283"/>
                  <a:pt x="122" y="283"/>
                  <a:pt x="122" y="230"/>
                </a:cubicBezTo>
                <a:cubicBezTo>
                  <a:pt x="122" y="225"/>
                  <a:pt x="128" y="220"/>
                  <a:pt x="136" y="220"/>
                </a:cubicBezTo>
                <a:moveTo>
                  <a:pt x="517" y="205"/>
                </a:moveTo>
                <a:cubicBezTo>
                  <a:pt x="517" y="205"/>
                  <a:pt x="517" y="205"/>
                  <a:pt x="687" y="205"/>
                </a:cubicBezTo>
                <a:cubicBezTo>
                  <a:pt x="710" y="205"/>
                  <a:pt x="727" y="220"/>
                  <a:pt x="727" y="238"/>
                </a:cubicBezTo>
                <a:cubicBezTo>
                  <a:pt x="727" y="238"/>
                  <a:pt x="727" y="238"/>
                  <a:pt x="727" y="505"/>
                </a:cubicBezTo>
                <a:cubicBezTo>
                  <a:pt x="727" y="526"/>
                  <a:pt x="710" y="542"/>
                  <a:pt x="687" y="542"/>
                </a:cubicBezTo>
                <a:cubicBezTo>
                  <a:pt x="687" y="542"/>
                  <a:pt x="687" y="542"/>
                  <a:pt x="517" y="542"/>
                </a:cubicBezTo>
                <a:cubicBezTo>
                  <a:pt x="497" y="542"/>
                  <a:pt x="477" y="526"/>
                  <a:pt x="477" y="505"/>
                </a:cubicBezTo>
                <a:cubicBezTo>
                  <a:pt x="477" y="505"/>
                  <a:pt x="477" y="505"/>
                  <a:pt x="477" y="238"/>
                </a:cubicBezTo>
                <a:cubicBezTo>
                  <a:pt x="477" y="220"/>
                  <a:pt x="497" y="205"/>
                  <a:pt x="517" y="205"/>
                </a:cubicBezTo>
                <a:moveTo>
                  <a:pt x="280" y="151"/>
                </a:moveTo>
                <a:lnTo>
                  <a:pt x="350" y="151"/>
                </a:lnTo>
                <a:cubicBezTo>
                  <a:pt x="359" y="151"/>
                  <a:pt x="365" y="156"/>
                  <a:pt x="365" y="164"/>
                </a:cubicBezTo>
                <a:cubicBezTo>
                  <a:pt x="365" y="164"/>
                  <a:pt x="365" y="164"/>
                  <a:pt x="365" y="283"/>
                </a:cubicBezTo>
                <a:cubicBezTo>
                  <a:pt x="365" y="291"/>
                  <a:pt x="359" y="296"/>
                  <a:pt x="350" y="296"/>
                </a:cubicBezTo>
                <a:cubicBezTo>
                  <a:pt x="350" y="296"/>
                  <a:pt x="350" y="296"/>
                  <a:pt x="280" y="296"/>
                </a:cubicBezTo>
                <a:cubicBezTo>
                  <a:pt x="272" y="296"/>
                  <a:pt x="266" y="291"/>
                  <a:pt x="266" y="283"/>
                </a:cubicBezTo>
                <a:cubicBezTo>
                  <a:pt x="266" y="283"/>
                  <a:pt x="266" y="283"/>
                  <a:pt x="266" y="164"/>
                </a:cubicBezTo>
                <a:cubicBezTo>
                  <a:pt x="266" y="156"/>
                  <a:pt x="272" y="151"/>
                  <a:pt x="280" y="151"/>
                </a:cubicBezTo>
                <a:moveTo>
                  <a:pt x="427" y="85"/>
                </a:moveTo>
                <a:cubicBezTo>
                  <a:pt x="427" y="85"/>
                  <a:pt x="427" y="85"/>
                  <a:pt x="494" y="85"/>
                </a:cubicBezTo>
                <a:cubicBezTo>
                  <a:pt x="502" y="85"/>
                  <a:pt x="508" y="90"/>
                  <a:pt x="508" y="98"/>
                </a:cubicBezTo>
                <a:lnTo>
                  <a:pt x="508" y="160"/>
                </a:lnTo>
                <a:cubicBezTo>
                  <a:pt x="466" y="165"/>
                  <a:pt x="432" y="200"/>
                  <a:pt x="432" y="238"/>
                </a:cubicBezTo>
                <a:cubicBezTo>
                  <a:pt x="432" y="238"/>
                  <a:pt x="432" y="238"/>
                  <a:pt x="432" y="296"/>
                </a:cubicBezTo>
                <a:cubicBezTo>
                  <a:pt x="432" y="296"/>
                  <a:pt x="432" y="296"/>
                  <a:pt x="427" y="296"/>
                </a:cubicBezTo>
                <a:cubicBezTo>
                  <a:pt x="418" y="296"/>
                  <a:pt x="413" y="291"/>
                  <a:pt x="413" y="283"/>
                </a:cubicBezTo>
                <a:cubicBezTo>
                  <a:pt x="413" y="283"/>
                  <a:pt x="413" y="283"/>
                  <a:pt x="413" y="98"/>
                </a:cubicBezTo>
                <a:cubicBezTo>
                  <a:pt x="413" y="90"/>
                  <a:pt x="418" y="85"/>
                  <a:pt x="427" y="85"/>
                </a:cubicBezTo>
                <a:moveTo>
                  <a:pt x="54" y="0"/>
                </a:moveTo>
                <a:cubicBezTo>
                  <a:pt x="54" y="0"/>
                  <a:pt x="54" y="0"/>
                  <a:pt x="576" y="0"/>
                </a:cubicBezTo>
                <a:cubicBezTo>
                  <a:pt x="605" y="0"/>
                  <a:pt x="628" y="20"/>
                  <a:pt x="628" y="46"/>
                </a:cubicBezTo>
                <a:cubicBezTo>
                  <a:pt x="628" y="46"/>
                  <a:pt x="628" y="46"/>
                  <a:pt x="628" y="161"/>
                </a:cubicBezTo>
                <a:cubicBezTo>
                  <a:pt x="628" y="161"/>
                  <a:pt x="628" y="161"/>
                  <a:pt x="580" y="161"/>
                </a:cubicBezTo>
                <a:cubicBezTo>
                  <a:pt x="580" y="161"/>
                  <a:pt x="580" y="161"/>
                  <a:pt x="580" y="46"/>
                </a:cubicBezTo>
                <a:cubicBezTo>
                  <a:pt x="580" y="46"/>
                  <a:pt x="576" y="44"/>
                  <a:pt x="576" y="44"/>
                </a:cubicBezTo>
                <a:cubicBezTo>
                  <a:pt x="576" y="44"/>
                  <a:pt x="576" y="44"/>
                  <a:pt x="54" y="44"/>
                </a:cubicBezTo>
                <a:cubicBezTo>
                  <a:pt x="51" y="44"/>
                  <a:pt x="51" y="46"/>
                  <a:pt x="51" y="46"/>
                </a:cubicBezTo>
                <a:cubicBezTo>
                  <a:pt x="51" y="46"/>
                  <a:pt x="51" y="46"/>
                  <a:pt x="51" y="349"/>
                </a:cubicBezTo>
                <a:cubicBezTo>
                  <a:pt x="51" y="349"/>
                  <a:pt x="51" y="349"/>
                  <a:pt x="54" y="349"/>
                </a:cubicBezTo>
                <a:cubicBezTo>
                  <a:pt x="54" y="349"/>
                  <a:pt x="54" y="349"/>
                  <a:pt x="432" y="349"/>
                </a:cubicBezTo>
                <a:cubicBezTo>
                  <a:pt x="432" y="349"/>
                  <a:pt x="432" y="349"/>
                  <a:pt x="432" y="394"/>
                </a:cubicBezTo>
                <a:cubicBezTo>
                  <a:pt x="432" y="394"/>
                  <a:pt x="432" y="394"/>
                  <a:pt x="54" y="394"/>
                </a:cubicBezTo>
                <a:cubicBezTo>
                  <a:pt x="26" y="394"/>
                  <a:pt x="3" y="373"/>
                  <a:pt x="3" y="349"/>
                </a:cubicBezTo>
                <a:cubicBezTo>
                  <a:pt x="3" y="349"/>
                  <a:pt x="3" y="349"/>
                  <a:pt x="3" y="46"/>
                </a:cubicBezTo>
                <a:cubicBezTo>
                  <a:pt x="3" y="20"/>
                  <a:pt x="26" y="0"/>
                  <a:pt x="54" y="0"/>
                </a:cubicBezTo>
              </a:path>
            </a:pathLst>
          </a:custGeom>
          <a:solidFill>
            <a:srgbClr val="AFABA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1" name="path"/>
          <p:cNvSpPr/>
          <p:nvPr/>
        </p:nvSpPr>
        <p:spPr>
          <a:xfrm>
            <a:off x="6368795" y="2331720"/>
            <a:ext cx="371856" cy="426720"/>
          </a:xfrm>
          <a:custGeom>
            <a:rect l="0" t="0" r="0" b="0"/>
            <a:pathLst>
              <a:path w="585" h="672">
                <a:moveTo>
                  <a:pt x="170" y="599"/>
                </a:moveTo>
                <a:cubicBezTo>
                  <a:pt x="159" y="599"/>
                  <a:pt x="150" y="607"/>
                  <a:pt x="150" y="621"/>
                </a:cubicBezTo>
                <a:cubicBezTo>
                  <a:pt x="150" y="632"/>
                  <a:pt x="159" y="640"/>
                  <a:pt x="170" y="640"/>
                </a:cubicBezTo>
                <a:cubicBezTo>
                  <a:pt x="170" y="640"/>
                  <a:pt x="170" y="640"/>
                  <a:pt x="247" y="640"/>
                </a:cubicBezTo>
                <a:cubicBezTo>
                  <a:pt x="258" y="640"/>
                  <a:pt x="267" y="632"/>
                  <a:pt x="267" y="621"/>
                </a:cubicBezTo>
                <a:cubicBezTo>
                  <a:pt x="267" y="607"/>
                  <a:pt x="258" y="599"/>
                  <a:pt x="247" y="599"/>
                </a:cubicBezTo>
                <a:cubicBezTo>
                  <a:pt x="247" y="599"/>
                  <a:pt x="247" y="599"/>
                  <a:pt x="170" y="599"/>
                </a:cubicBezTo>
                <a:moveTo>
                  <a:pt x="359" y="302"/>
                </a:moveTo>
                <a:lnTo>
                  <a:pt x="359" y="331"/>
                </a:lnTo>
                <a:lnTo>
                  <a:pt x="369" y="331"/>
                </a:lnTo>
                <a:lnTo>
                  <a:pt x="369" y="385"/>
                </a:lnTo>
                <a:lnTo>
                  <a:pt x="359" y="385"/>
                </a:lnTo>
                <a:lnTo>
                  <a:pt x="359" y="413"/>
                </a:lnTo>
                <a:lnTo>
                  <a:pt x="417" y="413"/>
                </a:lnTo>
                <a:lnTo>
                  <a:pt x="417" y="385"/>
                </a:lnTo>
                <a:lnTo>
                  <a:pt x="411" y="385"/>
                </a:lnTo>
                <a:lnTo>
                  <a:pt x="411" y="302"/>
                </a:lnTo>
                <a:lnTo>
                  <a:pt x="359" y="302"/>
                </a:lnTo>
                <a:close/>
                <a:moveTo>
                  <a:pt x="387" y="249"/>
                </a:moveTo>
                <a:cubicBezTo>
                  <a:pt x="373" y="249"/>
                  <a:pt x="363" y="258"/>
                  <a:pt x="363" y="269"/>
                </a:cubicBezTo>
                <a:cubicBezTo>
                  <a:pt x="363" y="281"/>
                  <a:pt x="373" y="290"/>
                  <a:pt x="387" y="290"/>
                </a:cubicBezTo>
                <a:cubicBezTo>
                  <a:pt x="400" y="290"/>
                  <a:pt x="411" y="281"/>
                  <a:pt x="411" y="269"/>
                </a:cubicBezTo>
                <a:cubicBezTo>
                  <a:pt x="411" y="258"/>
                  <a:pt x="400" y="249"/>
                  <a:pt x="387" y="249"/>
                </a:cubicBezTo>
                <a:moveTo>
                  <a:pt x="390" y="176"/>
                </a:moveTo>
                <a:cubicBezTo>
                  <a:pt x="498" y="176"/>
                  <a:pt x="585" y="247"/>
                  <a:pt x="585" y="335"/>
                </a:cubicBezTo>
                <a:cubicBezTo>
                  <a:pt x="585" y="422"/>
                  <a:pt x="498" y="495"/>
                  <a:pt x="390" y="495"/>
                </a:cubicBezTo>
                <a:cubicBezTo>
                  <a:pt x="350" y="495"/>
                  <a:pt x="314" y="484"/>
                  <a:pt x="282" y="469"/>
                </a:cubicBezTo>
                <a:cubicBezTo>
                  <a:pt x="257" y="484"/>
                  <a:pt x="226" y="482"/>
                  <a:pt x="209" y="482"/>
                </a:cubicBezTo>
                <a:cubicBezTo>
                  <a:pt x="203" y="479"/>
                  <a:pt x="203" y="474"/>
                  <a:pt x="206" y="471"/>
                </a:cubicBezTo>
                <a:cubicBezTo>
                  <a:pt x="223" y="461"/>
                  <a:pt x="232" y="448"/>
                  <a:pt x="237" y="435"/>
                </a:cubicBezTo>
                <a:cubicBezTo>
                  <a:pt x="209" y="409"/>
                  <a:pt x="195" y="372"/>
                  <a:pt x="195" y="335"/>
                </a:cubicBezTo>
                <a:cubicBezTo>
                  <a:pt x="195" y="247"/>
                  <a:pt x="282" y="176"/>
                  <a:pt x="390" y="176"/>
                </a:cubicBezTo>
                <a:moveTo>
                  <a:pt x="80" y="0"/>
                </a:moveTo>
                <a:cubicBezTo>
                  <a:pt x="80" y="0"/>
                  <a:pt x="80" y="0"/>
                  <a:pt x="351" y="0"/>
                </a:cubicBezTo>
                <a:cubicBezTo>
                  <a:pt x="393" y="0"/>
                  <a:pt x="428" y="34"/>
                  <a:pt x="428" y="76"/>
                </a:cubicBezTo>
                <a:cubicBezTo>
                  <a:pt x="428" y="76"/>
                  <a:pt x="428" y="76"/>
                  <a:pt x="428" y="133"/>
                </a:cubicBezTo>
                <a:cubicBezTo>
                  <a:pt x="416" y="133"/>
                  <a:pt x="402" y="131"/>
                  <a:pt x="391" y="131"/>
                </a:cubicBezTo>
                <a:cubicBezTo>
                  <a:pt x="379" y="131"/>
                  <a:pt x="368" y="133"/>
                  <a:pt x="356" y="133"/>
                </a:cubicBezTo>
                <a:cubicBezTo>
                  <a:pt x="356" y="133"/>
                  <a:pt x="356" y="133"/>
                  <a:pt x="356" y="102"/>
                </a:cubicBezTo>
                <a:cubicBezTo>
                  <a:pt x="356" y="102"/>
                  <a:pt x="356" y="102"/>
                  <a:pt x="74" y="102"/>
                </a:cubicBezTo>
                <a:cubicBezTo>
                  <a:pt x="74" y="102"/>
                  <a:pt x="71" y="102"/>
                  <a:pt x="71" y="102"/>
                </a:cubicBezTo>
                <a:cubicBezTo>
                  <a:pt x="71" y="102"/>
                  <a:pt x="71" y="102"/>
                  <a:pt x="71" y="569"/>
                </a:cubicBezTo>
                <a:cubicBezTo>
                  <a:pt x="71" y="569"/>
                  <a:pt x="74" y="569"/>
                  <a:pt x="74" y="569"/>
                </a:cubicBezTo>
                <a:cubicBezTo>
                  <a:pt x="74" y="569"/>
                  <a:pt x="74" y="569"/>
                  <a:pt x="356" y="569"/>
                </a:cubicBezTo>
                <a:cubicBezTo>
                  <a:pt x="356" y="569"/>
                  <a:pt x="356" y="569"/>
                  <a:pt x="356" y="538"/>
                </a:cubicBezTo>
                <a:cubicBezTo>
                  <a:pt x="368" y="538"/>
                  <a:pt x="379" y="540"/>
                  <a:pt x="391" y="540"/>
                </a:cubicBezTo>
                <a:cubicBezTo>
                  <a:pt x="402" y="540"/>
                  <a:pt x="416" y="538"/>
                  <a:pt x="428" y="538"/>
                </a:cubicBezTo>
                <a:cubicBezTo>
                  <a:pt x="428" y="538"/>
                  <a:pt x="428" y="538"/>
                  <a:pt x="428" y="595"/>
                </a:cubicBezTo>
                <a:cubicBezTo>
                  <a:pt x="428" y="637"/>
                  <a:pt x="393" y="672"/>
                  <a:pt x="351" y="672"/>
                </a:cubicBezTo>
                <a:cubicBezTo>
                  <a:pt x="351" y="672"/>
                  <a:pt x="351" y="672"/>
                  <a:pt x="80" y="672"/>
                </a:cubicBezTo>
                <a:cubicBezTo>
                  <a:pt x="37" y="672"/>
                  <a:pt x="0" y="637"/>
                  <a:pt x="0" y="595"/>
                </a:cubicBezTo>
                <a:cubicBezTo>
                  <a:pt x="0" y="595"/>
                  <a:pt x="0" y="595"/>
                  <a:pt x="0" y="76"/>
                </a:cubicBezTo>
                <a:cubicBezTo>
                  <a:pt x="0" y="34"/>
                  <a:pt x="37" y="0"/>
                  <a:pt x="80" y="0"/>
                </a:cubicBezTo>
              </a:path>
            </a:pathLst>
          </a:custGeom>
          <a:solidFill>
            <a:srgbClr val="A6A6A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2" name="path"/>
          <p:cNvSpPr/>
          <p:nvPr/>
        </p:nvSpPr>
        <p:spPr>
          <a:xfrm>
            <a:off x="3330432" y="4378177"/>
            <a:ext cx="360695" cy="417850"/>
          </a:xfrm>
          <a:custGeom>
            <a:rect l="0" t="0" r="0" b="0"/>
            <a:pathLst>
              <a:path w="568" h="658">
                <a:moveTo>
                  <a:pt x="28" y="160"/>
                </a:moveTo>
                <a:cubicBezTo>
                  <a:pt x="47" y="186"/>
                  <a:pt x="77" y="204"/>
                  <a:pt x="104" y="221"/>
                </a:cubicBezTo>
                <a:cubicBezTo>
                  <a:pt x="108" y="224"/>
                  <a:pt x="112" y="227"/>
                  <a:pt x="117" y="231"/>
                </a:cubicBezTo>
                <a:lnTo>
                  <a:pt x="63" y="284"/>
                </a:lnTo>
                <a:lnTo>
                  <a:pt x="91" y="389"/>
                </a:lnTo>
                <a:lnTo>
                  <a:pt x="361" y="658"/>
                </a:lnTo>
                <a:lnTo>
                  <a:pt x="568" y="451"/>
                </a:lnTo>
                <a:lnTo>
                  <a:pt x="298" y="183"/>
                </a:lnTo>
                <a:lnTo>
                  <a:pt x="192" y="155"/>
                </a:lnTo>
                <a:lnTo>
                  <a:pt x="136" y="212"/>
                </a:lnTo>
                <a:cubicBezTo>
                  <a:pt x="108" y="194"/>
                  <a:pt x="24" y="145"/>
                  <a:pt x="74" y="112"/>
                </a:cubicBezTo>
                <a:cubicBezTo>
                  <a:pt x="115" y="85"/>
                  <a:pt x="175" y="82"/>
                  <a:pt x="221" y="76"/>
                </a:cubicBezTo>
                <a:cubicBezTo>
                  <a:pt x="318" y="64"/>
                  <a:pt x="426" y="71"/>
                  <a:pt x="520" y="43"/>
                </a:cubicBezTo>
                <a:cubicBezTo>
                  <a:pt x="534" y="39"/>
                  <a:pt x="528" y="17"/>
                  <a:pt x="514" y="21"/>
                </a:cubicBezTo>
                <a:cubicBezTo>
                  <a:pt x="461" y="37"/>
                  <a:pt x="402" y="38"/>
                  <a:pt x="347" y="42"/>
                </a:cubicBezTo>
                <a:cubicBezTo>
                  <a:pt x="355" y="39"/>
                  <a:pt x="363" y="35"/>
                  <a:pt x="370" y="30"/>
                </a:cubicBezTo>
                <a:cubicBezTo>
                  <a:pt x="382" y="23"/>
                  <a:pt x="371" y="4"/>
                  <a:pt x="359" y="11"/>
                </a:cubicBezTo>
                <a:cubicBezTo>
                  <a:pt x="264" y="69"/>
                  <a:pt x="125" y="-4"/>
                  <a:pt x="32" y="63"/>
                </a:cubicBezTo>
                <a:cubicBezTo>
                  <a:pt x="0" y="87"/>
                  <a:pt x="7" y="131"/>
                  <a:pt x="28" y="160"/>
                </a:cubicBezTo>
                <a:moveTo>
                  <a:pt x="413" y="368"/>
                </a:moveTo>
                <a:cubicBezTo>
                  <a:pt x="417" y="373"/>
                  <a:pt x="417" y="380"/>
                  <a:pt x="413" y="384"/>
                </a:cubicBezTo>
                <a:lnTo>
                  <a:pt x="297" y="500"/>
                </a:lnTo>
                <a:cubicBezTo>
                  <a:pt x="295" y="502"/>
                  <a:pt x="292" y="503"/>
                  <a:pt x="289" y="503"/>
                </a:cubicBezTo>
                <a:cubicBezTo>
                  <a:pt x="286" y="503"/>
                  <a:pt x="284" y="502"/>
                  <a:pt x="281" y="500"/>
                </a:cubicBezTo>
                <a:cubicBezTo>
                  <a:pt x="277" y="496"/>
                  <a:pt x="277" y="489"/>
                  <a:pt x="281" y="485"/>
                </a:cubicBezTo>
                <a:lnTo>
                  <a:pt x="398" y="368"/>
                </a:lnTo>
                <a:cubicBezTo>
                  <a:pt x="402" y="364"/>
                  <a:pt x="409" y="364"/>
                  <a:pt x="413" y="368"/>
                </a:cubicBezTo>
                <a:moveTo>
                  <a:pt x="333" y="304"/>
                </a:moveTo>
                <a:cubicBezTo>
                  <a:pt x="337" y="299"/>
                  <a:pt x="344" y="299"/>
                  <a:pt x="348" y="304"/>
                </a:cubicBezTo>
                <a:cubicBezTo>
                  <a:pt x="352" y="308"/>
                  <a:pt x="352" y="315"/>
                  <a:pt x="348" y="319"/>
                </a:cubicBezTo>
                <a:lnTo>
                  <a:pt x="232" y="435"/>
                </a:lnTo>
                <a:cubicBezTo>
                  <a:pt x="229" y="437"/>
                  <a:pt x="227" y="438"/>
                  <a:pt x="224" y="438"/>
                </a:cubicBezTo>
                <a:cubicBezTo>
                  <a:pt x="221" y="438"/>
                  <a:pt x="218" y="437"/>
                  <a:pt x="216" y="435"/>
                </a:cubicBezTo>
                <a:cubicBezTo>
                  <a:pt x="212" y="431"/>
                  <a:pt x="212" y="424"/>
                  <a:pt x="216" y="420"/>
                </a:cubicBezTo>
                <a:lnTo>
                  <a:pt x="333" y="304"/>
                </a:lnTo>
                <a:close/>
                <a:moveTo>
                  <a:pt x="154" y="250"/>
                </a:moveTo>
                <a:cubicBezTo>
                  <a:pt x="154" y="250"/>
                  <a:pt x="155" y="251"/>
                  <a:pt x="155" y="251"/>
                </a:cubicBezTo>
                <a:cubicBezTo>
                  <a:pt x="157" y="254"/>
                  <a:pt x="160" y="256"/>
                  <a:pt x="162" y="258"/>
                </a:cubicBezTo>
                <a:cubicBezTo>
                  <a:pt x="160" y="262"/>
                  <a:pt x="159" y="267"/>
                  <a:pt x="159" y="272"/>
                </a:cubicBezTo>
                <a:cubicBezTo>
                  <a:pt x="159" y="292"/>
                  <a:pt x="175" y="309"/>
                  <a:pt x="195" y="309"/>
                </a:cubicBezTo>
                <a:cubicBezTo>
                  <a:pt x="215" y="309"/>
                  <a:pt x="232" y="292"/>
                  <a:pt x="232" y="272"/>
                </a:cubicBezTo>
                <a:cubicBezTo>
                  <a:pt x="232" y="252"/>
                  <a:pt x="215" y="236"/>
                  <a:pt x="195" y="236"/>
                </a:cubicBezTo>
                <a:cubicBezTo>
                  <a:pt x="188" y="236"/>
                  <a:pt x="182" y="238"/>
                  <a:pt x="177" y="241"/>
                </a:cubicBezTo>
                <a:cubicBezTo>
                  <a:pt x="175" y="239"/>
                  <a:pt x="173" y="238"/>
                  <a:pt x="171" y="236"/>
                </a:cubicBezTo>
                <a:cubicBezTo>
                  <a:pt x="170" y="235"/>
                  <a:pt x="169" y="234"/>
                  <a:pt x="168" y="234"/>
                </a:cubicBezTo>
                <a:cubicBezTo>
                  <a:pt x="176" y="228"/>
                  <a:pt x="185" y="225"/>
                  <a:pt x="195" y="225"/>
                </a:cubicBezTo>
                <a:cubicBezTo>
                  <a:pt x="221" y="225"/>
                  <a:pt x="243" y="246"/>
                  <a:pt x="243" y="272"/>
                </a:cubicBezTo>
                <a:cubicBezTo>
                  <a:pt x="243" y="298"/>
                  <a:pt x="221" y="319"/>
                  <a:pt x="195" y="319"/>
                </a:cubicBezTo>
                <a:cubicBezTo>
                  <a:pt x="169" y="319"/>
                  <a:pt x="148" y="298"/>
                  <a:pt x="148" y="272"/>
                </a:cubicBezTo>
                <a:cubicBezTo>
                  <a:pt x="148" y="264"/>
                  <a:pt x="150" y="256"/>
                  <a:pt x="154" y="250"/>
                </a:cubicBezTo>
                <a:moveTo>
                  <a:pt x="172" y="272"/>
                </a:moveTo>
                <a:cubicBezTo>
                  <a:pt x="172" y="270"/>
                  <a:pt x="172" y="267"/>
                  <a:pt x="173" y="265"/>
                </a:cubicBezTo>
                <a:cubicBezTo>
                  <a:pt x="184" y="270"/>
                  <a:pt x="197" y="271"/>
                  <a:pt x="209" y="263"/>
                </a:cubicBezTo>
                <a:cubicBezTo>
                  <a:pt x="211" y="262"/>
                  <a:pt x="213" y="260"/>
                  <a:pt x="214" y="258"/>
                </a:cubicBezTo>
                <a:cubicBezTo>
                  <a:pt x="217" y="262"/>
                  <a:pt x="219" y="267"/>
                  <a:pt x="219" y="272"/>
                </a:cubicBezTo>
                <a:cubicBezTo>
                  <a:pt x="219" y="285"/>
                  <a:pt x="208" y="295"/>
                  <a:pt x="195" y="295"/>
                </a:cubicBezTo>
                <a:cubicBezTo>
                  <a:pt x="182" y="295"/>
                  <a:pt x="172" y="285"/>
                  <a:pt x="172" y="272"/>
                </a:cubicBezTo>
                <a:moveTo>
                  <a:pt x="104" y="61"/>
                </a:moveTo>
                <a:cubicBezTo>
                  <a:pt x="132" y="56"/>
                  <a:pt x="163" y="56"/>
                  <a:pt x="195" y="57"/>
                </a:cubicBezTo>
                <a:cubicBezTo>
                  <a:pt x="173" y="60"/>
                  <a:pt x="151" y="64"/>
                  <a:pt x="129" y="69"/>
                </a:cubicBezTo>
                <a:cubicBezTo>
                  <a:pt x="96" y="76"/>
                  <a:pt x="47" y="89"/>
                  <a:pt x="36" y="126"/>
                </a:cubicBezTo>
                <a:cubicBezTo>
                  <a:pt x="36" y="127"/>
                  <a:pt x="36" y="128"/>
                  <a:pt x="35" y="129"/>
                </a:cubicBezTo>
                <a:cubicBezTo>
                  <a:pt x="23" y="94"/>
                  <a:pt x="59" y="68"/>
                  <a:pt x="104" y="61"/>
                </a:cubicBezTo>
              </a:path>
            </a:pathLst>
          </a:custGeom>
          <a:solidFill>
            <a:srgbClr val="AFABA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3" name="path"/>
          <p:cNvSpPr/>
          <p:nvPr/>
        </p:nvSpPr>
        <p:spPr>
          <a:xfrm>
            <a:off x="10790935" y="4433061"/>
            <a:ext cx="381127" cy="340486"/>
          </a:xfrm>
          <a:custGeom>
            <a:rect l="0" t="0" r="0" b="0"/>
            <a:pathLst>
              <a:path w="600" h="536">
                <a:moveTo>
                  <a:pt x="120" y="383"/>
                </a:moveTo>
                <a:cubicBezTo>
                  <a:pt x="136" y="396"/>
                  <a:pt x="154" y="404"/>
                  <a:pt x="174" y="407"/>
                </a:cubicBezTo>
                <a:cubicBezTo>
                  <a:pt x="184" y="427"/>
                  <a:pt x="210" y="431"/>
                  <a:pt x="225" y="416"/>
                </a:cubicBezTo>
                <a:cubicBezTo>
                  <a:pt x="277" y="402"/>
                  <a:pt x="282" y="402"/>
                  <a:pt x="296" y="395"/>
                </a:cubicBezTo>
                <a:cubicBezTo>
                  <a:pt x="349" y="422"/>
                  <a:pt x="360" y="467"/>
                  <a:pt x="369" y="495"/>
                </a:cubicBezTo>
                <a:cubicBezTo>
                  <a:pt x="375" y="512"/>
                  <a:pt x="363" y="529"/>
                  <a:pt x="345" y="529"/>
                </a:cubicBezTo>
                <a:cubicBezTo>
                  <a:pt x="21" y="529"/>
                  <a:pt x="22" y="536"/>
                  <a:pt x="10" y="518"/>
                </a:cubicBezTo>
                <a:cubicBezTo>
                  <a:pt x="0" y="504"/>
                  <a:pt x="8" y="490"/>
                  <a:pt x="16" y="469"/>
                </a:cubicBezTo>
                <a:cubicBezTo>
                  <a:pt x="31" y="422"/>
                  <a:pt x="73" y="389"/>
                  <a:pt x="120" y="383"/>
                </a:cubicBezTo>
                <a:moveTo>
                  <a:pt x="101" y="230"/>
                </a:moveTo>
                <a:lnTo>
                  <a:pt x="101" y="233"/>
                </a:lnTo>
                <a:cubicBezTo>
                  <a:pt x="101" y="267"/>
                  <a:pt x="101" y="353"/>
                  <a:pt x="101" y="230"/>
                </a:cubicBezTo>
                <a:lnTo>
                  <a:pt x="101" y="230"/>
                </a:lnTo>
                <a:close/>
                <a:moveTo>
                  <a:pt x="101" y="221"/>
                </a:moveTo>
                <a:cubicBezTo>
                  <a:pt x="101" y="221"/>
                  <a:pt x="101" y="222"/>
                  <a:pt x="101" y="224"/>
                </a:cubicBezTo>
                <a:lnTo>
                  <a:pt x="101" y="230"/>
                </a:lnTo>
                <a:lnTo>
                  <a:pt x="101" y="230"/>
                </a:lnTo>
                <a:lnTo>
                  <a:pt x="101" y="221"/>
                </a:lnTo>
                <a:close/>
                <a:moveTo>
                  <a:pt x="188" y="140"/>
                </a:moveTo>
                <a:cubicBezTo>
                  <a:pt x="227" y="140"/>
                  <a:pt x="265" y="171"/>
                  <a:pt x="275" y="230"/>
                </a:cubicBezTo>
                <a:cubicBezTo>
                  <a:pt x="275" y="267"/>
                  <a:pt x="282" y="316"/>
                  <a:pt x="240" y="355"/>
                </a:cubicBezTo>
                <a:lnTo>
                  <a:pt x="212" y="363"/>
                </a:lnTo>
                <a:cubicBezTo>
                  <a:pt x="197" y="358"/>
                  <a:pt x="183" y="364"/>
                  <a:pt x="176" y="376"/>
                </a:cubicBezTo>
                <a:cubicBezTo>
                  <a:pt x="139" y="369"/>
                  <a:pt x="109" y="333"/>
                  <a:pt x="101" y="285"/>
                </a:cubicBezTo>
                <a:cubicBezTo>
                  <a:pt x="101" y="260"/>
                  <a:pt x="101" y="244"/>
                  <a:pt x="101" y="234"/>
                </a:cubicBezTo>
                <a:lnTo>
                  <a:pt x="101" y="230"/>
                </a:lnTo>
                <a:lnTo>
                  <a:pt x="113" y="190"/>
                </a:lnTo>
                <a:cubicBezTo>
                  <a:pt x="131" y="156"/>
                  <a:pt x="159" y="139"/>
                  <a:pt x="188" y="140"/>
                </a:cubicBezTo>
                <a:moveTo>
                  <a:pt x="192" y="86"/>
                </a:moveTo>
                <a:cubicBezTo>
                  <a:pt x="216" y="86"/>
                  <a:pt x="241" y="94"/>
                  <a:pt x="263" y="109"/>
                </a:cubicBezTo>
                <a:cubicBezTo>
                  <a:pt x="274" y="116"/>
                  <a:pt x="283" y="125"/>
                  <a:pt x="290" y="134"/>
                </a:cubicBezTo>
                <a:cubicBezTo>
                  <a:pt x="298" y="143"/>
                  <a:pt x="303" y="152"/>
                  <a:pt x="307" y="161"/>
                </a:cubicBezTo>
                <a:cubicBezTo>
                  <a:pt x="312" y="170"/>
                  <a:pt x="314" y="179"/>
                  <a:pt x="316" y="187"/>
                </a:cubicBezTo>
                <a:cubicBezTo>
                  <a:pt x="318" y="196"/>
                  <a:pt x="319" y="208"/>
                  <a:pt x="318" y="217"/>
                </a:cubicBezTo>
                <a:cubicBezTo>
                  <a:pt x="322" y="219"/>
                  <a:pt x="325" y="223"/>
                  <a:pt x="326" y="227"/>
                </a:cubicBezTo>
                <a:cubicBezTo>
                  <a:pt x="347" y="227"/>
                  <a:pt x="364" y="245"/>
                  <a:pt x="364" y="266"/>
                </a:cubicBezTo>
                <a:cubicBezTo>
                  <a:pt x="364" y="287"/>
                  <a:pt x="347" y="305"/>
                  <a:pt x="326" y="305"/>
                </a:cubicBezTo>
                <a:cubicBezTo>
                  <a:pt x="325" y="310"/>
                  <a:pt x="322" y="313"/>
                  <a:pt x="318" y="315"/>
                </a:cubicBezTo>
                <a:lnTo>
                  <a:pt x="318" y="326"/>
                </a:lnTo>
                <a:cubicBezTo>
                  <a:pt x="318" y="380"/>
                  <a:pt x="267" y="385"/>
                  <a:pt x="218" y="397"/>
                </a:cubicBezTo>
                <a:cubicBezTo>
                  <a:pt x="213" y="416"/>
                  <a:pt x="186" y="412"/>
                  <a:pt x="186" y="393"/>
                </a:cubicBezTo>
                <a:cubicBezTo>
                  <a:pt x="186" y="378"/>
                  <a:pt x="205" y="371"/>
                  <a:pt x="215" y="382"/>
                </a:cubicBezTo>
                <a:cubicBezTo>
                  <a:pt x="262" y="370"/>
                  <a:pt x="302" y="367"/>
                  <a:pt x="302" y="326"/>
                </a:cubicBezTo>
                <a:lnTo>
                  <a:pt x="302" y="314"/>
                </a:lnTo>
                <a:cubicBezTo>
                  <a:pt x="298" y="311"/>
                  <a:pt x="295" y="307"/>
                  <a:pt x="295" y="302"/>
                </a:cubicBezTo>
                <a:cubicBezTo>
                  <a:pt x="295" y="233"/>
                  <a:pt x="292" y="226"/>
                  <a:pt x="301" y="219"/>
                </a:cubicBezTo>
                <a:cubicBezTo>
                  <a:pt x="297" y="193"/>
                  <a:pt x="284" y="170"/>
                  <a:pt x="268" y="154"/>
                </a:cubicBezTo>
                <a:cubicBezTo>
                  <a:pt x="253" y="139"/>
                  <a:pt x="236" y="131"/>
                  <a:pt x="218" y="125"/>
                </a:cubicBezTo>
                <a:cubicBezTo>
                  <a:pt x="172" y="114"/>
                  <a:pt x="132" y="128"/>
                  <a:pt x="108" y="154"/>
                </a:cubicBezTo>
                <a:cubicBezTo>
                  <a:pt x="92" y="170"/>
                  <a:pt x="79" y="194"/>
                  <a:pt x="75" y="219"/>
                </a:cubicBezTo>
                <a:cubicBezTo>
                  <a:pt x="78" y="221"/>
                  <a:pt x="81" y="226"/>
                  <a:pt x="81" y="231"/>
                </a:cubicBezTo>
                <a:lnTo>
                  <a:pt x="81" y="302"/>
                </a:lnTo>
                <a:cubicBezTo>
                  <a:pt x="81" y="310"/>
                  <a:pt x="74" y="317"/>
                  <a:pt x="65" y="317"/>
                </a:cubicBezTo>
                <a:cubicBezTo>
                  <a:pt x="58" y="317"/>
                  <a:pt x="52" y="312"/>
                  <a:pt x="50" y="305"/>
                </a:cubicBezTo>
                <a:cubicBezTo>
                  <a:pt x="29" y="305"/>
                  <a:pt x="12" y="287"/>
                  <a:pt x="12" y="266"/>
                </a:cubicBezTo>
                <a:cubicBezTo>
                  <a:pt x="12" y="245"/>
                  <a:pt x="29" y="227"/>
                  <a:pt x="50" y="227"/>
                </a:cubicBezTo>
                <a:cubicBezTo>
                  <a:pt x="51" y="223"/>
                  <a:pt x="54" y="219"/>
                  <a:pt x="58" y="217"/>
                </a:cubicBezTo>
                <a:cubicBezTo>
                  <a:pt x="50" y="145"/>
                  <a:pt x="119" y="85"/>
                  <a:pt x="192" y="86"/>
                </a:cubicBezTo>
                <a:moveTo>
                  <a:pt x="416" y="54"/>
                </a:moveTo>
                <a:cubicBezTo>
                  <a:pt x="465" y="54"/>
                  <a:pt x="505" y="108"/>
                  <a:pt x="505" y="174"/>
                </a:cubicBezTo>
                <a:cubicBezTo>
                  <a:pt x="505" y="224"/>
                  <a:pt x="483" y="266"/>
                  <a:pt x="450" y="284"/>
                </a:cubicBezTo>
                <a:cubicBezTo>
                  <a:pt x="444" y="280"/>
                  <a:pt x="438" y="277"/>
                  <a:pt x="430" y="277"/>
                </a:cubicBezTo>
                <a:cubicBezTo>
                  <a:pt x="419" y="277"/>
                  <a:pt x="409" y="283"/>
                  <a:pt x="404" y="292"/>
                </a:cubicBezTo>
                <a:cubicBezTo>
                  <a:pt x="396" y="291"/>
                  <a:pt x="388" y="288"/>
                  <a:pt x="381" y="284"/>
                </a:cubicBezTo>
                <a:cubicBezTo>
                  <a:pt x="383" y="278"/>
                  <a:pt x="384" y="272"/>
                  <a:pt x="384" y="266"/>
                </a:cubicBezTo>
                <a:cubicBezTo>
                  <a:pt x="384" y="238"/>
                  <a:pt x="364" y="215"/>
                  <a:pt x="338" y="209"/>
                </a:cubicBezTo>
                <a:cubicBezTo>
                  <a:pt x="338" y="199"/>
                  <a:pt x="337" y="193"/>
                  <a:pt x="335" y="183"/>
                </a:cubicBezTo>
                <a:cubicBezTo>
                  <a:pt x="333" y="174"/>
                  <a:pt x="330" y="165"/>
                  <a:pt x="327" y="157"/>
                </a:cubicBezTo>
                <a:cubicBezTo>
                  <a:pt x="333" y="99"/>
                  <a:pt x="370" y="54"/>
                  <a:pt x="416" y="54"/>
                </a:cubicBezTo>
                <a:moveTo>
                  <a:pt x="423" y="2"/>
                </a:moveTo>
                <a:cubicBezTo>
                  <a:pt x="459" y="4"/>
                  <a:pt x="494" y="20"/>
                  <a:pt x="518" y="50"/>
                </a:cubicBezTo>
                <a:cubicBezTo>
                  <a:pt x="525" y="59"/>
                  <a:pt x="531" y="68"/>
                  <a:pt x="535" y="77"/>
                </a:cubicBezTo>
                <a:cubicBezTo>
                  <a:pt x="544" y="97"/>
                  <a:pt x="547" y="118"/>
                  <a:pt x="546" y="133"/>
                </a:cubicBezTo>
                <a:cubicBezTo>
                  <a:pt x="550" y="135"/>
                  <a:pt x="552" y="139"/>
                  <a:pt x="553" y="143"/>
                </a:cubicBezTo>
                <a:cubicBezTo>
                  <a:pt x="575" y="143"/>
                  <a:pt x="592" y="161"/>
                  <a:pt x="592" y="182"/>
                </a:cubicBezTo>
                <a:cubicBezTo>
                  <a:pt x="592" y="204"/>
                  <a:pt x="575" y="221"/>
                  <a:pt x="553" y="221"/>
                </a:cubicBezTo>
                <a:cubicBezTo>
                  <a:pt x="552" y="226"/>
                  <a:pt x="549" y="230"/>
                  <a:pt x="545" y="231"/>
                </a:cubicBezTo>
                <a:lnTo>
                  <a:pt x="545" y="242"/>
                </a:lnTo>
                <a:cubicBezTo>
                  <a:pt x="545" y="269"/>
                  <a:pt x="528" y="292"/>
                  <a:pt x="502" y="299"/>
                </a:cubicBezTo>
                <a:lnTo>
                  <a:pt x="491" y="302"/>
                </a:lnTo>
                <a:cubicBezTo>
                  <a:pt x="570" y="318"/>
                  <a:pt x="586" y="387"/>
                  <a:pt x="594" y="411"/>
                </a:cubicBezTo>
                <a:cubicBezTo>
                  <a:pt x="600" y="427"/>
                  <a:pt x="588" y="444"/>
                  <a:pt x="571" y="444"/>
                </a:cubicBezTo>
                <a:lnTo>
                  <a:pt x="382" y="444"/>
                </a:lnTo>
                <a:cubicBezTo>
                  <a:pt x="368" y="415"/>
                  <a:pt x="347" y="391"/>
                  <a:pt x="320" y="375"/>
                </a:cubicBezTo>
                <a:cubicBezTo>
                  <a:pt x="332" y="360"/>
                  <a:pt x="337" y="344"/>
                  <a:pt x="337" y="324"/>
                </a:cubicBezTo>
                <a:cubicBezTo>
                  <a:pt x="338" y="324"/>
                  <a:pt x="338" y="324"/>
                  <a:pt x="338" y="323"/>
                </a:cubicBezTo>
                <a:cubicBezTo>
                  <a:pt x="348" y="321"/>
                  <a:pt x="357" y="316"/>
                  <a:pt x="364" y="310"/>
                </a:cubicBezTo>
                <a:cubicBezTo>
                  <a:pt x="376" y="317"/>
                  <a:pt x="388" y="322"/>
                  <a:pt x="402" y="323"/>
                </a:cubicBezTo>
                <a:cubicBezTo>
                  <a:pt x="416" y="352"/>
                  <a:pt x="458" y="344"/>
                  <a:pt x="462" y="313"/>
                </a:cubicBezTo>
                <a:cubicBezTo>
                  <a:pt x="466" y="311"/>
                  <a:pt x="470" y="309"/>
                  <a:pt x="473" y="306"/>
                </a:cubicBezTo>
                <a:cubicBezTo>
                  <a:pt x="461" y="310"/>
                  <a:pt x="466" y="308"/>
                  <a:pt x="446" y="313"/>
                </a:cubicBezTo>
                <a:cubicBezTo>
                  <a:pt x="441" y="332"/>
                  <a:pt x="414" y="328"/>
                  <a:pt x="414" y="309"/>
                </a:cubicBezTo>
                <a:cubicBezTo>
                  <a:pt x="414" y="294"/>
                  <a:pt x="432" y="287"/>
                  <a:pt x="442" y="298"/>
                </a:cubicBezTo>
                <a:cubicBezTo>
                  <a:pt x="484" y="287"/>
                  <a:pt x="530" y="285"/>
                  <a:pt x="530" y="242"/>
                </a:cubicBezTo>
                <a:lnTo>
                  <a:pt x="530" y="230"/>
                </a:lnTo>
                <a:cubicBezTo>
                  <a:pt x="529" y="230"/>
                  <a:pt x="529" y="230"/>
                  <a:pt x="528" y="229"/>
                </a:cubicBezTo>
                <a:cubicBezTo>
                  <a:pt x="525" y="226"/>
                  <a:pt x="523" y="222"/>
                  <a:pt x="523" y="218"/>
                </a:cubicBezTo>
                <a:lnTo>
                  <a:pt x="523" y="147"/>
                </a:lnTo>
                <a:cubicBezTo>
                  <a:pt x="523" y="142"/>
                  <a:pt x="525" y="138"/>
                  <a:pt x="529" y="135"/>
                </a:cubicBezTo>
                <a:cubicBezTo>
                  <a:pt x="508" y="10"/>
                  <a:pt x="340" y="4"/>
                  <a:pt x="306" y="122"/>
                </a:cubicBezTo>
                <a:cubicBezTo>
                  <a:pt x="306" y="122"/>
                  <a:pt x="305" y="121"/>
                  <a:pt x="305" y="121"/>
                </a:cubicBezTo>
                <a:cubicBezTo>
                  <a:pt x="300" y="115"/>
                  <a:pt x="294" y="109"/>
                  <a:pt x="288" y="103"/>
                </a:cubicBezTo>
                <a:cubicBezTo>
                  <a:pt x="288" y="103"/>
                  <a:pt x="288" y="103"/>
                  <a:pt x="288" y="103"/>
                </a:cubicBezTo>
                <a:cubicBezTo>
                  <a:pt x="303" y="35"/>
                  <a:pt x="364" y="0"/>
                  <a:pt x="423" y="2"/>
                </a:cubicBezTo>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54" name="picture 354"/>
          <p:cNvPicPr>
            <a:picLocks noChangeAspect="1"/>
          </p:cNvPicPr>
          <p:nvPr/>
        </p:nvPicPr>
        <p:blipFill>
          <a:blip r:embed="rId8"/>
          <a:stretch>
            <a:fillRect/>
          </a:stretch>
        </p:blipFill>
        <p:spPr>
          <a:xfrm rot="21600000">
            <a:off x="9162822" y="2381511"/>
            <a:ext cx="347185" cy="359518"/>
          </a:xfrm>
          <a:prstGeom prst="rect">
            <a:avLst/>
          </a:prstGeom>
        </p:spPr>
      </p:pic>
      <p:sp>
        <p:nvSpPr>
          <p:cNvPr id="355" name="path"/>
          <p:cNvSpPr/>
          <p:nvPr/>
        </p:nvSpPr>
        <p:spPr>
          <a:xfrm>
            <a:off x="1574291" y="4427220"/>
            <a:ext cx="326136" cy="364235"/>
          </a:xfrm>
          <a:custGeom>
            <a:rect l="0" t="0" r="0" b="0"/>
            <a:pathLst>
              <a:path w="513" h="573">
                <a:moveTo>
                  <a:pt x="456" y="573"/>
                </a:moveTo>
                <a:lnTo>
                  <a:pt x="57" y="573"/>
                </a:lnTo>
                <a:cubicBezTo>
                  <a:pt x="25" y="573"/>
                  <a:pt x="0" y="547"/>
                  <a:pt x="0" y="516"/>
                </a:cubicBezTo>
                <a:lnTo>
                  <a:pt x="0" y="114"/>
                </a:lnTo>
                <a:cubicBezTo>
                  <a:pt x="0" y="83"/>
                  <a:pt x="25" y="57"/>
                  <a:pt x="57" y="57"/>
                </a:cubicBezTo>
                <a:lnTo>
                  <a:pt x="176" y="57"/>
                </a:lnTo>
                <a:cubicBezTo>
                  <a:pt x="188" y="23"/>
                  <a:pt x="219" y="0"/>
                  <a:pt x="256" y="0"/>
                </a:cubicBezTo>
                <a:cubicBezTo>
                  <a:pt x="293" y="0"/>
                  <a:pt x="325" y="23"/>
                  <a:pt x="337" y="57"/>
                </a:cubicBezTo>
                <a:lnTo>
                  <a:pt x="456" y="57"/>
                </a:lnTo>
                <a:cubicBezTo>
                  <a:pt x="488" y="57"/>
                  <a:pt x="513" y="83"/>
                  <a:pt x="513" y="114"/>
                </a:cubicBezTo>
                <a:lnTo>
                  <a:pt x="513" y="516"/>
                </a:lnTo>
                <a:cubicBezTo>
                  <a:pt x="513" y="547"/>
                  <a:pt x="488" y="573"/>
                  <a:pt x="456" y="573"/>
                </a:cubicBezTo>
                <a:moveTo>
                  <a:pt x="57" y="427"/>
                </a:moveTo>
                <a:lnTo>
                  <a:pt x="57" y="487"/>
                </a:lnTo>
                <a:lnTo>
                  <a:pt x="199" y="487"/>
                </a:lnTo>
                <a:lnTo>
                  <a:pt x="199" y="433"/>
                </a:lnTo>
                <a:cubicBezTo>
                  <a:pt x="199" y="413"/>
                  <a:pt x="213" y="377"/>
                  <a:pt x="256" y="350"/>
                </a:cubicBezTo>
                <a:cubicBezTo>
                  <a:pt x="238" y="346"/>
                  <a:pt x="220" y="343"/>
                  <a:pt x="206" y="343"/>
                </a:cubicBezTo>
                <a:cubicBezTo>
                  <a:pt x="156" y="343"/>
                  <a:pt x="57" y="371"/>
                  <a:pt x="57" y="427"/>
                </a:cubicBezTo>
                <a:moveTo>
                  <a:pt x="142" y="258"/>
                </a:moveTo>
                <a:cubicBezTo>
                  <a:pt x="142" y="290"/>
                  <a:pt x="167" y="315"/>
                  <a:pt x="199" y="315"/>
                </a:cubicBezTo>
                <a:cubicBezTo>
                  <a:pt x="231" y="315"/>
                  <a:pt x="256" y="290"/>
                  <a:pt x="256" y="258"/>
                </a:cubicBezTo>
                <a:cubicBezTo>
                  <a:pt x="256" y="226"/>
                  <a:pt x="231" y="200"/>
                  <a:pt x="199" y="200"/>
                </a:cubicBezTo>
                <a:cubicBezTo>
                  <a:pt x="167" y="200"/>
                  <a:pt x="142" y="226"/>
                  <a:pt x="142" y="258"/>
                </a:cubicBezTo>
                <a:moveTo>
                  <a:pt x="256" y="57"/>
                </a:moveTo>
                <a:cubicBezTo>
                  <a:pt x="241" y="57"/>
                  <a:pt x="228" y="70"/>
                  <a:pt x="228" y="85"/>
                </a:cubicBezTo>
                <a:cubicBezTo>
                  <a:pt x="228" y="101"/>
                  <a:pt x="241" y="114"/>
                  <a:pt x="256" y="114"/>
                </a:cubicBezTo>
                <a:cubicBezTo>
                  <a:pt x="272" y="114"/>
                  <a:pt x="285" y="101"/>
                  <a:pt x="285" y="85"/>
                </a:cubicBezTo>
                <a:cubicBezTo>
                  <a:pt x="285" y="70"/>
                  <a:pt x="272" y="57"/>
                  <a:pt x="256" y="57"/>
                </a:cubicBezTo>
                <a:moveTo>
                  <a:pt x="342" y="229"/>
                </a:moveTo>
                <a:cubicBezTo>
                  <a:pt x="310" y="229"/>
                  <a:pt x="285" y="254"/>
                  <a:pt x="285" y="286"/>
                </a:cubicBezTo>
                <a:cubicBezTo>
                  <a:pt x="285" y="318"/>
                  <a:pt x="310" y="344"/>
                  <a:pt x="342" y="344"/>
                </a:cubicBezTo>
                <a:cubicBezTo>
                  <a:pt x="373" y="344"/>
                  <a:pt x="398" y="318"/>
                  <a:pt x="398" y="286"/>
                </a:cubicBezTo>
                <a:cubicBezTo>
                  <a:pt x="398" y="254"/>
                  <a:pt x="373" y="229"/>
                  <a:pt x="342" y="229"/>
                </a:cubicBezTo>
                <a:moveTo>
                  <a:pt x="456" y="435"/>
                </a:moveTo>
                <a:cubicBezTo>
                  <a:pt x="456" y="393"/>
                  <a:pt x="380" y="372"/>
                  <a:pt x="342" y="372"/>
                </a:cubicBezTo>
                <a:cubicBezTo>
                  <a:pt x="304" y="372"/>
                  <a:pt x="228" y="393"/>
                  <a:pt x="228" y="435"/>
                </a:cubicBezTo>
                <a:lnTo>
                  <a:pt x="228" y="487"/>
                </a:lnTo>
                <a:lnTo>
                  <a:pt x="456" y="487"/>
                </a:lnTo>
                <a:lnTo>
                  <a:pt x="456" y="435"/>
                </a:lnTo>
                <a:close/>
              </a:path>
            </a:pathLst>
          </a:custGeom>
          <a:solidFill>
            <a:srgbClr val="AFABA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6" name="path"/>
          <p:cNvSpPr/>
          <p:nvPr/>
        </p:nvSpPr>
        <p:spPr>
          <a:xfrm>
            <a:off x="4946903" y="4448555"/>
            <a:ext cx="374904" cy="301752"/>
          </a:xfrm>
          <a:custGeom>
            <a:rect l="0" t="0" r="0" b="0"/>
            <a:pathLst>
              <a:path w="590" h="475">
                <a:moveTo>
                  <a:pt x="0" y="454"/>
                </a:moveTo>
                <a:lnTo>
                  <a:pt x="590" y="454"/>
                </a:lnTo>
                <a:lnTo>
                  <a:pt x="590" y="475"/>
                </a:lnTo>
                <a:lnTo>
                  <a:pt x="0" y="475"/>
                </a:lnTo>
                <a:lnTo>
                  <a:pt x="0" y="454"/>
                </a:lnTo>
                <a:close/>
                <a:moveTo>
                  <a:pt x="135" y="369"/>
                </a:moveTo>
                <a:lnTo>
                  <a:pt x="145" y="369"/>
                </a:lnTo>
                <a:lnTo>
                  <a:pt x="145" y="440"/>
                </a:lnTo>
                <a:lnTo>
                  <a:pt x="100" y="440"/>
                </a:lnTo>
                <a:lnTo>
                  <a:pt x="100" y="403"/>
                </a:lnTo>
                <a:lnTo>
                  <a:pt x="135" y="369"/>
                </a:lnTo>
                <a:close/>
                <a:moveTo>
                  <a:pt x="204" y="298"/>
                </a:moveTo>
                <a:lnTo>
                  <a:pt x="225" y="298"/>
                </a:lnTo>
                <a:cubicBezTo>
                  <a:pt x="233" y="300"/>
                  <a:pt x="241" y="302"/>
                  <a:pt x="250" y="303"/>
                </a:cubicBezTo>
                <a:lnTo>
                  <a:pt x="250" y="440"/>
                </a:lnTo>
                <a:lnTo>
                  <a:pt x="204" y="440"/>
                </a:lnTo>
                <a:lnTo>
                  <a:pt x="204" y="298"/>
                </a:lnTo>
                <a:close/>
                <a:moveTo>
                  <a:pt x="352" y="275"/>
                </a:moveTo>
                <a:lnTo>
                  <a:pt x="352" y="440"/>
                </a:lnTo>
                <a:lnTo>
                  <a:pt x="307" y="440"/>
                </a:lnTo>
                <a:lnTo>
                  <a:pt x="307" y="298"/>
                </a:lnTo>
                <a:cubicBezTo>
                  <a:pt x="323" y="293"/>
                  <a:pt x="339" y="286"/>
                  <a:pt x="352" y="275"/>
                </a:cubicBezTo>
                <a:moveTo>
                  <a:pt x="266" y="72"/>
                </a:moveTo>
                <a:cubicBezTo>
                  <a:pt x="244" y="72"/>
                  <a:pt x="222" y="81"/>
                  <a:pt x="205" y="98"/>
                </a:cubicBezTo>
                <a:cubicBezTo>
                  <a:pt x="172" y="131"/>
                  <a:pt x="172" y="185"/>
                  <a:pt x="205" y="218"/>
                </a:cubicBezTo>
                <a:cubicBezTo>
                  <a:pt x="239" y="252"/>
                  <a:pt x="293" y="252"/>
                  <a:pt x="327" y="218"/>
                </a:cubicBezTo>
                <a:cubicBezTo>
                  <a:pt x="360" y="185"/>
                  <a:pt x="360" y="131"/>
                  <a:pt x="327" y="98"/>
                </a:cubicBezTo>
                <a:cubicBezTo>
                  <a:pt x="310" y="81"/>
                  <a:pt x="288" y="72"/>
                  <a:pt x="266" y="72"/>
                </a:cubicBezTo>
                <a:moveTo>
                  <a:pt x="406" y="71"/>
                </a:moveTo>
                <a:lnTo>
                  <a:pt x="452" y="71"/>
                </a:lnTo>
                <a:lnTo>
                  <a:pt x="452" y="440"/>
                </a:lnTo>
                <a:lnTo>
                  <a:pt x="406" y="440"/>
                </a:lnTo>
                <a:lnTo>
                  <a:pt x="406" y="196"/>
                </a:lnTo>
                <a:cubicBezTo>
                  <a:pt x="409" y="184"/>
                  <a:pt x="411" y="172"/>
                  <a:pt x="411" y="160"/>
                </a:cubicBezTo>
                <a:cubicBezTo>
                  <a:pt x="411" y="148"/>
                  <a:pt x="409" y="136"/>
                  <a:pt x="406" y="124"/>
                </a:cubicBezTo>
                <a:lnTo>
                  <a:pt x="406" y="71"/>
                </a:lnTo>
                <a:close/>
                <a:moveTo>
                  <a:pt x="266" y="38"/>
                </a:moveTo>
                <a:cubicBezTo>
                  <a:pt x="297" y="38"/>
                  <a:pt x="327" y="50"/>
                  <a:pt x="351" y="73"/>
                </a:cubicBezTo>
                <a:cubicBezTo>
                  <a:pt x="397" y="120"/>
                  <a:pt x="397" y="196"/>
                  <a:pt x="351" y="242"/>
                </a:cubicBezTo>
                <a:cubicBezTo>
                  <a:pt x="308" y="285"/>
                  <a:pt x="241" y="289"/>
                  <a:pt x="194" y="254"/>
                </a:cubicBezTo>
                <a:lnTo>
                  <a:pt x="173" y="275"/>
                </a:lnTo>
                <a:cubicBezTo>
                  <a:pt x="175" y="284"/>
                  <a:pt x="172" y="295"/>
                  <a:pt x="165" y="303"/>
                </a:cubicBezTo>
                <a:lnTo>
                  <a:pt x="75" y="392"/>
                </a:lnTo>
                <a:cubicBezTo>
                  <a:pt x="63" y="403"/>
                  <a:pt x="43" y="403"/>
                  <a:pt x="31" y="392"/>
                </a:cubicBezTo>
                <a:cubicBezTo>
                  <a:pt x="19" y="380"/>
                  <a:pt x="19" y="360"/>
                  <a:pt x="31" y="348"/>
                </a:cubicBezTo>
                <a:lnTo>
                  <a:pt x="120" y="259"/>
                </a:lnTo>
                <a:cubicBezTo>
                  <a:pt x="128" y="251"/>
                  <a:pt x="139" y="248"/>
                  <a:pt x="149" y="250"/>
                </a:cubicBezTo>
                <a:lnTo>
                  <a:pt x="170" y="230"/>
                </a:lnTo>
                <a:cubicBezTo>
                  <a:pt x="134" y="183"/>
                  <a:pt x="138" y="116"/>
                  <a:pt x="181" y="73"/>
                </a:cubicBezTo>
                <a:cubicBezTo>
                  <a:pt x="204" y="50"/>
                  <a:pt x="235" y="38"/>
                  <a:pt x="266" y="38"/>
                </a:cubicBezTo>
                <a:moveTo>
                  <a:pt x="501" y="0"/>
                </a:moveTo>
                <a:lnTo>
                  <a:pt x="547" y="0"/>
                </a:lnTo>
                <a:lnTo>
                  <a:pt x="547" y="440"/>
                </a:lnTo>
                <a:lnTo>
                  <a:pt x="501" y="440"/>
                </a:lnTo>
                <a:lnTo>
                  <a:pt x="501"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7" name="textbox 357"/>
          <p:cNvSpPr/>
          <p:nvPr/>
        </p:nvSpPr>
        <p:spPr>
          <a:xfrm>
            <a:off x="742175" y="6409397"/>
            <a:ext cx="933450"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125"/>
              </a:lnSpc>
            </a:pPr>
            <a:r>
              <a:rPr sz="900" spc="-10">
                <a:solidFill>
                  <a:srgbClr val="3B3838">
                    <a:alpha val="100000"/>
                  </a:srgbClr>
                </a:solidFill>
                <a:latin typeface="楷体" panose="02010609060101010101" charset="-122"/>
                <a:ea typeface="楷体" panose="02010609060101010101" charset="-122"/>
                <a:cs typeface="楷体" panose="02010609060101010101" charset="-122"/>
              </a:rPr>
              <a:t>Fr</a:t>
            </a:r>
            <a:r>
              <a:rPr sz="900" spc="0">
                <a:solidFill>
                  <a:srgbClr val="3B3838">
                    <a:alpha val="100000"/>
                  </a:srgbClr>
                </a:solidFill>
                <a:latin typeface="楷体" panose="02010609060101010101" charset="-122"/>
                <a:ea typeface="楷体" panose="02010609060101010101" charset="-122"/>
                <a:cs typeface="楷体" panose="02010609060101010101" charset="-122"/>
              </a:rPr>
              <a:t>ost</a:t>
            </a:r>
            <a:r>
              <a:rPr sz="900" spc="-10">
                <a:solidFill>
                  <a:srgbClr val="3B3838">
                    <a:alpha val="100000"/>
                  </a:srgbClr>
                </a:solidFill>
                <a:latin typeface="楷体" panose="02010609060101010101" charset="-122"/>
                <a:ea typeface="楷体" panose="02010609060101010101" charset="-122"/>
                <a:cs typeface="楷体" panose="02010609060101010101" charset="-122"/>
              </a:rPr>
              <a:t> &amp; </a:t>
            </a:r>
            <a:r>
              <a:rPr sz="900" spc="0">
                <a:solidFill>
                  <a:srgbClr val="3B3838">
                    <a:alpha val="100000"/>
                  </a:srgbClr>
                </a:solidFill>
                <a:latin typeface="楷体" panose="02010609060101010101" charset="-122"/>
                <a:ea typeface="楷体" panose="02010609060101010101" charset="-122"/>
                <a:cs typeface="楷体" panose="02010609060101010101" charset="-122"/>
              </a:rPr>
              <a:t>Sullivan</a:t>
            </a:r>
            <a:endParaRPr lang="en-US" altLang="en-US" sz="900"/>
          </a:p>
        </p:txBody>
      </p:sp>
      <p:sp>
        <p:nvSpPr>
          <p:cNvPr id="358" name="path"/>
          <p:cNvSpPr/>
          <p:nvPr/>
        </p:nvSpPr>
        <p:spPr>
          <a:xfrm>
            <a:off x="6405371" y="4463795"/>
            <a:ext cx="297180" cy="295656"/>
          </a:xfrm>
          <a:custGeom>
            <a:rect l="0" t="0" r="0" b="0"/>
            <a:pathLst>
              <a:path w="468" h="465">
                <a:moveTo>
                  <a:pt x="460" y="281"/>
                </a:moveTo>
                <a:cubicBezTo>
                  <a:pt x="460" y="282"/>
                  <a:pt x="460" y="282"/>
                  <a:pt x="460" y="283"/>
                </a:cubicBezTo>
                <a:cubicBezTo>
                  <a:pt x="447" y="337"/>
                  <a:pt x="419" y="381"/>
                  <a:pt x="378" y="415"/>
                </a:cubicBezTo>
                <a:cubicBezTo>
                  <a:pt x="337" y="448"/>
                  <a:pt x="288" y="465"/>
                  <a:pt x="232" y="465"/>
                </a:cubicBezTo>
                <a:cubicBezTo>
                  <a:pt x="203" y="465"/>
                  <a:pt x="174" y="460"/>
                  <a:pt x="146" y="448"/>
                </a:cubicBezTo>
                <a:cubicBezTo>
                  <a:pt x="119" y="437"/>
                  <a:pt x="94" y="422"/>
                  <a:pt x="72" y="401"/>
                </a:cubicBezTo>
                <a:lnTo>
                  <a:pt x="33" y="440"/>
                </a:lnTo>
                <a:cubicBezTo>
                  <a:pt x="29" y="444"/>
                  <a:pt x="24" y="446"/>
                  <a:pt x="19" y="446"/>
                </a:cubicBezTo>
                <a:cubicBezTo>
                  <a:pt x="14" y="446"/>
                  <a:pt x="9" y="444"/>
                  <a:pt x="5" y="440"/>
                </a:cubicBezTo>
                <a:cubicBezTo>
                  <a:pt x="2" y="436"/>
                  <a:pt x="0" y="432"/>
                  <a:pt x="0" y="426"/>
                </a:cubicBezTo>
                <a:lnTo>
                  <a:pt x="0" y="291"/>
                </a:lnTo>
                <a:cubicBezTo>
                  <a:pt x="0" y="285"/>
                  <a:pt x="2" y="281"/>
                  <a:pt x="5" y="277"/>
                </a:cubicBezTo>
                <a:cubicBezTo>
                  <a:pt x="9" y="273"/>
                  <a:pt x="14" y="271"/>
                  <a:pt x="19" y="271"/>
                </a:cubicBezTo>
                <a:lnTo>
                  <a:pt x="155" y="271"/>
                </a:lnTo>
                <a:cubicBezTo>
                  <a:pt x="161" y="271"/>
                  <a:pt x="165" y="273"/>
                  <a:pt x="169" y="277"/>
                </a:cubicBezTo>
                <a:cubicBezTo>
                  <a:pt x="173" y="281"/>
                  <a:pt x="175" y="285"/>
                  <a:pt x="175" y="291"/>
                </a:cubicBezTo>
                <a:cubicBezTo>
                  <a:pt x="175" y="296"/>
                  <a:pt x="173" y="300"/>
                  <a:pt x="169" y="304"/>
                </a:cubicBezTo>
                <a:lnTo>
                  <a:pt x="128" y="346"/>
                </a:lnTo>
                <a:cubicBezTo>
                  <a:pt x="142" y="359"/>
                  <a:pt x="158" y="369"/>
                  <a:pt x="177" y="376"/>
                </a:cubicBezTo>
                <a:cubicBezTo>
                  <a:pt x="195" y="384"/>
                  <a:pt x="214" y="387"/>
                  <a:pt x="234" y="387"/>
                </a:cubicBezTo>
                <a:cubicBezTo>
                  <a:pt x="261" y="387"/>
                  <a:pt x="286" y="381"/>
                  <a:pt x="310" y="368"/>
                </a:cubicBezTo>
                <a:cubicBezTo>
                  <a:pt x="333" y="355"/>
                  <a:pt x="352" y="336"/>
                  <a:pt x="366" y="313"/>
                </a:cubicBezTo>
                <a:cubicBezTo>
                  <a:pt x="369" y="310"/>
                  <a:pt x="374" y="298"/>
                  <a:pt x="383" y="278"/>
                </a:cubicBezTo>
                <a:cubicBezTo>
                  <a:pt x="384" y="273"/>
                  <a:pt x="387" y="271"/>
                  <a:pt x="392" y="271"/>
                </a:cubicBezTo>
                <a:lnTo>
                  <a:pt x="450" y="271"/>
                </a:lnTo>
                <a:cubicBezTo>
                  <a:pt x="453" y="271"/>
                  <a:pt x="455" y="272"/>
                  <a:pt x="457" y="274"/>
                </a:cubicBezTo>
                <a:cubicBezTo>
                  <a:pt x="459" y="276"/>
                  <a:pt x="460" y="278"/>
                  <a:pt x="460" y="281"/>
                </a:cubicBezTo>
                <a:moveTo>
                  <a:pt x="468" y="38"/>
                </a:moveTo>
                <a:lnTo>
                  <a:pt x="468" y="174"/>
                </a:lnTo>
                <a:cubicBezTo>
                  <a:pt x="468" y="179"/>
                  <a:pt x="465" y="184"/>
                  <a:pt x="462" y="188"/>
                </a:cubicBezTo>
                <a:cubicBezTo>
                  <a:pt x="458" y="192"/>
                  <a:pt x="453" y="193"/>
                  <a:pt x="448" y="193"/>
                </a:cubicBezTo>
                <a:lnTo>
                  <a:pt x="312" y="193"/>
                </a:lnTo>
                <a:cubicBezTo>
                  <a:pt x="306" y="193"/>
                  <a:pt x="302" y="192"/>
                  <a:pt x="298" y="188"/>
                </a:cubicBezTo>
                <a:cubicBezTo>
                  <a:pt x="294" y="184"/>
                  <a:pt x="292" y="179"/>
                  <a:pt x="292" y="174"/>
                </a:cubicBezTo>
                <a:cubicBezTo>
                  <a:pt x="292" y="169"/>
                  <a:pt x="294" y="164"/>
                  <a:pt x="298" y="161"/>
                </a:cubicBezTo>
                <a:lnTo>
                  <a:pt x="340" y="119"/>
                </a:lnTo>
                <a:cubicBezTo>
                  <a:pt x="310" y="91"/>
                  <a:pt x="274" y="77"/>
                  <a:pt x="234" y="77"/>
                </a:cubicBezTo>
                <a:cubicBezTo>
                  <a:pt x="206" y="77"/>
                  <a:pt x="181" y="84"/>
                  <a:pt x="158" y="97"/>
                </a:cubicBezTo>
                <a:cubicBezTo>
                  <a:pt x="134" y="110"/>
                  <a:pt x="115" y="128"/>
                  <a:pt x="101" y="151"/>
                </a:cubicBezTo>
                <a:cubicBezTo>
                  <a:pt x="99" y="155"/>
                  <a:pt x="93" y="166"/>
                  <a:pt x="85" y="186"/>
                </a:cubicBezTo>
                <a:cubicBezTo>
                  <a:pt x="83" y="191"/>
                  <a:pt x="80" y="193"/>
                  <a:pt x="76" y="193"/>
                </a:cubicBezTo>
                <a:lnTo>
                  <a:pt x="15" y="193"/>
                </a:lnTo>
                <a:cubicBezTo>
                  <a:pt x="12" y="193"/>
                  <a:pt x="10" y="192"/>
                  <a:pt x="8" y="191"/>
                </a:cubicBezTo>
                <a:cubicBezTo>
                  <a:pt x="6" y="189"/>
                  <a:pt x="5" y="186"/>
                  <a:pt x="5" y="184"/>
                </a:cubicBezTo>
                <a:lnTo>
                  <a:pt x="5" y="182"/>
                </a:lnTo>
                <a:cubicBezTo>
                  <a:pt x="18" y="127"/>
                  <a:pt x="46" y="84"/>
                  <a:pt x="87" y="50"/>
                </a:cubicBezTo>
                <a:cubicBezTo>
                  <a:pt x="129" y="16"/>
                  <a:pt x="178" y="0"/>
                  <a:pt x="234" y="0"/>
                </a:cubicBezTo>
                <a:cubicBezTo>
                  <a:pt x="263" y="0"/>
                  <a:pt x="292" y="5"/>
                  <a:pt x="320" y="16"/>
                </a:cubicBezTo>
                <a:cubicBezTo>
                  <a:pt x="348" y="27"/>
                  <a:pt x="373" y="43"/>
                  <a:pt x="395" y="64"/>
                </a:cubicBezTo>
                <a:lnTo>
                  <a:pt x="434" y="25"/>
                </a:lnTo>
                <a:cubicBezTo>
                  <a:pt x="438" y="21"/>
                  <a:pt x="443" y="19"/>
                  <a:pt x="448" y="19"/>
                </a:cubicBezTo>
                <a:cubicBezTo>
                  <a:pt x="453" y="19"/>
                  <a:pt x="458" y="21"/>
                  <a:pt x="462" y="25"/>
                </a:cubicBezTo>
                <a:cubicBezTo>
                  <a:pt x="465" y="28"/>
                  <a:pt x="468" y="33"/>
                  <a:pt x="468" y="38"/>
                </a:cubicBezTo>
              </a:path>
            </a:pathLst>
          </a:custGeom>
          <a:solidFill>
            <a:srgbClr val="AFABA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59" name="picture 359"/>
          <p:cNvPicPr>
            <a:picLocks noChangeAspect="1"/>
          </p:cNvPicPr>
          <p:nvPr/>
        </p:nvPicPr>
        <p:blipFill>
          <a:blip r:embed="rId9"/>
          <a:stretch>
            <a:fillRect/>
          </a:stretch>
        </p:blipFill>
        <p:spPr>
          <a:xfrm rot="21600000">
            <a:off x="9126044" y="4596916"/>
            <a:ext cx="345289" cy="177001"/>
          </a:xfrm>
          <a:prstGeom prst="rect">
            <a:avLst/>
          </a:prstGeom>
        </p:spPr>
      </p:pic>
      <p:pic>
        <p:nvPicPr>
          <p:cNvPr id="360" name="picture 360"/>
          <p:cNvPicPr>
            <a:picLocks noChangeAspect="1"/>
          </p:cNvPicPr>
          <p:nvPr/>
        </p:nvPicPr>
        <p:blipFill>
          <a:blip r:embed="rId10"/>
          <a:stretch>
            <a:fillRect/>
          </a:stretch>
        </p:blipFill>
        <p:spPr>
          <a:xfrm rot="21600000">
            <a:off x="9126328" y="4413146"/>
            <a:ext cx="345757" cy="162348"/>
          </a:xfrm>
          <a:prstGeom prst="rect">
            <a:avLst/>
          </a:prstGeom>
        </p:spPr>
      </p:pic>
      <p:sp>
        <p:nvSpPr>
          <p:cNvPr id="361" name="textbox 361"/>
          <p:cNvSpPr/>
          <p:nvPr/>
        </p:nvSpPr>
        <p:spPr>
          <a:xfrm>
            <a:off x="341058" y="6409397"/>
            <a:ext cx="342265" cy="139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900"/>
              </a:lnSpc>
            </a:pPr>
            <a:r>
              <a:rPr sz="700" spc="-20">
                <a:solidFill>
                  <a:srgbClr val="3B3838">
                    <a:alpha val="100000"/>
                  </a:srgbClr>
                </a:solidFill>
                <a:latin typeface="楷体" panose="02010609060101010101" charset="-122"/>
                <a:ea typeface="楷体" panose="02010609060101010101" charset="-122"/>
                <a:cs typeface="楷体" panose="02010609060101010101" charset="-122"/>
              </a:rPr>
              <a:t>来源：</a:t>
            </a:r>
            <a:endParaRPr lang="en-US" altLang="en-US" sz="700"/>
          </a:p>
        </p:txBody>
      </p:sp>
      <p:sp>
        <p:nvSpPr>
          <p:cNvPr id="362" name="textbox 362"/>
          <p:cNvSpPr/>
          <p:nvPr/>
        </p:nvSpPr>
        <p:spPr>
          <a:xfrm>
            <a:off x="11755480" y="6518858"/>
            <a:ext cx="97789" cy="1593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8000"/>
              </a:lnSpc>
            </a:pPr>
            <a:r>
              <a:rPr sz="1000" spc="0">
                <a:solidFill>
                  <a:srgbClr val="333333">
                    <a:alpha val="100000"/>
                  </a:srgbClr>
                </a:solidFill>
                <a:latin typeface="微软雅黑" panose="020b0503020204020204" charset="-122"/>
                <a:ea typeface="微软雅黑" panose="020b0503020204020204" charset="-122"/>
                <a:cs typeface="微软雅黑" panose="020b0503020204020204" charset="-122"/>
              </a:rPr>
              <a:t>9</a:t>
            </a:r>
            <a:endParaRPr lang="en-US" altLang="en-US" sz="10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2" name="group 92"/>
          <p:cNvGrpSpPr/>
          <p:nvPr/>
        </p:nvGrpSpPr>
        <p:grpSpPr>
          <a:xfrm rot="21600000">
            <a:off x="8231123" y="1627632"/>
            <a:ext cx="3802379" cy="4811267"/>
            <a:chExt cx="3802379" cy="4811267"/>
          </a:xfrm>
        </p:grpSpPr>
        <p:pic>
          <p:nvPicPr>
            <p:cNvPr id="363" name="picture 363"/>
            <p:cNvPicPr>
              <a:picLocks noChangeAspect="1"/>
            </p:cNvPicPr>
            <p:nvPr/>
          </p:nvPicPr>
          <p:blipFill>
            <a:blip r:embed="rId2"/>
            <a:stretch>
              <a:fillRect/>
            </a:stretch>
          </p:blipFill>
          <p:spPr>
            <a:xfrm rot="21600000">
              <a:off x="0" y="0"/>
              <a:ext cx="3802379" cy="4811267"/>
            </a:xfrm>
            <a:prstGeom prst="rect">
              <a:avLst/>
            </a:prstGeom>
          </p:spPr>
        </p:pic>
        <p:sp>
          <p:nvSpPr>
            <p:cNvPr id="364" name="textbox 364"/>
            <p:cNvSpPr/>
            <p:nvPr/>
          </p:nvSpPr>
          <p:spPr>
            <a:xfrm>
              <a:off x="-12700" y="-12700"/>
              <a:ext cx="3827779" cy="4853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59000"/>
                </a:lnSpc>
              </a:pPr>
              <a:endParaRPr lang="en-US" altLang="en-US" sz="1000"/>
            </a:p>
            <a:p>
              <a:pPr marL="419100" indent="-275590" algn="l" rtl="0" eaLnBrk="0">
                <a:lnSpc>
                  <a:spcPct val="116000"/>
                </a:lnSpc>
                <a:spcBef>
                  <a:spcPts val="5"/>
                </a:spcBef>
              </a:pPr>
              <a:r>
                <a:rPr sz="1200" spc="10">
                  <a:solidFill>
                    <a:srgbClr val="000000">
                      <a:alpha val="100000"/>
                    </a:srgbClr>
                  </a:solidFill>
                  <a:latin typeface="Cambria" panose="02040503050406030204"/>
                  <a:ea typeface="Cambria" panose="02040503050406030204"/>
                  <a:cs typeface="Cambria" panose="02040503050406030204"/>
                </a:rPr>
                <a:t>◼     </a:t>
              </a:r>
              <a:r>
                <a:rPr sz="1200" spc="0">
                  <a:solidFill>
                    <a:srgbClr val="000000">
                      <a:alpha val="100000"/>
                    </a:srgbClr>
                  </a:solidFill>
                  <a:latin typeface="楷体" panose="02010609060101010101" charset="-122"/>
                  <a:ea typeface="楷体" panose="02010609060101010101" charset="-122"/>
                  <a:cs typeface="楷体" panose="02010609060101010101" charset="-122"/>
                </a:rPr>
                <a:t>中国品牌咨询服务行业的市场规模在2018年达到  </a:t>
              </a:r>
              <a:r>
                <a:rPr sz="1200" i="1" u="sng" spc="10">
                  <a:ln w="4368"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433.1</a:t>
              </a:r>
              <a:r>
                <a:rPr sz="1200" spc="10">
                  <a:solidFill>
                    <a:srgbClr val="000000">
                      <a:alpha val="100000"/>
                    </a:srgbClr>
                  </a:solidFill>
                  <a:latin typeface="楷体" panose="02010609060101010101" charset="-122"/>
                  <a:ea typeface="楷体" panose="02010609060101010101" charset="-122"/>
                  <a:cs typeface="楷体" panose="02010609060101010101" charset="-122"/>
                </a:rPr>
                <a:t>亿元，上涨至2022年的</a:t>
              </a:r>
              <a:r>
                <a:rPr sz="1200" i="1" u="sng" spc="10">
                  <a:ln w="4368"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549.9</a:t>
              </a:r>
              <a:r>
                <a:rPr sz="1200" spc="10">
                  <a:solidFill>
                    <a:srgbClr val="000000">
                      <a:alpha val="100000"/>
                    </a:srgbClr>
                  </a:solidFill>
                  <a:latin typeface="楷体" panose="02010609060101010101" charset="-122"/>
                  <a:ea typeface="楷体" panose="02010609060101010101" charset="-122"/>
                  <a:cs typeface="楷体" panose="02010609060101010101" charset="-122"/>
                </a:rPr>
                <a:t>亿</a:t>
              </a:r>
              <a:r>
                <a:rPr sz="1200" spc="0">
                  <a:solidFill>
                    <a:srgbClr val="000000">
                      <a:alpha val="100000"/>
                    </a:srgbClr>
                  </a:solidFill>
                  <a:latin typeface="楷体" panose="02010609060101010101" charset="-122"/>
                  <a:ea typeface="楷体" panose="02010609060101010101" charset="-122"/>
                  <a:cs typeface="楷体" panose="02010609060101010101" charset="-122"/>
                </a:rPr>
                <a:t>元，期间年  </a:t>
              </a:r>
              <a:r>
                <a:rPr sz="1200" spc="10">
                  <a:solidFill>
                    <a:srgbClr val="000000">
                      <a:alpha val="100000"/>
                    </a:srgbClr>
                  </a:solidFill>
                  <a:latin typeface="楷体" panose="02010609060101010101" charset="-122"/>
                  <a:ea typeface="楷体" panose="02010609060101010101" charset="-122"/>
                  <a:cs typeface="楷体" panose="02010609060101010101" charset="-122"/>
                </a:rPr>
                <a:t>复合增长率为</a:t>
              </a:r>
              <a:r>
                <a:rPr sz="1200" i="1" u="sng"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6.6%</a:t>
              </a:r>
              <a:r>
                <a:rPr sz="1200" spc="10">
                  <a:solidFill>
                    <a:srgbClr val="000000">
                      <a:alpha val="100000"/>
                    </a:srgbClr>
                  </a:solidFill>
                  <a:latin typeface="楷体" panose="02010609060101010101" charset="-122"/>
                  <a:ea typeface="楷体" panose="02010609060101010101" charset="-122"/>
                  <a:cs typeface="楷体" panose="02010609060101010101" charset="-122"/>
                </a:rPr>
                <a:t>。预计2027年市场规模</a:t>
              </a:r>
              <a:r>
                <a:rPr sz="1200" spc="0">
                  <a:solidFill>
                    <a:srgbClr val="000000">
                      <a:alpha val="100000"/>
                    </a:srgbClr>
                  </a:solidFill>
                  <a:latin typeface="楷体" panose="02010609060101010101" charset="-122"/>
                  <a:ea typeface="楷体" panose="02010609060101010101" charset="-122"/>
                  <a:cs typeface="楷体" panose="02010609060101010101" charset="-122"/>
                </a:rPr>
                <a:t>将达到  </a:t>
              </a:r>
              <a:r>
                <a:rPr sz="1200" spc="-10">
                  <a:solidFill>
                    <a:srgbClr val="000000">
                      <a:alpha val="100000"/>
                    </a:srgbClr>
                  </a:solidFill>
                  <a:latin typeface="楷体" panose="02010609060101010101" charset="-122"/>
                  <a:ea typeface="楷体" panose="02010609060101010101" charset="-122"/>
                  <a:cs typeface="楷体" panose="02010609060101010101" charset="-122"/>
                </a:rPr>
                <a:t>59</a:t>
              </a:r>
              <a:r>
                <a:rPr sz="1200" spc="0">
                  <a:solidFill>
                    <a:srgbClr val="000000">
                      <a:alpha val="100000"/>
                    </a:srgbClr>
                  </a:solidFill>
                  <a:latin typeface="楷体" panose="02010609060101010101" charset="-122"/>
                  <a:ea typeface="楷体" panose="02010609060101010101" charset="-122"/>
                  <a:cs typeface="楷体" panose="02010609060101010101" charset="-122"/>
                </a:rPr>
                <a:t>3.6亿元，2022-2027年CAGR为5.3%。</a:t>
              </a:r>
              <a:endParaRPr lang="en-US" altLang="en-US" sz="1200"/>
            </a:p>
            <a:p>
              <a:pPr marL="430530" indent="-287020" algn="l" rtl="0" eaLnBrk="0">
                <a:lnSpc>
                  <a:spcPct val="112000"/>
                </a:lnSpc>
                <a:spcBef>
                  <a:spcPts val="850"/>
                </a:spcBef>
              </a:pPr>
              <a:r>
                <a:rPr sz="1200" spc="10">
                  <a:solidFill>
                    <a:srgbClr val="000000">
                      <a:alpha val="100000"/>
                    </a:srgbClr>
                  </a:solidFill>
                  <a:latin typeface="Cambria" panose="02040503050406030204"/>
                  <a:ea typeface="Cambria" panose="02040503050406030204"/>
                  <a:cs typeface="Cambria" panose="02040503050406030204"/>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中国品牌战</a:t>
              </a:r>
              <a:r>
                <a:rPr sz="1200" spc="0">
                  <a:solidFill>
                    <a:srgbClr val="000000">
                      <a:alpha val="100000"/>
                    </a:srgbClr>
                  </a:solidFill>
                  <a:latin typeface="楷体" panose="02010609060101010101" charset="-122"/>
                  <a:ea typeface="楷体" panose="02010609060101010101" charset="-122"/>
                  <a:cs typeface="楷体" panose="02010609060101010101" charset="-122"/>
                </a:rPr>
                <a:t>略全案服务的品牌方主要集中在消费  </a:t>
              </a:r>
              <a:r>
                <a:rPr sz="1200" spc="-30">
                  <a:solidFill>
                    <a:srgbClr val="000000">
                      <a:alpha val="100000"/>
                    </a:srgbClr>
                  </a:solidFill>
                  <a:latin typeface="楷体" panose="02010609060101010101" charset="-122"/>
                  <a:ea typeface="楷体" panose="02010609060101010101" charset="-122"/>
                  <a:cs typeface="楷体" panose="02010609060101010101" charset="-122"/>
                </a:rPr>
                <a:t>品、食品、建材、餐饮、 日化等</a:t>
              </a:r>
              <a:r>
                <a:rPr sz="1200" spc="-10">
                  <a:solidFill>
                    <a:srgbClr val="000000">
                      <a:alpha val="100000"/>
                    </a:srgbClr>
                  </a:solidFill>
                  <a:latin typeface="楷体" panose="02010609060101010101" charset="-122"/>
                  <a:ea typeface="楷体" panose="02010609060101010101" charset="-122"/>
                  <a:cs typeface="楷体" panose="02010609060101010101" charset="-122"/>
                </a:rPr>
                <a:t>领</a:t>
              </a:r>
              <a:r>
                <a:rPr sz="1200" spc="0">
                  <a:solidFill>
                    <a:srgbClr val="000000">
                      <a:alpha val="100000"/>
                    </a:srgbClr>
                  </a:solidFill>
                  <a:latin typeface="楷体" panose="02010609060101010101" charset="-122"/>
                  <a:ea typeface="楷体" panose="02010609060101010101" charset="-122"/>
                  <a:cs typeface="楷体" panose="02010609060101010101" charset="-122"/>
                </a:rPr>
                <a:t>域，并且主要  </a:t>
              </a:r>
              <a:r>
                <a:rPr sz="1200" spc="-10">
                  <a:solidFill>
                    <a:srgbClr val="000000">
                      <a:alpha val="100000"/>
                    </a:srgbClr>
                  </a:solidFill>
                  <a:latin typeface="楷体" panose="02010609060101010101" charset="-122"/>
                  <a:ea typeface="楷体" panose="02010609060101010101" charset="-122"/>
                  <a:cs typeface="楷体" panose="02010609060101010101" charset="-122"/>
                </a:rPr>
                <a:t>以2</a:t>
              </a:r>
              <a:r>
                <a:rPr sz="1200" spc="0">
                  <a:solidFill>
                    <a:srgbClr val="000000">
                      <a:alpha val="100000"/>
                    </a:srgbClr>
                  </a:solidFill>
                  <a:latin typeface="楷体" panose="02010609060101010101" charset="-122"/>
                  <a:ea typeface="楷体" panose="02010609060101010101" charset="-122"/>
                  <a:cs typeface="楷体" panose="02010609060101010101" charset="-122"/>
                </a:rPr>
                <a:t>C</a:t>
              </a:r>
              <a:r>
                <a:rPr sz="1200" spc="-10">
                  <a:solidFill>
                    <a:srgbClr val="000000">
                      <a:alpha val="100000"/>
                    </a:srgbClr>
                  </a:solidFill>
                  <a:latin typeface="楷体" panose="02010609060101010101" charset="-122"/>
                  <a:ea typeface="楷体" panose="02010609060101010101" charset="-122"/>
                  <a:cs typeface="楷体" panose="02010609060101010101" charset="-122"/>
                </a:rPr>
                <a:t>的企业为主，2</a:t>
              </a:r>
              <a:r>
                <a:rPr sz="1200" spc="0">
                  <a:solidFill>
                    <a:srgbClr val="000000">
                      <a:alpha val="100000"/>
                    </a:srgbClr>
                  </a:solidFill>
                  <a:latin typeface="楷体" panose="02010609060101010101" charset="-122"/>
                  <a:ea typeface="楷体" panose="02010609060101010101" charset="-122"/>
                  <a:cs typeface="楷体" panose="02010609060101010101" charset="-122"/>
                </a:rPr>
                <a:t>B</a:t>
              </a:r>
              <a:r>
                <a:rPr sz="1200" spc="-10">
                  <a:solidFill>
                    <a:srgbClr val="000000">
                      <a:alpha val="100000"/>
                    </a:srgbClr>
                  </a:solidFill>
                  <a:latin typeface="楷体" panose="02010609060101010101" charset="-122"/>
                  <a:ea typeface="楷体" panose="02010609060101010101" charset="-122"/>
                  <a:cs typeface="楷体" panose="02010609060101010101" charset="-122"/>
                </a:rPr>
                <a:t>企业</a:t>
              </a:r>
              <a:r>
                <a:rPr sz="1200" spc="0">
                  <a:solidFill>
                    <a:srgbClr val="000000">
                      <a:alpha val="100000"/>
                    </a:srgbClr>
                  </a:solidFill>
                  <a:latin typeface="楷体" panose="02010609060101010101" charset="-122"/>
                  <a:ea typeface="楷体" panose="02010609060101010101" charset="-122"/>
                  <a:cs typeface="楷体" panose="02010609060101010101" charset="-122"/>
                </a:rPr>
                <a:t>目前增长速度较快。</a:t>
              </a:r>
              <a:endParaRPr lang="en-US" altLang="en-US" sz="1200"/>
            </a:p>
            <a:p>
              <a:pPr marL="420370" indent="-276860" algn="l" rtl="0" eaLnBrk="0">
                <a:lnSpc>
                  <a:spcPct val="117000"/>
                </a:lnSpc>
                <a:spcBef>
                  <a:spcPts val="930"/>
                </a:spcBef>
              </a:pPr>
              <a:r>
                <a:rPr sz="1200" spc="10">
                  <a:solidFill>
                    <a:srgbClr val="000000">
                      <a:alpha val="100000"/>
                    </a:srgbClr>
                  </a:solidFill>
                  <a:latin typeface="Cambria" panose="02040503050406030204"/>
                  <a:ea typeface="Cambria" panose="02040503050406030204"/>
                  <a:cs typeface="Cambria" panose="02040503050406030204"/>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品牌战略全</a:t>
              </a:r>
              <a:r>
                <a:rPr sz="1200" spc="0">
                  <a:solidFill>
                    <a:srgbClr val="000000">
                      <a:alpha val="100000"/>
                    </a:srgbClr>
                  </a:solidFill>
                  <a:latin typeface="楷体" panose="02010609060101010101" charset="-122"/>
                  <a:ea typeface="楷体" panose="02010609060101010101" charset="-122"/>
                  <a:cs typeface="楷体" panose="02010609060101010101" charset="-122"/>
                </a:rPr>
                <a:t>案服务行业未来市场规模增长的原因  </a:t>
              </a:r>
              <a:r>
                <a:rPr sz="1200" spc="-20">
                  <a:solidFill>
                    <a:srgbClr val="000000">
                      <a:alpha val="100000"/>
                    </a:srgbClr>
                  </a:solidFill>
                  <a:latin typeface="楷体" panose="02010609060101010101" charset="-122"/>
                  <a:ea typeface="楷体" panose="02010609060101010101" charset="-122"/>
                  <a:cs typeface="楷体" panose="02010609060101010101" charset="-122"/>
                </a:rPr>
                <a:t>在于三点：首先， 目前依旧有多数品牌方</a:t>
              </a:r>
              <a:r>
                <a:rPr sz="1200" spc="-10">
                  <a:solidFill>
                    <a:srgbClr val="000000">
                      <a:alpha val="100000"/>
                    </a:srgbClr>
                  </a:solidFill>
                  <a:latin typeface="楷体" panose="02010609060101010101" charset="-122"/>
                  <a:ea typeface="楷体" panose="02010609060101010101" charset="-122"/>
                  <a:cs typeface="楷体" panose="02010609060101010101" charset="-122"/>
                </a:rPr>
                <a:t>并</a:t>
              </a:r>
              <a:r>
                <a:rPr sz="1200" spc="0">
                  <a:solidFill>
                    <a:srgbClr val="000000">
                      <a:alpha val="100000"/>
                    </a:srgbClr>
                  </a:solidFill>
                  <a:latin typeface="楷体" panose="02010609060101010101" charset="-122"/>
                  <a:ea typeface="楷体" panose="02010609060101010101" charset="-122"/>
                  <a:cs typeface="楷体" panose="02010609060101010101" charset="-122"/>
                </a:rPr>
                <a:t>不重  </a:t>
              </a:r>
              <a:r>
                <a:rPr sz="1200" spc="20">
                  <a:solidFill>
                    <a:srgbClr val="000000">
                      <a:alpha val="100000"/>
                    </a:srgbClr>
                  </a:solidFill>
                  <a:latin typeface="楷体" panose="02010609060101010101" charset="-122"/>
                  <a:ea typeface="楷体" panose="02010609060101010101" charset="-122"/>
                  <a:cs typeface="楷体" panose="02010609060101010101" charset="-122"/>
                </a:rPr>
                <a:t>视品牌营销，因此未来</a:t>
              </a:r>
              <a:r>
                <a:rPr sz="1200" spc="10">
                  <a:solidFill>
                    <a:srgbClr val="000000">
                      <a:alpha val="100000"/>
                    </a:srgbClr>
                  </a:solidFill>
                  <a:latin typeface="楷体" panose="02010609060101010101" charset="-122"/>
                  <a:ea typeface="楷体" panose="02010609060101010101" charset="-122"/>
                  <a:cs typeface="楷体" panose="02010609060101010101" charset="-122"/>
                </a:rPr>
                <a:t>品</a:t>
              </a:r>
              <a:r>
                <a:rPr sz="1200" spc="0">
                  <a:solidFill>
                    <a:srgbClr val="000000">
                      <a:alpha val="100000"/>
                    </a:srgbClr>
                  </a:solidFill>
                  <a:latin typeface="楷体" panose="02010609060101010101" charset="-122"/>
                  <a:ea typeface="楷体" panose="02010609060101010101" charset="-122"/>
                  <a:cs typeface="楷体" panose="02010609060101010101" charset="-122"/>
                </a:rPr>
                <a:t>牌战略全案服务的发展  </a:t>
              </a:r>
              <a:r>
                <a:rPr sz="1200" spc="20">
                  <a:solidFill>
                    <a:srgbClr val="000000">
                      <a:alpha val="100000"/>
                    </a:srgbClr>
                  </a:solidFill>
                  <a:latin typeface="楷体" panose="02010609060101010101" charset="-122"/>
                  <a:ea typeface="楷体" panose="02010609060101010101" charset="-122"/>
                  <a:cs typeface="楷体" panose="02010609060101010101" charset="-122"/>
                </a:rPr>
                <a:t>空间依旧较大。其次，</a:t>
              </a:r>
              <a:r>
                <a:rPr sz="1200" spc="10">
                  <a:solidFill>
                    <a:srgbClr val="000000">
                      <a:alpha val="100000"/>
                    </a:srgbClr>
                  </a:solidFill>
                  <a:latin typeface="楷体" panose="02010609060101010101" charset="-122"/>
                  <a:ea typeface="楷体" panose="02010609060101010101" charset="-122"/>
                  <a:cs typeface="楷体" panose="02010609060101010101" charset="-122"/>
                </a:rPr>
                <a:t>快</a:t>
              </a:r>
              <a:r>
                <a:rPr sz="1200" spc="0">
                  <a:solidFill>
                    <a:srgbClr val="000000">
                      <a:alpha val="100000"/>
                    </a:srgbClr>
                  </a:solidFill>
                  <a:latin typeface="楷体" panose="02010609060101010101" charset="-122"/>
                  <a:ea typeface="楷体" panose="02010609060101010101" charset="-122"/>
                  <a:cs typeface="楷体" panose="02010609060101010101" charset="-122"/>
                </a:rPr>
                <a:t>消品牌目前正面临超竞  </a:t>
              </a:r>
              <a:r>
                <a:rPr sz="1200" spc="20">
                  <a:solidFill>
                    <a:srgbClr val="000000">
                      <a:alpha val="100000"/>
                    </a:srgbClr>
                  </a:solidFill>
                  <a:latin typeface="楷体" panose="02010609060101010101" charset="-122"/>
                  <a:ea typeface="楷体" panose="02010609060101010101" charset="-122"/>
                  <a:cs typeface="楷体" panose="02010609060101010101" charset="-122"/>
                </a:rPr>
                <a:t>争环境，品牌竞争度较</a:t>
              </a:r>
              <a:r>
                <a:rPr sz="1200" spc="10">
                  <a:solidFill>
                    <a:srgbClr val="000000">
                      <a:alpha val="100000"/>
                    </a:srgbClr>
                  </a:solidFill>
                  <a:latin typeface="楷体" panose="02010609060101010101" charset="-122"/>
                  <a:ea typeface="楷体" panose="02010609060101010101" charset="-122"/>
                  <a:cs typeface="楷体" panose="02010609060101010101" charset="-122"/>
                </a:rPr>
                <a:t>大</a:t>
              </a:r>
              <a:r>
                <a:rPr sz="1200" spc="0">
                  <a:solidFill>
                    <a:srgbClr val="000000">
                      <a:alpha val="100000"/>
                    </a:srgbClr>
                  </a:solidFill>
                  <a:latin typeface="楷体" panose="02010609060101010101" charset="-122"/>
                  <a:ea typeface="楷体" panose="02010609060101010101" charset="-122"/>
                  <a:cs typeface="楷体" panose="02010609060101010101" charset="-122"/>
                </a:rPr>
                <a:t>，品牌想要从中脱颖而  </a:t>
              </a:r>
              <a:r>
                <a:rPr sz="1200" spc="20">
                  <a:solidFill>
                    <a:srgbClr val="000000">
                      <a:alpha val="100000"/>
                    </a:srgbClr>
                  </a:solidFill>
                  <a:latin typeface="楷体" panose="02010609060101010101" charset="-122"/>
                  <a:ea typeface="楷体" panose="02010609060101010101" charset="-122"/>
                  <a:cs typeface="楷体" panose="02010609060101010101" charset="-122"/>
                </a:rPr>
                <a:t>出，便需要更专业的品牌战略全案服务的</a:t>
              </a:r>
              <a:r>
                <a:rPr sz="1200" spc="10">
                  <a:solidFill>
                    <a:srgbClr val="000000">
                      <a:alpha val="100000"/>
                    </a:srgbClr>
                  </a:solidFill>
                  <a:latin typeface="楷体" panose="02010609060101010101" charset="-122"/>
                  <a:ea typeface="楷体" panose="02010609060101010101" charset="-122"/>
                  <a:cs typeface="楷体" panose="02010609060101010101" charset="-122"/>
                </a:rPr>
                <a:t>支</a:t>
              </a:r>
              <a:r>
                <a:rPr sz="1200" spc="0">
                  <a:solidFill>
                    <a:srgbClr val="000000">
                      <a:alpha val="100000"/>
                    </a:srgbClr>
                  </a:solidFill>
                  <a:latin typeface="楷体" panose="02010609060101010101" charset="-122"/>
                  <a:ea typeface="楷体" panose="02010609060101010101" charset="-122"/>
                  <a:cs typeface="楷体" panose="02010609060101010101" charset="-122"/>
                </a:rPr>
                <a:t>持。  </a:t>
              </a:r>
              <a:r>
                <a:rPr sz="1200" spc="20">
                  <a:solidFill>
                    <a:srgbClr val="000000">
                      <a:alpha val="100000"/>
                    </a:srgbClr>
                  </a:solidFill>
                  <a:latin typeface="楷体" panose="02010609060101010101" charset="-122"/>
                  <a:ea typeface="楷体" panose="02010609060101010101" charset="-122"/>
                  <a:cs typeface="楷体" panose="02010609060101010101" charset="-122"/>
                </a:rPr>
                <a:t>最后，中国本土成熟品</a:t>
              </a:r>
              <a:r>
                <a:rPr sz="1200" spc="10">
                  <a:solidFill>
                    <a:srgbClr val="000000">
                      <a:alpha val="100000"/>
                    </a:srgbClr>
                  </a:solidFill>
                  <a:latin typeface="楷体" panose="02010609060101010101" charset="-122"/>
                  <a:ea typeface="楷体" panose="02010609060101010101" charset="-122"/>
                  <a:cs typeface="楷体" panose="02010609060101010101" charset="-122"/>
                </a:rPr>
                <a:t>牌</a:t>
              </a:r>
              <a:r>
                <a:rPr sz="1200" spc="0">
                  <a:solidFill>
                    <a:srgbClr val="000000">
                      <a:alpha val="100000"/>
                    </a:srgbClr>
                  </a:solidFill>
                  <a:latin typeface="楷体" panose="02010609060101010101" charset="-122"/>
                  <a:ea typeface="楷体" panose="02010609060101010101" charset="-122"/>
                  <a:cs typeface="楷体" panose="02010609060101010101" charset="-122"/>
                </a:rPr>
                <a:t>纷纷考虑向海外市场拓  </a:t>
              </a:r>
              <a:r>
                <a:rPr sz="1200" spc="20">
                  <a:solidFill>
                    <a:srgbClr val="000000">
                      <a:alpha val="100000"/>
                    </a:srgbClr>
                  </a:solidFill>
                  <a:latin typeface="楷体" panose="02010609060101010101" charset="-122"/>
                  <a:ea typeface="楷体" panose="02010609060101010101" charset="-122"/>
                  <a:cs typeface="楷体" panose="02010609060101010101" charset="-122"/>
                </a:rPr>
                <a:t>展，此时本土品牌需要专业品牌战略全</a:t>
              </a:r>
              <a:r>
                <a:rPr sz="1200" spc="10">
                  <a:solidFill>
                    <a:srgbClr val="000000">
                      <a:alpha val="100000"/>
                    </a:srgbClr>
                  </a:solidFill>
                  <a:latin typeface="楷体" panose="02010609060101010101" charset="-122"/>
                  <a:ea typeface="楷体" panose="02010609060101010101" charset="-122"/>
                  <a:cs typeface="楷体" panose="02010609060101010101" charset="-122"/>
                </a:rPr>
                <a:t>案</a:t>
              </a:r>
              <a:r>
                <a:rPr sz="1200" spc="0">
                  <a:solidFill>
                    <a:srgbClr val="000000">
                      <a:alpha val="100000"/>
                    </a:srgbClr>
                  </a:solidFill>
                  <a:latin typeface="楷体" panose="02010609060101010101" charset="-122"/>
                  <a:ea typeface="楷体" panose="02010609060101010101" charset="-122"/>
                  <a:cs typeface="楷体" panose="02010609060101010101" charset="-122"/>
                </a:rPr>
                <a:t>服务，  </a:t>
              </a:r>
              <a:r>
                <a:rPr sz="1200" spc="10">
                  <a:solidFill>
                    <a:srgbClr val="000000">
                      <a:alpha val="100000"/>
                    </a:srgbClr>
                  </a:solidFill>
                  <a:latin typeface="楷体" panose="02010609060101010101" charset="-122"/>
                  <a:ea typeface="楷体" panose="02010609060101010101" charset="-122"/>
                  <a:cs typeface="楷体" panose="02010609060101010101" charset="-122"/>
                </a:rPr>
                <a:t>从</a:t>
              </a:r>
              <a:r>
                <a:rPr sz="1200" spc="0">
                  <a:solidFill>
                    <a:srgbClr val="000000">
                      <a:alpha val="100000"/>
                    </a:srgbClr>
                  </a:solidFill>
                  <a:latin typeface="楷体" panose="02010609060101010101" charset="-122"/>
                  <a:ea typeface="楷体" panose="02010609060101010101" charset="-122"/>
                  <a:cs typeface="楷体" panose="02010609060101010101" charset="-122"/>
                </a:rPr>
                <a:t>而实现品牌在境外市场中快速发展。</a:t>
              </a:r>
              <a:endParaRPr lang="en-US" altLang="en-US" sz="1200"/>
            </a:p>
            <a:p>
              <a:pPr algn="l" rtl="0" eaLnBrk="0">
                <a:lnSpc>
                  <a:spcPct val="103000"/>
                </a:lnSpc>
              </a:pPr>
              <a:endParaRPr lang="en-US" altLang="en-US" sz="800"/>
            </a:p>
            <a:p>
              <a:pPr marL="422275" indent="-278130" algn="l" rtl="0" eaLnBrk="0">
                <a:lnSpc>
                  <a:spcPct val="111000"/>
                </a:lnSpc>
              </a:pPr>
              <a:r>
                <a:rPr sz="1200" spc="10">
                  <a:solidFill>
                    <a:srgbClr val="000000">
                      <a:alpha val="100000"/>
                    </a:srgbClr>
                  </a:solidFill>
                  <a:latin typeface="Cambria" panose="02040503050406030204"/>
                  <a:ea typeface="Cambria" panose="02040503050406030204"/>
                  <a:cs typeface="Cambria" panose="02040503050406030204"/>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尽</a:t>
              </a:r>
              <a:r>
                <a:rPr sz="1200" spc="0">
                  <a:solidFill>
                    <a:srgbClr val="000000">
                      <a:alpha val="100000"/>
                    </a:srgbClr>
                  </a:solidFill>
                  <a:latin typeface="楷体" panose="02010609060101010101" charset="-122"/>
                  <a:ea typeface="楷体" panose="02010609060101010101" charset="-122"/>
                  <a:cs typeface="楷体" panose="02010609060101010101" charset="-122"/>
                </a:rPr>
                <a:t>管市场规模未来会持续增长，但是品牌战略全  </a:t>
              </a:r>
              <a:r>
                <a:rPr sz="1200" spc="20">
                  <a:solidFill>
                    <a:srgbClr val="000000">
                      <a:alpha val="100000"/>
                    </a:srgbClr>
                  </a:solidFill>
                  <a:latin typeface="楷体" panose="02010609060101010101" charset="-122"/>
                  <a:ea typeface="楷体" panose="02010609060101010101" charset="-122"/>
                  <a:cs typeface="楷体" panose="02010609060101010101" charset="-122"/>
                </a:rPr>
                <a:t>案服务行业还需要持续</a:t>
              </a:r>
              <a:r>
                <a:rPr sz="1200" spc="10">
                  <a:solidFill>
                    <a:srgbClr val="000000">
                      <a:alpha val="100000"/>
                    </a:srgbClr>
                  </a:solidFill>
                  <a:latin typeface="楷体" panose="02010609060101010101" charset="-122"/>
                  <a:ea typeface="楷体" panose="02010609060101010101" charset="-122"/>
                  <a:cs typeface="楷体" panose="02010609060101010101" charset="-122"/>
                </a:rPr>
                <a:t>开</a:t>
              </a:r>
              <a:r>
                <a:rPr sz="1200" spc="0">
                  <a:solidFill>
                    <a:srgbClr val="000000">
                      <a:alpha val="100000"/>
                    </a:srgbClr>
                  </a:solidFill>
                  <a:latin typeface="楷体" panose="02010609060101010101" charset="-122"/>
                  <a:ea typeface="楷体" panose="02010609060101010101" charset="-122"/>
                  <a:cs typeface="楷体" panose="02010609060101010101" charset="-122"/>
                </a:rPr>
                <a:t>拓需求端，提升品牌方  </a:t>
              </a:r>
              <a:r>
                <a:rPr sz="1200" spc="-10">
                  <a:solidFill>
                    <a:srgbClr val="000000">
                      <a:alpha val="100000"/>
                    </a:srgbClr>
                  </a:solidFill>
                  <a:latin typeface="楷体" panose="02010609060101010101" charset="-122"/>
                  <a:ea typeface="楷体" panose="02010609060101010101" charset="-122"/>
                  <a:cs typeface="楷体" panose="02010609060101010101" charset="-122"/>
                </a:rPr>
                <a:t>对品</a:t>
              </a:r>
              <a:r>
                <a:rPr sz="1200" spc="0">
                  <a:solidFill>
                    <a:srgbClr val="000000">
                      <a:alpha val="100000"/>
                    </a:srgbClr>
                  </a:solidFill>
                  <a:latin typeface="楷体" panose="02010609060101010101" charset="-122"/>
                  <a:ea typeface="楷体" panose="02010609060101010101" charset="-122"/>
                  <a:cs typeface="楷体" panose="02010609060101010101" charset="-122"/>
                </a:rPr>
                <a:t>牌战略的重视程度。</a:t>
              </a:r>
              <a:endParaRPr lang="en-US" altLang="en-US" sz="1200"/>
            </a:p>
          </p:txBody>
        </p:sp>
      </p:grpSp>
      <p:sp>
        <p:nvSpPr>
          <p:cNvPr id="365" name="rect"/>
          <p:cNvSpPr/>
          <p:nvPr/>
        </p:nvSpPr>
        <p:spPr>
          <a:xfrm>
            <a:off x="1961387" y="3486911"/>
            <a:ext cx="2173224" cy="2357627"/>
          </a:xfrm>
          <a:prstGeom prst="rect">
            <a:avLst/>
          </a:prstGeom>
          <a:solidFill>
            <a:srgbClr val="DAE3F3">
              <a:alpha val="2549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6" name="path"/>
          <p:cNvSpPr/>
          <p:nvPr/>
        </p:nvSpPr>
        <p:spPr>
          <a:xfrm>
            <a:off x="1955037" y="3480561"/>
            <a:ext cx="2185924" cy="2370327"/>
          </a:xfrm>
          <a:custGeom>
            <a:rect l="0" t="0" r="0" b="0"/>
            <a:pathLst>
              <a:path w="3442" h="3732">
                <a:moveTo>
                  <a:pt x="10" y="3722"/>
                </a:moveTo>
                <a:lnTo>
                  <a:pt x="3432" y="3722"/>
                </a:lnTo>
                <a:lnTo>
                  <a:pt x="3432" y="10"/>
                </a:lnTo>
                <a:lnTo>
                  <a:pt x="10" y="10"/>
                </a:lnTo>
                <a:lnTo>
                  <a:pt x="10" y="3722"/>
                </a:lnTo>
                <a:close/>
              </a:path>
            </a:pathLst>
          </a:custGeom>
          <a:noFill/>
          <a:ln w="12700" cap="flat">
            <a:solidFill>
              <a:srgbClr val="172C51">
                <a:alpha val="100000"/>
              </a:srgbClr>
            </a:solidFill>
            <a:prstDash val="dash"/>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7" name="path"/>
          <p:cNvSpPr/>
          <p:nvPr/>
        </p:nvSpPr>
        <p:spPr>
          <a:xfrm>
            <a:off x="2878836" y="2668524"/>
            <a:ext cx="373379" cy="800100"/>
          </a:xfrm>
          <a:custGeom>
            <a:rect l="0" t="0" r="0" b="0"/>
            <a:pathLst>
              <a:path w="587" h="1260">
                <a:moveTo>
                  <a:pt x="0" y="965"/>
                </a:moveTo>
                <a:lnTo>
                  <a:pt x="146" y="965"/>
                </a:lnTo>
                <a:lnTo>
                  <a:pt x="146" y="0"/>
                </a:lnTo>
                <a:lnTo>
                  <a:pt x="440" y="0"/>
                </a:lnTo>
                <a:lnTo>
                  <a:pt x="440" y="965"/>
                </a:lnTo>
                <a:lnTo>
                  <a:pt x="587" y="965"/>
                </a:lnTo>
                <a:lnTo>
                  <a:pt x="293" y="1260"/>
                </a:lnTo>
                <a:lnTo>
                  <a:pt x="0" y="965"/>
                </a:lnTo>
                <a:close/>
              </a:path>
            </a:pathLst>
          </a:custGeom>
          <a:solidFill>
            <a:srgbClr val="DAE3F3">
              <a:alpha val="5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68" name="picture 368"/>
          <p:cNvPicPr>
            <a:picLocks noChangeAspect="1"/>
          </p:cNvPicPr>
          <p:nvPr/>
        </p:nvPicPr>
        <p:blipFill>
          <a:blip r:embed="rId3"/>
          <a:stretch>
            <a:fillRect/>
          </a:stretch>
        </p:blipFill>
        <p:spPr>
          <a:xfrm rot="21600000">
            <a:off x="518159" y="3232404"/>
            <a:ext cx="7225284" cy="2316479"/>
          </a:xfrm>
          <a:prstGeom prst="rect">
            <a:avLst/>
          </a:prstGeom>
        </p:spPr>
      </p:pic>
      <p:sp>
        <p:nvSpPr>
          <p:cNvPr id="369" name="textbox 369"/>
          <p:cNvSpPr/>
          <p:nvPr/>
        </p:nvSpPr>
        <p:spPr>
          <a:xfrm>
            <a:off x="360375" y="130861"/>
            <a:ext cx="11522709" cy="13652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1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中国品牌战略全案服务行业市场发展空</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间</a:t>
            </a:r>
            <a:endParaRPr lang="en-US" altLang="en-US" sz="2400"/>
          </a:p>
          <a:p>
            <a:pPr marL="48895" indent="35560" algn="l" rtl="0" eaLnBrk="0">
              <a:lnSpc>
                <a:spcPct val="95000"/>
              </a:lnSpc>
              <a:spcBef>
                <a:spcPts val="600"/>
              </a:spcBef>
            </a:pPr>
            <a:r>
              <a:rPr sz="1800" spc="-10">
                <a:solidFill>
                  <a:srgbClr val="595959">
                    <a:alpha val="100000"/>
                  </a:srgbClr>
                </a:solidFill>
                <a:latin typeface="楷体" panose="02010609060101010101" charset="-122"/>
                <a:ea typeface="楷体" panose="02010609060101010101" charset="-122"/>
                <a:cs typeface="楷体" panose="02010609060101010101" charset="-122"/>
              </a:rPr>
              <a:t>中国品牌</a:t>
            </a:r>
            <a:r>
              <a:rPr sz="1800" spc="0">
                <a:solidFill>
                  <a:srgbClr val="595959">
                    <a:alpha val="100000"/>
                  </a:srgbClr>
                </a:solidFill>
                <a:latin typeface="楷体" panose="02010609060101010101" charset="-122"/>
                <a:ea typeface="楷体" panose="02010609060101010101" charset="-122"/>
                <a:cs typeface="楷体" panose="02010609060101010101" charset="-122"/>
              </a:rPr>
              <a:t>咨询服务行业的市场规模在2022年的549.9亿元，预计2027年市场规模将达到593.6亿元；以品牌战略全案 服务渗透率超5%计算，2022年市场规模约30亿元，预计27年渗透率将超过10%，约60亿元</a:t>
            </a:r>
            <a:endParaRPr lang="en-US" altLang="en-US" sz="1800"/>
          </a:p>
          <a:p>
            <a:pPr algn="l" rtl="0" eaLnBrk="0">
              <a:lnSpc>
                <a:spcPct val="101000"/>
              </a:lnSpc>
            </a:pPr>
            <a:endParaRPr lang="en-US" altLang="en-US" sz="1000"/>
          </a:p>
          <a:p>
            <a:pPr algn="l" rtl="0" eaLnBrk="0">
              <a:lnSpc>
                <a:spcPct val="117000"/>
              </a:lnSpc>
            </a:pPr>
            <a:endParaRPr lang="en-US" altLang="en-US" sz="300"/>
          </a:p>
          <a:p>
            <a:pPr marL="73025" algn="l" rtl="0" eaLnBrk="0">
              <a:lnSpc>
                <a:spcPct val="92000"/>
              </a:lnSpc>
              <a:spcBef>
                <a:spcPct val="0"/>
              </a:spcBef>
            </a:pPr>
            <a:r>
              <a:rPr sz="1400" spc="-10">
                <a:ln w="5105"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中国品牌咨询和品牌战略全案服务行业市场规模，</a:t>
            </a:r>
            <a:r>
              <a:rPr sz="1400" spc="-10">
                <a:solidFill>
                  <a:srgbClr val="000000">
                    <a:alpha val="100000"/>
                  </a:srgbClr>
                </a:solidFill>
                <a:latin typeface="楷体" panose="02010609060101010101" charset="-122"/>
                <a:ea typeface="楷体" panose="02010609060101010101" charset="-122"/>
                <a:cs typeface="楷体" panose="02010609060101010101" charset="-122"/>
              </a:rPr>
              <a:t> </a:t>
            </a:r>
            <a:r>
              <a:rPr sz="1400" spc="-10">
                <a:ln w="5105"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2018-202</a:t>
            </a:r>
            <a:r>
              <a:rPr sz="1400" spc="0">
                <a:ln w="5105"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7年预测(以需求口径求算)</a:t>
            </a:r>
            <a:endParaRPr lang="en-US" altLang="en-US" sz="1400"/>
          </a:p>
        </p:txBody>
      </p:sp>
      <p:graphicFrame>
        <p:nvGraphicFramePr>
          <p:cNvPr id="370" name="table 370"/>
          <p:cNvGraphicFramePr>
            <a:graphicFrameLocks noGrp="1"/>
          </p:cNvGraphicFramePr>
          <p:nvPr/>
        </p:nvGraphicFramePr>
        <p:xfrm>
          <a:off x="321309" y="1630426"/>
          <a:ext cx="7696200" cy="1026159"/>
        </p:xfrm>
        <a:graphic>
          <a:graphicData uri="http://schemas.openxmlformats.org/drawingml/2006/table">
            <a:tbl>
              <a:tblPr/>
              <a:tblGrid>
                <a:gridCol w="7696200"/>
              </a:tblGrid>
              <a:tr h="1013459">
                <a:tc>
                  <a:txBody>
                    <a:bodyPr vert="horz" wrap="square"/>
                    <a:lstStyle/>
                    <a:p>
                      <a:pPr algn="l" rtl="0" eaLnBrk="0">
                        <a:lnSpc>
                          <a:spcPct val="110000"/>
                        </a:lnSpc>
                      </a:pPr>
                      <a:endParaRPr lang="en-US" altLang="en-US" sz="400"/>
                    </a:p>
                    <a:p>
                      <a:pPr marL="273685" indent="-168275" algn="l" rtl="0" eaLnBrk="0">
                        <a:lnSpc>
                          <a:spcPct val="122000"/>
                        </a:lnSpc>
                        <a:spcBef>
                          <a:spcPct val="0"/>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2020年，品牌咨询服务市场规模出现下降，主要是受到疫</a:t>
                      </a:r>
                      <a:r>
                        <a:rPr sz="1200" spc="0">
                          <a:solidFill>
                            <a:srgbClr val="000000">
                              <a:alpha val="100000"/>
                            </a:srgbClr>
                          </a:solidFill>
                          <a:latin typeface="楷体" panose="02010609060101010101" charset="-122"/>
                          <a:ea typeface="楷体" panose="02010609060101010101" charset="-122"/>
                          <a:cs typeface="楷体" panose="02010609060101010101" charset="-122"/>
                        </a:rPr>
                        <a:t>情负面影响。由于疫情的负面影响，各品牌均在寻求 </a:t>
                      </a:r>
                      <a:r>
                        <a:rPr sz="1200" spc="10">
                          <a:solidFill>
                            <a:srgbClr val="000000">
                              <a:alpha val="100000"/>
                            </a:srgbClr>
                          </a:solidFill>
                          <a:latin typeface="楷体" panose="02010609060101010101" charset="-122"/>
                          <a:ea typeface="楷体" panose="02010609060101010101" charset="-122"/>
                          <a:cs typeface="楷体" panose="02010609060101010101" charset="-122"/>
                        </a:rPr>
                        <a:t>突破困局的方式，因此在2021年行业市场</a:t>
                      </a:r>
                      <a:r>
                        <a:rPr sz="1200" spc="0">
                          <a:solidFill>
                            <a:srgbClr val="000000">
                              <a:alpha val="100000"/>
                            </a:srgbClr>
                          </a:solidFill>
                          <a:latin typeface="楷体" panose="02010609060101010101" charset="-122"/>
                          <a:ea typeface="楷体" panose="02010609060101010101" charset="-122"/>
                          <a:cs typeface="楷体" panose="02010609060101010101" charset="-122"/>
                        </a:rPr>
                        <a:t>规模快速增长，但是品牌咨询服务属于偏长周期才能有成效的服务， </a:t>
                      </a:r>
                      <a:r>
                        <a:rPr sz="1200" spc="20">
                          <a:solidFill>
                            <a:srgbClr val="000000">
                              <a:alpha val="100000"/>
                            </a:srgbClr>
                          </a:solidFill>
                          <a:latin typeface="楷体" panose="02010609060101010101" charset="-122"/>
                          <a:ea typeface="楷体" panose="02010609060101010101" charset="-122"/>
                          <a:cs typeface="楷体" panose="02010609060101010101" charset="-122"/>
                        </a:rPr>
                        <a:t>品牌方很难在短期内实现营收高增长，导致2021-2022年经济环境</a:t>
                      </a:r>
                      <a:r>
                        <a:rPr sz="1200" spc="0">
                          <a:solidFill>
                            <a:srgbClr val="000000">
                              <a:alpha val="100000"/>
                            </a:srgbClr>
                          </a:solidFill>
                          <a:latin typeface="楷体" panose="02010609060101010101" charset="-122"/>
                          <a:ea typeface="楷体" panose="02010609060101010101" charset="-122"/>
                          <a:cs typeface="楷体" panose="02010609060101010101" charset="-122"/>
                        </a:rPr>
                        <a:t>复苏较缓，对品牌咨询服务的需求也会因此 </a:t>
                      </a:r>
                      <a:r>
                        <a:rPr sz="1200" spc="-10">
                          <a:solidFill>
                            <a:srgbClr val="000000">
                              <a:alpha val="100000"/>
                            </a:srgbClr>
                          </a:solidFill>
                          <a:latin typeface="楷体" panose="02010609060101010101" charset="-122"/>
                          <a:ea typeface="楷体" panose="02010609060101010101" charset="-122"/>
                          <a:cs typeface="楷体" panose="02010609060101010101" charset="-122"/>
                        </a:rPr>
                        <a:t>较低，2</a:t>
                      </a:r>
                      <a:r>
                        <a:rPr sz="1200" spc="0">
                          <a:solidFill>
                            <a:srgbClr val="000000">
                              <a:alpha val="100000"/>
                            </a:srgbClr>
                          </a:solidFill>
                          <a:latin typeface="楷体" panose="02010609060101010101" charset="-122"/>
                          <a:ea typeface="楷体" panose="02010609060101010101" charset="-122"/>
                          <a:cs typeface="楷体" panose="02010609060101010101" charset="-122"/>
                        </a:rPr>
                        <a:t>022年行业市场规模增长不多。</a:t>
                      </a:r>
                      <a:endParaRPr lang="en-US" altLang="en-US" sz="1200"/>
                    </a:p>
                  </a:txBody>
                  <a:tcPr marL="0" marR="0" marT="0" marB="0">
                    <a:lnL w="12700" cap="flat" cmpd="sng" algn="ctr">
                      <a:solidFill>
                        <a:srgbClr val="1F4E79"/>
                      </a:solidFill>
                      <a:prstDash val="solid"/>
                      <a:round/>
                      <a:headEnd type="none" w="med" len="med"/>
                      <a:tailEnd type="none" w="med" len="med"/>
                    </a:lnL>
                    <a:lnR w="12700" cap="flat" cmpd="sng" algn="ctr">
                      <a:solidFill>
                        <a:srgbClr val="1F4E79"/>
                      </a:solidFill>
                      <a:prstDash val="solid"/>
                      <a:round/>
                      <a:headEnd type="none" w="med" len="med"/>
                      <a:tailEnd type="none" w="med" len="med"/>
                    </a:lnR>
                    <a:lnT w="12700" cap="flat" cmpd="sng" algn="ctr">
                      <a:solidFill>
                        <a:srgbClr val="1F4E79"/>
                      </a:solidFill>
                      <a:prstDash val="solid"/>
                      <a:round/>
                      <a:headEnd type="none" w="med" len="med"/>
                      <a:tailEnd type="none" w="med" len="med"/>
                    </a:lnT>
                    <a:lnB w="12700" cap="flat" cmpd="sng" algn="ctr">
                      <a:solidFill>
                        <a:srgbClr val="1F4E79"/>
                      </a:solidFill>
                      <a:prstDash val="solid"/>
                      <a:round/>
                      <a:headEnd type="none" w="med" len="med"/>
                      <a:tailEnd type="none" w="med" len="med"/>
                    </a:lnB>
                    <a:solidFill>
                      <a:srgbClr val="F1F4FA"/>
                    </a:solidFill>
                  </a:tcPr>
                </a:tc>
              </a:tr>
            </a:tbl>
          </a:graphicData>
        </a:graphic>
      </p:graphicFrame>
      <p:sp>
        <p:nvSpPr>
          <p:cNvPr id="371" name="textbox 371"/>
          <p:cNvSpPr/>
          <p:nvPr/>
        </p:nvSpPr>
        <p:spPr>
          <a:xfrm>
            <a:off x="317162" y="5913983"/>
            <a:ext cx="7216140" cy="4121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552575" algn="l" rtl="0" eaLnBrk="0">
              <a:lnSpc>
                <a:spcPct val="93000"/>
              </a:lnSpc>
              <a:tabLst>
                <a:tab pos="1606550"/>
              </a:tabLst>
            </a:pP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中国品牌咨询服务行业          </a:t>
            </a:r>
            <a:r>
              <a:rPr sz="1200" spc="0">
                <a:solidFill>
                  <a:srgbClr val="000000">
                    <a:alpha val="100000"/>
                  </a:srgbClr>
                </a:solidFill>
                <a:latin typeface="楷体" panose="02010609060101010101" charset="-122"/>
                <a:ea typeface="楷体" panose="02010609060101010101" charset="-122"/>
                <a:cs typeface="楷体" panose="02010609060101010101" charset="-122"/>
              </a:rPr>
              <a:t>           中国品牌战略全案行业</a:t>
            </a:r>
            <a:endParaRPr lang="en-US" altLang="en-US" sz="1200"/>
          </a:p>
          <a:p>
            <a:pPr algn="l" rtl="0" eaLnBrk="0">
              <a:lnSpc>
                <a:spcPct val="114000"/>
              </a:lnSpc>
            </a:pPr>
            <a:endParaRPr lang="en-US" altLang="en-US" sz="600"/>
          </a:p>
          <a:p>
            <a:pPr marL="12700" algn="l" rtl="0" eaLnBrk="0">
              <a:lnSpc>
                <a:spcPct val="92000"/>
              </a:lnSpc>
              <a:spcBef>
                <a:spcPts val="5"/>
              </a:spcBef>
            </a:pPr>
            <a:r>
              <a:rPr sz="800" spc="-30">
                <a:solidFill>
                  <a:srgbClr val="000000">
                    <a:alpha val="100000"/>
                  </a:srgbClr>
                </a:solidFill>
                <a:latin typeface="楷体" panose="02010609060101010101" charset="-122"/>
                <a:ea typeface="楷体" panose="02010609060101010101" charset="-122"/>
                <a:cs typeface="楷体" panose="02010609060101010101" charset="-122"/>
              </a:rPr>
              <a:t>注： 上述品牌战略全案服务的市场规模仅采用2</a:t>
            </a:r>
            <a:r>
              <a:rPr sz="800" spc="0">
                <a:solidFill>
                  <a:srgbClr val="000000">
                    <a:alpha val="100000"/>
                  </a:srgbClr>
                </a:solidFill>
                <a:latin typeface="楷体" panose="02010609060101010101" charset="-122"/>
                <a:ea typeface="楷体" panose="02010609060101010101" charset="-122"/>
                <a:cs typeface="楷体" panose="02010609060101010101" charset="-122"/>
              </a:rPr>
              <a:t>C</a:t>
            </a:r>
            <a:r>
              <a:rPr sz="800" spc="-30">
                <a:solidFill>
                  <a:srgbClr val="000000">
                    <a:alpha val="100000"/>
                  </a:srgbClr>
                </a:solidFill>
                <a:latin typeface="楷体" panose="02010609060101010101" charset="-122"/>
                <a:ea typeface="楷体" panose="02010609060101010101" charset="-122"/>
                <a:cs typeface="楷体" panose="02010609060101010101" charset="-122"/>
              </a:rPr>
              <a:t>品牌方的渗透率口径来求算， 2</a:t>
            </a:r>
            <a:r>
              <a:rPr sz="800" spc="0">
                <a:solidFill>
                  <a:srgbClr val="000000">
                    <a:alpha val="100000"/>
                  </a:srgbClr>
                </a:solidFill>
                <a:latin typeface="楷体" panose="02010609060101010101" charset="-122"/>
                <a:ea typeface="楷体" panose="02010609060101010101" charset="-122"/>
                <a:cs typeface="楷体" panose="02010609060101010101" charset="-122"/>
              </a:rPr>
              <a:t>B</a:t>
            </a:r>
            <a:r>
              <a:rPr sz="800" spc="-30">
                <a:solidFill>
                  <a:srgbClr val="000000">
                    <a:alpha val="100000"/>
                  </a:srgbClr>
                </a:solidFill>
                <a:latin typeface="楷体" panose="02010609060101010101" charset="-122"/>
                <a:ea typeface="楷体" panose="02010609060101010101" charset="-122"/>
                <a:cs typeface="楷体" panose="02010609060101010101" charset="-122"/>
              </a:rPr>
              <a:t>品牌方的品牌战略服务依旧处于持续探索阶段，并</a:t>
            </a:r>
            <a:r>
              <a:rPr sz="800" spc="-20">
                <a:solidFill>
                  <a:srgbClr val="000000">
                    <a:alpha val="100000"/>
                  </a:srgbClr>
                </a:solidFill>
                <a:latin typeface="楷体" panose="02010609060101010101" charset="-122"/>
                <a:ea typeface="楷体" panose="02010609060101010101" charset="-122"/>
                <a:cs typeface="楷体" panose="02010609060101010101" charset="-122"/>
              </a:rPr>
              <a:t>且</a:t>
            </a:r>
            <a:r>
              <a:rPr sz="800" spc="0">
                <a:solidFill>
                  <a:srgbClr val="000000">
                    <a:alpha val="100000"/>
                  </a:srgbClr>
                </a:solidFill>
                <a:latin typeface="楷体" panose="02010609060101010101" charset="-122"/>
                <a:ea typeface="楷体" panose="02010609060101010101" charset="-122"/>
                <a:cs typeface="楷体" panose="02010609060101010101" charset="-122"/>
              </a:rPr>
              <a:t>业务量较低， 因此暂未考虑。</a:t>
            </a:r>
            <a:endParaRPr lang="en-US" altLang="en-US" sz="800"/>
          </a:p>
        </p:txBody>
      </p:sp>
      <p:sp>
        <p:nvSpPr>
          <p:cNvPr id="372" name="path"/>
          <p:cNvSpPr/>
          <p:nvPr/>
        </p:nvSpPr>
        <p:spPr>
          <a:xfrm>
            <a:off x="4890261" y="5966459"/>
            <a:ext cx="68579" cy="68580"/>
          </a:xfrm>
          <a:custGeom>
            <a:rect l="0" t="0" r="0" b="0"/>
            <a:pathLst>
              <a:path w="107" h="108">
                <a:moveTo>
                  <a:pt x="0" y="108"/>
                </a:moveTo>
                <a:lnTo>
                  <a:pt x="107" y="108"/>
                </a:lnTo>
                <a:lnTo>
                  <a:pt x="107" y="0"/>
                </a:lnTo>
                <a:lnTo>
                  <a:pt x="0" y="0"/>
                </a:lnTo>
                <a:lnTo>
                  <a:pt x="0" y="108"/>
                </a:lnTo>
                <a:close/>
              </a:path>
            </a:pathLst>
          </a:custGeom>
          <a:solidFill>
            <a:srgbClr val="ED7D31">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3" name="path"/>
          <p:cNvSpPr/>
          <p:nvPr/>
        </p:nvSpPr>
        <p:spPr>
          <a:xfrm>
            <a:off x="1802891" y="5966459"/>
            <a:ext cx="67055" cy="68580"/>
          </a:xfrm>
          <a:custGeom>
            <a:rect l="0" t="0" r="0" b="0"/>
            <a:pathLst>
              <a:path w="105" h="108">
                <a:moveTo>
                  <a:pt x="0" y="108"/>
                </a:moveTo>
                <a:lnTo>
                  <a:pt x="105" y="108"/>
                </a:lnTo>
                <a:lnTo>
                  <a:pt x="105" y="0"/>
                </a:lnTo>
                <a:lnTo>
                  <a:pt x="0" y="0"/>
                </a:lnTo>
                <a:lnTo>
                  <a:pt x="0" y="108"/>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74" name="picture 374"/>
          <p:cNvPicPr>
            <a:picLocks noChangeAspect="1"/>
          </p:cNvPicPr>
          <p:nvPr/>
        </p:nvPicPr>
        <p:blipFill>
          <a:blip r:embed="rId4"/>
          <a:stretch>
            <a:fillRect/>
          </a:stretch>
        </p:blipFill>
        <p:spPr>
          <a:xfrm rot="21600000">
            <a:off x="563626" y="3347085"/>
            <a:ext cx="3122422" cy="578738"/>
          </a:xfrm>
          <a:prstGeom prst="rect">
            <a:avLst/>
          </a:prstGeom>
        </p:spPr>
      </p:pic>
      <p:pic>
        <p:nvPicPr>
          <p:cNvPr id="375" name="picture 375"/>
          <p:cNvPicPr>
            <a:picLocks noChangeAspect="1"/>
          </p:cNvPicPr>
          <p:nvPr/>
        </p:nvPicPr>
        <p:blipFill>
          <a:blip r:embed="rId5"/>
          <a:stretch>
            <a:fillRect/>
          </a:stretch>
        </p:blipFill>
        <p:spPr>
          <a:xfrm rot="21600000">
            <a:off x="3634485" y="2890774"/>
            <a:ext cx="3826002" cy="559561"/>
          </a:xfrm>
          <a:prstGeom prst="rect">
            <a:avLst/>
          </a:prstGeom>
        </p:spPr>
      </p:pic>
      <p:sp>
        <p:nvSpPr>
          <p:cNvPr id="376" name="textbox 376"/>
          <p:cNvSpPr/>
          <p:nvPr/>
        </p:nvSpPr>
        <p:spPr>
          <a:xfrm>
            <a:off x="385211" y="2686456"/>
            <a:ext cx="6257290" cy="2349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107000"/>
              </a:lnSpc>
            </a:pPr>
            <a:r>
              <a:rPr sz="1500" spc="-10" baseline="-7000">
                <a:ln w="3619"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单位：</a:t>
            </a:r>
            <a:r>
              <a:rPr sz="900" spc="-10">
                <a:solidFill>
                  <a:srgbClr val="000000">
                    <a:alpha val="100000"/>
                  </a:srgbClr>
                </a:solidFill>
                <a:latin typeface="楷体" panose="02010609060101010101" charset="-122"/>
                <a:ea typeface="楷体" panose="02010609060101010101" charset="-122"/>
                <a:cs typeface="楷体" panose="02010609060101010101" charset="-122"/>
              </a:rPr>
              <a:t> </a:t>
            </a:r>
            <a:r>
              <a:rPr sz="1500" spc="-10" baseline="-7000">
                <a:ln w="3619"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[亿元]</a:t>
            </a:r>
            <a:r>
              <a:rPr sz="900" spc="-10">
                <a:solidFill>
                  <a:srgbClr val="000000">
                    <a:alpha val="100000"/>
                  </a:srgbClr>
                </a:solidFill>
                <a:latin typeface="楷体" panose="02010609060101010101" charset="-122"/>
                <a:ea typeface="楷体" panose="02010609060101010101" charset="-122"/>
                <a:cs typeface="楷体" panose="02010609060101010101" charset="-122"/>
              </a:rPr>
              <a:t>                     </a:t>
            </a:r>
            <a:r>
              <a:rPr sz="900" spc="0">
                <a:solidFill>
                  <a:srgbClr val="000000">
                    <a:alpha val="100000"/>
                  </a:srgbClr>
                </a:solidFill>
                <a:latin typeface="楷体" panose="02010609060101010101" charset="-122"/>
                <a:ea typeface="楷体" panose="02010609060101010101" charset="-122"/>
                <a:cs typeface="楷体" panose="02010609060101010101" charset="-122"/>
              </a:rPr>
              <a:t>                                            </a:t>
            </a:r>
            <a:r>
              <a:rPr sz="1200" u="sng" spc="0">
                <a:solidFill>
                  <a:srgbClr val="000000">
                    <a:alpha val="100000"/>
                  </a:srgbClr>
                </a:solidFill>
                <a:latin typeface="楷体" panose="02010609060101010101" charset="-122"/>
                <a:ea typeface="楷体" panose="02010609060101010101" charset="-122"/>
                <a:cs typeface="楷体" panose="02010609060101010101" charset="-122"/>
              </a:rPr>
              <a:t> </a:t>
            </a:r>
            <a:r>
              <a:rPr sz="1200" i="1" u="sng"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CAGR</a:t>
            </a:r>
            <a:r>
              <a:rPr sz="1200" u="sng" spc="0">
                <a:solidFill>
                  <a:srgbClr val="000000">
                    <a:alpha val="100000"/>
                  </a:srgbClr>
                </a:solidFill>
                <a:latin typeface="楷体" panose="02010609060101010101" charset="-122"/>
                <a:ea typeface="楷体" panose="02010609060101010101" charset="-122"/>
                <a:cs typeface="楷体" panose="02010609060101010101" charset="-122"/>
              </a:rPr>
              <a:t> </a:t>
            </a:r>
            <a:r>
              <a:rPr sz="1200" i="1" u="sng"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(2018-2022)</a:t>
            </a:r>
            <a:r>
              <a:rPr sz="1200" u="sng" spc="0">
                <a:solidFill>
                  <a:srgbClr val="000000">
                    <a:alpha val="100000"/>
                  </a:srgbClr>
                </a:solidFill>
                <a:latin typeface="楷体" panose="02010609060101010101" charset="-122"/>
                <a:ea typeface="楷体" panose="02010609060101010101" charset="-122"/>
                <a:cs typeface="楷体" panose="02010609060101010101" charset="-122"/>
              </a:rPr>
              <a:t> </a:t>
            </a:r>
            <a:r>
              <a:rPr sz="1200" i="1" u="sng"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=5.</a:t>
            </a:r>
            <a:r>
              <a:rPr sz="1200" i="1"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3%</a:t>
            </a:r>
            <a:endParaRPr lang="en-US" altLang="en-US" sz="1200"/>
          </a:p>
        </p:txBody>
      </p:sp>
      <p:sp>
        <p:nvSpPr>
          <p:cNvPr id="377" name="textbox 377"/>
          <p:cNvSpPr/>
          <p:nvPr/>
        </p:nvSpPr>
        <p:spPr>
          <a:xfrm>
            <a:off x="1177391" y="3553256"/>
            <a:ext cx="1921510" cy="4527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algn="r"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45</a:t>
            </a:r>
            <a:r>
              <a:rPr sz="1200" spc="0">
                <a:solidFill>
                  <a:srgbClr val="404040">
                    <a:alpha val="100000"/>
                  </a:srgbClr>
                </a:solidFill>
                <a:latin typeface="楷体" panose="02010609060101010101" charset="-122"/>
                <a:ea typeface="楷体" panose="02010609060101010101" charset="-122"/>
                <a:cs typeface="楷体" panose="02010609060101010101" charset="-122"/>
              </a:rPr>
              <a:t>5.2</a:t>
            </a:r>
            <a:endParaRPr lang="en-US" altLang="en-US" sz="1200"/>
          </a:p>
          <a:p>
            <a:pPr algn="l" rtl="0" eaLnBrk="0">
              <a:lnSpc>
                <a:spcPct val="109000"/>
              </a:lnSpc>
            </a:pPr>
            <a:endParaRPr lang="en-US" altLang="en-US" sz="500"/>
          </a:p>
          <a:p>
            <a:pPr marL="12700" algn="l" rtl="0" eaLnBrk="0">
              <a:lnSpc>
                <a:spcPts val="1565"/>
              </a:lnSpc>
              <a:spcBef>
                <a:spcPts val="5"/>
              </a:spcBef>
            </a:pPr>
            <a:r>
              <a:rPr sz="1800" spc="30" baseline="23000">
                <a:solidFill>
                  <a:srgbClr val="404040">
                    <a:alpha val="100000"/>
                  </a:srgbClr>
                </a:solidFill>
                <a:latin typeface="楷体" panose="02010609060101010101" charset="-122"/>
                <a:ea typeface="楷体" panose="02010609060101010101" charset="-122"/>
                <a:cs typeface="楷体" panose="02010609060101010101" charset="-122"/>
              </a:rPr>
              <a:t>396.6</a:t>
            </a:r>
            <a:r>
              <a:rPr sz="1100" spc="30">
                <a:solidFill>
                  <a:srgbClr val="404040">
                    <a:alpha val="100000"/>
                  </a:srgbClr>
                </a:solidFill>
                <a:latin typeface="楷体" panose="02010609060101010101" charset="-122"/>
                <a:ea typeface="楷体" panose="02010609060101010101" charset="-122"/>
                <a:cs typeface="楷体" panose="02010609060101010101" charset="-122"/>
              </a:rPr>
              <a:t>     </a:t>
            </a:r>
            <a:r>
              <a:rPr sz="1800" spc="30" baseline="-17000">
                <a:solidFill>
                  <a:srgbClr val="404040">
                    <a:alpha val="100000"/>
                  </a:srgbClr>
                </a:solidFill>
                <a:latin typeface="楷体" panose="02010609060101010101" charset="-122"/>
                <a:ea typeface="楷体" panose="02010609060101010101" charset="-122"/>
                <a:cs typeface="楷体" panose="02010609060101010101" charset="-122"/>
              </a:rPr>
              <a:t>3</a:t>
            </a:r>
            <a:r>
              <a:rPr sz="1800" spc="10" baseline="-17000">
                <a:solidFill>
                  <a:srgbClr val="404040">
                    <a:alpha val="100000"/>
                  </a:srgbClr>
                </a:solidFill>
                <a:latin typeface="楷体" panose="02010609060101010101" charset="-122"/>
                <a:ea typeface="楷体" panose="02010609060101010101" charset="-122"/>
                <a:cs typeface="楷体" panose="02010609060101010101" charset="-122"/>
              </a:rPr>
              <a:t>7</a:t>
            </a:r>
            <a:r>
              <a:rPr sz="1800" spc="0" baseline="-17000">
                <a:solidFill>
                  <a:srgbClr val="404040">
                    <a:alpha val="100000"/>
                  </a:srgbClr>
                </a:solidFill>
                <a:latin typeface="楷体" panose="02010609060101010101" charset="-122"/>
                <a:ea typeface="楷体" panose="02010609060101010101" charset="-122"/>
                <a:cs typeface="楷体" panose="02010609060101010101" charset="-122"/>
              </a:rPr>
              <a:t>3.2</a:t>
            </a:r>
            <a:endParaRPr lang="en-US" altLang="en-US" sz="1170"/>
          </a:p>
        </p:txBody>
      </p:sp>
      <p:sp>
        <p:nvSpPr>
          <p:cNvPr id="378" name="textbox 378"/>
          <p:cNvSpPr/>
          <p:nvPr/>
        </p:nvSpPr>
        <p:spPr>
          <a:xfrm>
            <a:off x="6594881" y="5153532"/>
            <a:ext cx="556259" cy="6635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40665"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45</a:t>
            </a:r>
            <a:r>
              <a:rPr sz="1200" spc="0">
                <a:solidFill>
                  <a:srgbClr val="000000">
                    <a:alpha val="100000"/>
                  </a:srgbClr>
                </a:solidFill>
                <a:latin typeface="楷体" panose="02010609060101010101" charset="-122"/>
                <a:ea typeface="楷体" panose="02010609060101010101" charset="-122"/>
                <a:cs typeface="楷体" panose="02010609060101010101" charset="-122"/>
              </a:rPr>
              <a:t>.4</a:t>
            </a:r>
            <a:endParaRPr lang="en-US" altLang="en-US" sz="1200"/>
          </a:p>
          <a:p>
            <a:pPr algn="l" rtl="0" eaLnBrk="0">
              <a:lnSpc>
                <a:spcPct val="199000"/>
              </a:lnSpc>
            </a:pPr>
            <a:endParaRPr lang="en-US" altLang="en-US" sz="1000"/>
          </a:p>
          <a:p>
            <a:pPr algn="l" rtl="0" eaLnBrk="0">
              <a:lnSpc>
                <a:spcPct val="101000"/>
              </a:lnSpc>
            </a:pPr>
            <a:endParaRPr lang="en-US" altLang="en-US" sz="300"/>
          </a:p>
          <a:p>
            <a:pPr marL="12700" algn="l" rtl="0" eaLnBrk="0">
              <a:lnSpc>
                <a:spcPct val="79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2026E</a:t>
            </a:r>
            <a:endParaRPr lang="en-US" altLang="en-US" sz="1200"/>
          </a:p>
        </p:txBody>
      </p:sp>
      <p:sp>
        <p:nvSpPr>
          <p:cNvPr id="379" name="textbox 379"/>
          <p:cNvSpPr/>
          <p:nvPr/>
        </p:nvSpPr>
        <p:spPr>
          <a:xfrm>
            <a:off x="5834786" y="5169077"/>
            <a:ext cx="519430" cy="6483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07645" algn="l" rtl="0" eaLnBrk="0">
              <a:lnSpc>
                <a:spcPct val="80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37.8</a:t>
            </a:r>
            <a:endParaRPr lang="en-US" altLang="en-US" sz="1200"/>
          </a:p>
          <a:p>
            <a:pPr algn="l" rtl="0" eaLnBrk="0">
              <a:lnSpc>
                <a:spcPct val="188000"/>
              </a:lnSpc>
            </a:pPr>
            <a:endParaRPr lang="en-US" altLang="en-US" sz="1000"/>
          </a:p>
          <a:p>
            <a:pPr algn="l" rtl="0" eaLnBrk="0">
              <a:lnSpc>
                <a:spcPct val="100000"/>
              </a:lnSpc>
            </a:pPr>
            <a:endParaRPr lang="en-US" altLang="en-US" sz="300"/>
          </a:p>
          <a:p>
            <a:pPr marL="12700"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2025E</a:t>
            </a:r>
            <a:endParaRPr lang="en-US" altLang="en-US" sz="1200"/>
          </a:p>
        </p:txBody>
      </p:sp>
      <p:sp>
        <p:nvSpPr>
          <p:cNvPr id="380" name="textbox 380"/>
          <p:cNvSpPr/>
          <p:nvPr/>
        </p:nvSpPr>
        <p:spPr>
          <a:xfrm>
            <a:off x="4313834" y="5212003"/>
            <a:ext cx="532130" cy="6051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219075"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26.</a:t>
            </a:r>
            <a:r>
              <a:rPr sz="1200" spc="0">
                <a:solidFill>
                  <a:srgbClr val="000000">
                    <a:alpha val="100000"/>
                  </a:srgbClr>
                </a:solidFill>
                <a:latin typeface="楷体" panose="02010609060101010101" charset="-122"/>
                <a:ea typeface="楷体" panose="02010609060101010101" charset="-122"/>
                <a:cs typeface="楷体" panose="02010609060101010101" charset="-122"/>
              </a:rPr>
              <a:t>8</a:t>
            </a:r>
            <a:endParaRPr lang="en-US" altLang="en-US" sz="1200"/>
          </a:p>
          <a:p>
            <a:pPr algn="l" rtl="0" eaLnBrk="0">
              <a:lnSpc>
                <a:spcPct val="160000"/>
              </a:lnSpc>
            </a:pPr>
            <a:endParaRPr lang="en-US" altLang="en-US" sz="1000"/>
          </a:p>
          <a:p>
            <a:pPr algn="l" rtl="0" eaLnBrk="0">
              <a:lnSpc>
                <a:spcPct val="101000"/>
              </a:lnSpc>
            </a:pPr>
            <a:endParaRPr lang="en-US" altLang="en-US" sz="300"/>
          </a:p>
          <a:p>
            <a:pPr marL="12700"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2023E</a:t>
            </a:r>
            <a:endParaRPr lang="en-US" altLang="en-US" sz="1200"/>
          </a:p>
        </p:txBody>
      </p:sp>
      <p:sp>
        <p:nvSpPr>
          <p:cNvPr id="381" name="textbox 381"/>
          <p:cNvSpPr/>
          <p:nvPr/>
        </p:nvSpPr>
        <p:spPr>
          <a:xfrm>
            <a:off x="5074310" y="5221782"/>
            <a:ext cx="532130" cy="5956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20345"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30.8</a:t>
            </a:r>
            <a:endParaRPr lang="en-US" altLang="en-US" sz="1200"/>
          </a:p>
          <a:p>
            <a:pPr algn="l" rtl="0" eaLnBrk="0">
              <a:lnSpc>
                <a:spcPct val="154000"/>
              </a:lnSpc>
            </a:pPr>
            <a:endParaRPr lang="en-US" altLang="en-US" sz="1000"/>
          </a:p>
          <a:p>
            <a:pPr algn="l" rtl="0" eaLnBrk="0">
              <a:lnSpc>
                <a:spcPct val="102000"/>
              </a:lnSpc>
            </a:pPr>
            <a:endParaRPr lang="en-US" altLang="en-US" sz="300"/>
          </a:p>
          <a:p>
            <a:pPr marL="12700" algn="l" rtl="0" eaLnBrk="0">
              <a:lnSpc>
                <a:spcPct val="79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2024E</a:t>
            </a:r>
            <a:endParaRPr lang="en-US" altLang="en-US" sz="1200"/>
          </a:p>
        </p:txBody>
      </p:sp>
      <p:sp>
        <p:nvSpPr>
          <p:cNvPr id="382" name="textbox 382"/>
          <p:cNvSpPr/>
          <p:nvPr/>
        </p:nvSpPr>
        <p:spPr>
          <a:xfrm>
            <a:off x="2830982" y="5245912"/>
            <a:ext cx="554990" cy="571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41935" algn="l" rtl="0" eaLnBrk="0">
              <a:lnSpc>
                <a:spcPct val="80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21.</a:t>
            </a:r>
            <a:r>
              <a:rPr sz="1200" spc="0">
                <a:solidFill>
                  <a:srgbClr val="000000">
                    <a:alpha val="100000"/>
                  </a:srgbClr>
                </a:solidFill>
                <a:latin typeface="楷体" panose="02010609060101010101" charset="-122"/>
                <a:ea typeface="楷体" panose="02010609060101010101" charset="-122"/>
                <a:cs typeface="楷体" panose="02010609060101010101" charset="-122"/>
              </a:rPr>
              <a:t>4</a:t>
            </a:r>
            <a:endParaRPr lang="en-US" altLang="en-US" sz="1200"/>
          </a:p>
          <a:p>
            <a:pPr algn="l" rtl="0" eaLnBrk="0">
              <a:lnSpc>
                <a:spcPct val="137000"/>
              </a:lnSpc>
            </a:pPr>
            <a:endParaRPr lang="en-US" altLang="en-US" sz="1000"/>
          </a:p>
          <a:p>
            <a:pPr algn="l" rtl="0" eaLnBrk="0">
              <a:lnSpc>
                <a:spcPct val="102000"/>
              </a:lnSpc>
            </a:pPr>
            <a:endParaRPr lang="en-US" altLang="en-US" sz="300"/>
          </a:p>
          <a:p>
            <a:pPr marL="12700"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2021</a:t>
            </a:r>
            <a:endParaRPr lang="en-US" altLang="en-US" sz="1200"/>
          </a:p>
        </p:txBody>
      </p:sp>
      <p:sp>
        <p:nvSpPr>
          <p:cNvPr id="383" name="path"/>
          <p:cNvSpPr/>
          <p:nvPr/>
        </p:nvSpPr>
        <p:spPr>
          <a:xfrm>
            <a:off x="1322705" y="3290061"/>
            <a:ext cx="1676400" cy="7620"/>
          </a:xfrm>
          <a:custGeom>
            <a:rect l="0" t="0" r="0" b="0"/>
            <a:pathLst>
              <a:path w="2640" h="12">
                <a:moveTo>
                  <a:pt x="0" y="0"/>
                </a:moveTo>
                <a:lnTo>
                  <a:pt x="880" y="0"/>
                </a:lnTo>
                <a:lnTo>
                  <a:pt x="1760" y="0"/>
                </a:lnTo>
                <a:lnTo>
                  <a:pt x="2640" y="0"/>
                </a:lnTo>
                <a:lnTo>
                  <a:pt x="2640" y="12"/>
                </a:lnTo>
                <a:lnTo>
                  <a:pt x="1760" y="12"/>
                </a:lnTo>
                <a:lnTo>
                  <a:pt x="880" y="12"/>
                </a:lnTo>
                <a:lnTo>
                  <a:pt x="0" y="12"/>
                </a:lnTo>
                <a:lnTo>
                  <a:pt x="0" y="0"/>
                </a:lnTo>
                <a:close/>
              </a:path>
            </a:pathLst>
          </a:cu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4" name="textbox 384"/>
          <p:cNvSpPr/>
          <p:nvPr/>
        </p:nvSpPr>
        <p:spPr>
          <a:xfrm>
            <a:off x="1315474" y="3133024"/>
            <a:ext cx="1732279" cy="2038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7000"/>
              </a:lnSpc>
            </a:pPr>
            <a:r>
              <a:rPr sz="1200" i="1" spc="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CAGR</a:t>
            </a:r>
            <a:r>
              <a:rPr sz="1200" spc="20">
                <a:solidFill>
                  <a:srgbClr val="000000">
                    <a:alpha val="100000"/>
                  </a:srgbClr>
                </a:solidFill>
                <a:latin typeface="楷体" panose="02010609060101010101" charset="-122"/>
                <a:ea typeface="楷体" panose="02010609060101010101" charset="-122"/>
                <a:cs typeface="楷体" panose="02010609060101010101" charset="-122"/>
              </a:rPr>
              <a:t> </a:t>
            </a:r>
            <a:r>
              <a:rPr sz="1200" i="1" spc="2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(2018-2022</a:t>
            </a:r>
            <a:r>
              <a:rPr sz="1200" i="1" spc="1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i="1" spc="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=6.6%</a:t>
            </a:r>
            <a:endParaRPr lang="en-US" altLang="en-US" sz="1200"/>
          </a:p>
        </p:txBody>
      </p:sp>
      <p:sp>
        <p:nvSpPr>
          <p:cNvPr id="385" name="textbox 385"/>
          <p:cNvSpPr/>
          <p:nvPr/>
        </p:nvSpPr>
        <p:spPr>
          <a:xfrm>
            <a:off x="3454450" y="3429889"/>
            <a:ext cx="1165225" cy="284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905"/>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48</a:t>
            </a:r>
            <a:r>
              <a:rPr sz="1200" spc="0">
                <a:solidFill>
                  <a:srgbClr val="404040">
                    <a:alpha val="100000"/>
                  </a:srgbClr>
                </a:solidFill>
                <a:latin typeface="楷体" panose="02010609060101010101" charset="-122"/>
                <a:ea typeface="楷体" panose="02010609060101010101" charset="-122"/>
                <a:cs typeface="楷体" panose="02010609060101010101" charset="-122"/>
              </a:rPr>
              <a:t>7.1</a:t>
            </a:r>
            <a:endParaRPr lang="en-US" altLang="en-US" sz="1200"/>
          </a:p>
          <a:p>
            <a:pPr marL="12700" algn="l" rtl="0" eaLnBrk="0">
              <a:lnSpc>
                <a:spcPct val="78000"/>
              </a:lnSpc>
              <a:spcBef>
                <a:spcPts val="10"/>
              </a:spcBef>
            </a:pPr>
            <a:r>
              <a:rPr sz="1200" spc="-10">
                <a:solidFill>
                  <a:srgbClr val="404040">
                    <a:alpha val="100000"/>
                  </a:srgbClr>
                </a:solidFill>
                <a:latin typeface="楷体" panose="02010609060101010101" charset="-122"/>
                <a:ea typeface="楷体" panose="02010609060101010101" charset="-122"/>
                <a:cs typeface="楷体" panose="02010609060101010101" charset="-122"/>
              </a:rPr>
              <a:t>45</a:t>
            </a:r>
            <a:r>
              <a:rPr sz="1200" spc="0">
                <a:solidFill>
                  <a:srgbClr val="404040">
                    <a:alpha val="100000"/>
                  </a:srgbClr>
                </a:solidFill>
                <a:latin typeface="楷体" panose="02010609060101010101" charset="-122"/>
                <a:ea typeface="楷体" panose="02010609060101010101" charset="-122"/>
                <a:cs typeface="楷体" panose="02010609060101010101" charset="-122"/>
              </a:rPr>
              <a:t>7.6</a:t>
            </a:r>
            <a:endParaRPr lang="en-US" altLang="en-US" sz="1200"/>
          </a:p>
        </p:txBody>
      </p:sp>
      <p:sp>
        <p:nvSpPr>
          <p:cNvPr id="386" name="textbox 386"/>
          <p:cNvSpPr/>
          <p:nvPr/>
        </p:nvSpPr>
        <p:spPr>
          <a:xfrm>
            <a:off x="2070760" y="5265039"/>
            <a:ext cx="506094" cy="5524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01930" algn="l" rtl="0" eaLnBrk="0">
              <a:lnSpc>
                <a:spcPct val="79000"/>
              </a:lnSpc>
            </a:pPr>
            <a:r>
              <a:rPr sz="1200" spc="-30">
                <a:solidFill>
                  <a:srgbClr val="000000">
                    <a:alpha val="100000"/>
                  </a:srgbClr>
                </a:solidFill>
                <a:latin typeface="楷体" panose="02010609060101010101" charset="-122"/>
                <a:ea typeface="楷体" panose="02010609060101010101" charset="-122"/>
                <a:cs typeface="楷体" panose="02010609060101010101" charset="-122"/>
              </a:rPr>
              <a:t>16.</a:t>
            </a:r>
            <a:r>
              <a:rPr sz="1200" spc="0">
                <a:solidFill>
                  <a:srgbClr val="000000">
                    <a:alpha val="100000"/>
                  </a:srgbClr>
                </a:solidFill>
                <a:latin typeface="楷体" panose="02010609060101010101" charset="-122"/>
                <a:ea typeface="楷体" panose="02010609060101010101" charset="-122"/>
                <a:cs typeface="楷体" panose="02010609060101010101" charset="-122"/>
              </a:rPr>
              <a:t>8</a:t>
            </a:r>
            <a:endParaRPr lang="en-US" altLang="en-US" sz="1200"/>
          </a:p>
          <a:p>
            <a:pPr algn="l" rtl="0" eaLnBrk="0">
              <a:lnSpc>
                <a:spcPct val="126000"/>
              </a:lnSpc>
            </a:pPr>
            <a:endParaRPr lang="en-US" altLang="en-US" sz="1000"/>
          </a:p>
          <a:p>
            <a:pPr algn="l" rtl="0" eaLnBrk="0">
              <a:lnSpc>
                <a:spcPct val="101000"/>
              </a:lnSpc>
            </a:pPr>
            <a:endParaRPr lang="en-US" altLang="en-US" sz="300"/>
          </a:p>
          <a:p>
            <a:pPr marL="12700"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2020</a:t>
            </a:r>
            <a:endParaRPr lang="en-US" altLang="en-US" sz="1200"/>
          </a:p>
        </p:txBody>
      </p:sp>
      <p:sp>
        <p:nvSpPr>
          <p:cNvPr id="387" name="textbox 387"/>
          <p:cNvSpPr/>
          <p:nvPr/>
        </p:nvSpPr>
        <p:spPr>
          <a:xfrm>
            <a:off x="3591458" y="5252897"/>
            <a:ext cx="494030" cy="5645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80975" algn="l" rtl="0" eaLnBrk="0">
              <a:lnSpc>
                <a:spcPct val="80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22.</a:t>
            </a:r>
            <a:r>
              <a:rPr sz="1200" spc="0">
                <a:solidFill>
                  <a:srgbClr val="000000">
                    <a:alpha val="100000"/>
                  </a:srgbClr>
                </a:solidFill>
                <a:latin typeface="楷体" panose="02010609060101010101" charset="-122"/>
                <a:ea typeface="楷体" panose="02010609060101010101" charset="-122"/>
                <a:cs typeface="楷体" panose="02010609060101010101" charset="-122"/>
              </a:rPr>
              <a:t>9</a:t>
            </a:r>
            <a:endParaRPr lang="en-US" altLang="en-US" sz="1200"/>
          </a:p>
          <a:p>
            <a:pPr algn="l" rtl="0" eaLnBrk="0">
              <a:lnSpc>
                <a:spcPct val="133000"/>
              </a:lnSpc>
            </a:pPr>
            <a:endParaRPr lang="en-US" altLang="en-US" sz="1000"/>
          </a:p>
          <a:p>
            <a:pPr algn="l" rtl="0" eaLnBrk="0">
              <a:lnSpc>
                <a:spcPct val="100000"/>
              </a:lnSpc>
            </a:pPr>
            <a:endParaRPr lang="en-US" altLang="en-US" sz="300"/>
          </a:p>
          <a:p>
            <a:pPr marL="12700"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2022</a:t>
            </a:r>
            <a:endParaRPr lang="en-US" altLang="en-US" sz="1200"/>
          </a:p>
        </p:txBody>
      </p:sp>
      <p:sp>
        <p:nvSpPr>
          <p:cNvPr id="388" name="textbox 388"/>
          <p:cNvSpPr/>
          <p:nvPr/>
        </p:nvSpPr>
        <p:spPr>
          <a:xfrm>
            <a:off x="549808" y="5261406"/>
            <a:ext cx="494030" cy="555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90500" algn="l" rtl="0" eaLnBrk="0">
              <a:lnSpc>
                <a:spcPct val="80000"/>
              </a:lnSpc>
            </a:pPr>
            <a:r>
              <a:rPr sz="1200" spc="-30">
                <a:solidFill>
                  <a:srgbClr val="000000">
                    <a:alpha val="100000"/>
                  </a:srgbClr>
                </a:solidFill>
                <a:latin typeface="楷体" panose="02010609060101010101" charset="-122"/>
                <a:ea typeface="楷体" panose="02010609060101010101" charset="-122"/>
                <a:cs typeface="楷体" panose="02010609060101010101" charset="-122"/>
              </a:rPr>
              <a:t>14.</a:t>
            </a:r>
            <a:r>
              <a:rPr sz="1200" spc="0">
                <a:solidFill>
                  <a:srgbClr val="000000">
                    <a:alpha val="100000"/>
                  </a:srgbClr>
                </a:solidFill>
                <a:latin typeface="楷体" panose="02010609060101010101" charset="-122"/>
                <a:ea typeface="楷体" panose="02010609060101010101" charset="-122"/>
                <a:cs typeface="楷体" panose="02010609060101010101" charset="-122"/>
              </a:rPr>
              <a:t>2</a:t>
            </a:r>
            <a:endParaRPr lang="en-US" altLang="en-US" sz="1200"/>
          </a:p>
          <a:p>
            <a:pPr algn="l" rtl="0" eaLnBrk="0">
              <a:lnSpc>
                <a:spcPct val="127000"/>
              </a:lnSpc>
            </a:pPr>
            <a:endParaRPr lang="en-US" altLang="en-US" sz="1000"/>
          </a:p>
          <a:p>
            <a:pPr algn="l" rtl="0" eaLnBrk="0">
              <a:lnSpc>
                <a:spcPct val="101000"/>
              </a:lnSpc>
            </a:pPr>
            <a:endParaRPr lang="en-US" altLang="en-US" sz="300"/>
          </a:p>
          <a:p>
            <a:pPr marL="12700" algn="l" rtl="0" eaLnBrk="0">
              <a:lnSpc>
                <a:spcPct val="79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2018</a:t>
            </a:r>
            <a:endParaRPr lang="en-US" altLang="en-US" sz="1200"/>
          </a:p>
        </p:txBody>
      </p:sp>
      <p:sp>
        <p:nvSpPr>
          <p:cNvPr id="389" name="textbox 389"/>
          <p:cNvSpPr/>
          <p:nvPr/>
        </p:nvSpPr>
        <p:spPr>
          <a:xfrm>
            <a:off x="1310284" y="5265673"/>
            <a:ext cx="481965" cy="551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77800" algn="l" rtl="0" eaLnBrk="0">
              <a:lnSpc>
                <a:spcPct val="79000"/>
              </a:lnSpc>
            </a:pPr>
            <a:r>
              <a:rPr sz="1200" spc="-30">
                <a:solidFill>
                  <a:srgbClr val="000000">
                    <a:alpha val="100000"/>
                  </a:srgbClr>
                </a:solidFill>
                <a:latin typeface="楷体" panose="02010609060101010101" charset="-122"/>
                <a:ea typeface="楷体" panose="02010609060101010101" charset="-122"/>
                <a:cs typeface="楷体" panose="02010609060101010101" charset="-122"/>
              </a:rPr>
              <a:t>16.</a:t>
            </a:r>
            <a:r>
              <a:rPr sz="1200" spc="0">
                <a:solidFill>
                  <a:srgbClr val="000000">
                    <a:alpha val="100000"/>
                  </a:srgbClr>
                </a:solidFill>
                <a:latin typeface="楷体" panose="02010609060101010101" charset="-122"/>
                <a:ea typeface="楷体" panose="02010609060101010101" charset="-122"/>
                <a:cs typeface="楷体" panose="02010609060101010101" charset="-122"/>
              </a:rPr>
              <a:t>7</a:t>
            </a:r>
            <a:endParaRPr lang="en-US" altLang="en-US" sz="1200"/>
          </a:p>
          <a:p>
            <a:pPr algn="l" rtl="0" eaLnBrk="0">
              <a:lnSpc>
                <a:spcPct val="125000"/>
              </a:lnSpc>
            </a:pPr>
            <a:endParaRPr lang="en-US" altLang="en-US" sz="1000"/>
          </a:p>
          <a:p>
            <a:pPr algn="l" rtl="0" eaLnBrk="0">
              <a:lnSpc>
                <a:spcPct val="103000"/>
              </a:lnSpc>
            </a:pPr>
            <a:endParaRPr lang="en-US" altLang="en-US" sz="300"/>
          </a:p>
          <a:p>
            <a:pPr marL="12700"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2019</a:t>
            </a:r>
            <a:endParaRPr lang="en-US" altLang="en-US" sz="1200"/>
          </a:p>
        </p:txBody>
      </p:sp>
      <p:sp>
        <p:nvSpPr>
          <p:cNvPr id="390" name="textbox 390"/>
          <p:cNvSpPr/>
          <p:nvPr/>
        </p:nvSpPr>
        <p:spPr>
          <a:xfrm>
            <a:off x="335267" y="6594411"/>
            <a:ext cx="1962150"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4000"/>
              </a:lnSpc>
            </a:pPr>
            <a:r>
              <a:rPr sz="900" spc="-20">
                <a:solidFill>
                  <a:srgbClr val="3B3838">
                    <a:alpha val="100000"/>
                  </a:srgbClr>
                </a:solidFill>
                <a:latin typeface="楷体" panose="02010609060101010101" charset="-122"/>
                <a:ea typeface="楷体" panose="02010609060101010101" charset="-122"/>
                <a:cs typeface="楷体" panose="02010609060101010101" charset="-122"/>
              </a:rPr>
              <a:t>来源：国家统计局， Frost &amp; Sulliva</a:t>
            </a:r>
            <a:r>
              <a:rPr sz="900" spc="0">
                <a:solidFill>
                  <a:srgbClr val="3B3838">
                    <a:alpha val="100000"/>
                  </a:srgbClr>
                </a:solidFill>
                <a:latin typeface="楷体" panose="02010609060101010101" charset="-122"/>
                <a:ea typeface="楷体" panose="02010609060101010101" charset="-122"/>
                <a:cs typeface="楷体" panose="02010609060101010101" charset="-122"/>
              </a:rPr>
              <a:t>n</a:t>
            </a:r>
            <a:endParaRPr lang="en-US" altLang="en-US" sz="900"/>
          </a:p>
        </p:txBody>
      </p:sp>
      <p:sp>
        <p:nvSpPr>
          <p:cNvPr id="391" name="path"/>
          <p:cNvSpPr/>
          <p:nvPr/>
        </p:nvSpPr>
        <p:spPr>
          <a:xfrm>
            <a:off x="328421" y="1521333"/>
            <a:ext cx="11597894" cy="19050"/>
          </a:xfrm>
          <a:custGeom>
            <a:rect l="0" t="0" r="0" b="0"/>
            <a:pathLst>
              <a:path w="18264" h="30">
                <a:moveTo>
                  <a:pt x="0" y="15"/>
                </a:moveTo>
                <a:lnTo>
                  <a:pt x="18264" y="15"/>
                </a:lnTo>
              </a:path>
            </a:pathLst>
          </a:custGeom>
          <a:noFill/>
          <a:ln w="19050"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2" name="rect"/>
          <p:cNvSpPr/>
          <p:nvPr/>
        </p:nvSpPr>
        <p:spPr>
          <a:xfrm>
            <a:off x="329184" y="5544121"/>
            <a:ext cx="7603235" cy="9525"/>
          </a:xfrm>
          <a:prstGeom prst="rect">
            <a:avLst/>
          </a:pr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3" name="textbox 393"/>
          <p:cNvSpPr/>
          <p:nvPr/>
        </p:nvSpPr>
        <p:spPr>
          <a:xfrm>
            <a:off x="5736111" y="3220592"/>
            <a:ext cx="404495" cy="169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54</a:t>
            </a:r>
            <a:r>
              <a:rPr sz="1200" spc="0">
                <a:solidFill>
                  <a:srgbClr val="404040">
                    <a:alpha val="100000"/>
                  </a:srgbClr>
                </a:solidFill>
                <a:latin typeface="楷体" panose="02010609060101010101" charset="-122"/>
                <a:ea typeface="楷体" panose="02010609060101010101" charset="-122"/>
                <a:cs typeface="楷体" panose="02010609060101010101" charset="-122"/>
              </a:rPr>
              <a:t>0.3</a:t>
            </a:r>
            <a:endParaRPr lang="en-US" altLang="en-US" sz="1200"/>
          </a:p>
        </p:txBody>
      </p:sp>
      <p:sp>
        <p:nvSpPr>
          <p:cNvPr id="394" name="textbox 394"/>
          <p:cNvSpPr/>
          <p:nvPr/>
        </p:nvSpPr>
        <p:spPr>
          <a:xfrm>
            <a:off x="4975630" y="3324656"/>
            <a:ext cx="404495" cy="1708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51</a:t>
            </a:r>
            <a:r>
              <a:rPr sz="1200" spc="0">
                <a:solidFill>
                  <a:srgbClr val="404040">
                    <a:alpha val="100000"/>
                  </a:srgbClr>
                </a:solidFill>
                <a:latin typeface="楷体" panose="02010609060101010101" charset="-122"/>
                <a:ea typeface="楷体" panose="02010609060101010101" charset="-122"/>
                <a:cs typeface="楷体" panose="02010609060101010101" charset="-122"/>
              </a:rPr>
              <a:t>3.7</a:t>
            </a:r>
            <a:endParaRPr lang="en-US" altLang="en-US" sz="1200"/>
          </a:p>
        </p:txBody>
      </p:sp>
      <p:sp>
        <p:nvSpPr>
          <p:cNvPr id="395" name="textbox 395"/>
          <p:cNvSpPr/>
          <p:nvPr/>
        </p:nvSpPr>
        <p:spPr>
          <a:xfrm>
            <a:off x="7256805" y="3013252"/>
            <a:ext cx="404495" cy="1708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59</a:t>
            </a:r>
            <a:r>
              <a:rPr sz="1200" spc="0">
                <a:solidFill>
                  <a:srgbClr val="404040">
                    <a:alpha val="100000"/>
                  </a:srgbClr>
                </a:solidFill>
                <a:latin typeface="楷体" panose="02010609060101010101" charset="-122"/>
                <a:ea typeface="楷体" panose="02010609060101010101" charset="-122"/>
                <a:cs typeface="楷体" panose="02010609060101010101" charset="-122"/>
              </a:rPr>
              <a:t>3.6</a:t>
            </a:r>
            <a:endParaRPr lang="en-US" altLang="en-US" sz="1200"/>
          </a:p>
        </p:txBody>
      </p:sp>
      <p:sp>
        <p:nvSpPr>
          <p:cNvPr id="396" name="textbox 396"/>
          <p:cNvSpPr/>
          <p:nvPr/>
        </p:nvSpPr>
        <p:spPr>
          <a:xfrm>
            <a:off x="6496582" y="3117748"/>
            <a:ext cx="404495"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56</a:t>
            </a:r>
            <a:r>
              <a:rPr sz="1200" spc="0">
                <a:solidFill>
                  <a:srgbClr val="404040">
                    <a:alpha val="100000"/>
                  </a:srgbClr>
                </a:solidFill>
                <a:latin typeface="楷体" panose="02010609060101010101" charset="-122"/>
                <a:ea typeface="楷体" panose="02010609060101010101" charset="-122"/>
                <a:cs typeface="楷体" panose="02010609060101010101" charset="-122"/>
              </a:rPr>
              <a:t>6.9</a:t>
            </a:r>
            <a:endParaRPr lang="en-US" altLang="en-US" sz="1200"/>
          </a:p>
        </p:txBody>
      </p:sp>
      <p:sp>
        <p:nvSpPr>
          <p:cNvPr id="397" name="textbox 397"/>
          <p:cNvSpPr/>
          <p:nvPr/>
        </p:nvSpPr>
        <p:spPr>
          <a:xfrm>
            <a:off x="7355358" y="5647893"/>
            <a:ext cx="400684" cy="169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2027E</a:t>
            </a:r>
            <a:endParaRPr lang="en-US" altLang="en-US" sz="1200"/>
          </a:p>
        </p:txBody>
      </p:sp>
      <p:sp>
        <p:nvSpPr>
          <p:cNvPr id="398" name="textbox 398"/>
          <p:cNvSpPr/>
          <p:nvPr/>
        </p:nvSpPr>
        <p:spPr>
          <a:xfrm>
            <a:off x="416915" y="3948988"/>
            <a:ext cx="400684" cy="1708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353.</a:t>
            </a:r>
            <a:r>
              <a:rPr sz="1200" spc="0">
                <a:solidFill>
                  <a:srgbClr val="404040">
                    <a:alpha val="100000"/>
                  </a:srgbClr>
                </a:solidFill>
                <a:latin typeface="楷体" panose="02010609060101010101" charset="-122"/>
                <a:ea typeface="楷体" panose="02010609060101010101" charset="-122"/>
                <a:cs typeface="楷体" panose="02010609060101010101" charset="-122"/>
              </a:rPr>
              <a:t>8</a:t>
            </a:r>
            <a:endParaRPr lang="en-US" altLang="en-US" sz="1200"/>
          </a:p>
        </p:txBody>
      </p:sp>
      <p:sp>
        <p:nvSpPr>
          <p:cNvPr id="399" name="textbox 399"/>
          <p:cNvSpPr/>
          <p:nvPr/>
        </p:nvSpPr>
        <p:spPr>
          <a:xfrm>
            <a:off x="7571638" y="5123586"/>
            <a:ext cx="328295" cy="1701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59</a:t>
            </a:r>
            <a:r>
              <a:rPr sz="1200" spc="0">
                <a:solidFill>
                  <a:srgbClr val="000000">
                    <a:alpha val="100000"/>
                  </a:srgbClr>
                </a:solidFill>
                <a:latin typeface="楷体" panose="02010609060101010101" charset="-122"/>
                <a:ea typeface="楷体" panose="02010609060101010101" charset="-122"/>
                <a:cs typeface="楷体" panose="02010609060101010101" charset="-122"/>
              </a:rPr>
              <a:t>.4</a:t>
            </a:r>
            <a:endParaRPr lang="en-US" altLang="en-US" sz="1200"/>
          </a:p>
        </p:txBody>
      </p:sp>
      <p:sp>
        <p:nvSpPr>
          <p:cNvPr id="400" name="textbox 400"/>
          <p:cNvSpPr/>
          <p:nvPr/>
        </p:nvSpPr>
        <p:spPr>
          <a:xfrm>
            <a:off x="11762870" y="6518321"/>
            <a:ext cx="16954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8000"/>
              </a:lnSpc>
            </a:pPr>
            <a:r>
              <a:rPr sz="1000" spc="-10">
                <a:solidFill>
                  <a:srgbClr val="333333">
                    <a:alpha val="100000"/>
                  </a:srgbClr>
                </a:solidFill>
                <a:latin typeface="微软雅黑" panose="020b0503020204020204" charset="-122"/>
                <a:ea typeface="微软雅黑" panose="020b0503020204020204" charset="-122"/>
                <a:cs typeface="微软雅黑" panose="020b0503020204020204" charset="-122"/>
              </a:rPr>
              <a:t>10</a:t>
            </a:r>
            <a:endParaRPr lang="en-US" altLang="en-US" sz="10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01" name="picture 401"/>
          <p:cNvPicPr>
            <a:picLocks noChangeAspect="1"/>
          </p:cNvPicPr>
          <p:nvPr/>
        </p:nvPicPr>
        <p:blipFill>
          <a:blip r:embed="rId2"/>
          <a:stretch>
            <a:fillRect/>
          </a:stretch>
        </p:blipFill>
        <p:spPr>
          <a:xfrm rot="21600000">
            <a:off x="297179" y="4293095"/>
            <a:ext cx="11736323" cy="2118360"/>
          </a:xfrm>
          <a:prstGeom prst="rect">
            <a:avLst/>
          </a:prstGeom>
        </p:spPr>
      </p:pic>
      <p:sp>
        <p:nvSpPr>
          <p:cNvPr id="402" name="textbox 402"/>
          <p:cNvSpPr/>
          <p:nvPr/>
        </p:nvSpPr>
        <p:spPr>
          <a:xfrm>
            <a:off x="415239" y="4387875"/>
            <a:ext cx="5862320" cy="18840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313690" indent="-300990" algn="l" rtl="0" eaLnBrk="0">
              <a:lnSpc>
                <a:spcPct val="106000"/>
              </a:lnSpc>
            </a:pPr>
            <a:r>
              <a:rPr sz="1200" spc="10">
                <a:solidFill>
                  <a:srgbClr val="000000">
                    <a:alpha val="100000"/>
                  </a:srgbClr>
                </a:solidFill>
                <a:latin typeface="Cambria" panose="02040503050406030204"/>
                <a:ea typeface="Cambria" panose="02040503050406030204"/>
                <a:cs typeface="Cambria" panose="02040503050406030204"/>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截至202</a:t>
            </a:r>
            <a:r>
              <a:rPr sz="1200" spc="0">
                <a:solidFill>
                  <a:srgbClr val="000000">
                    <a:alpha val="100000"/>
                  </a:srgbClr>
                </a:solidFill>
                <a:latin typeface="楷体" panose="02010609060101010101" charset="-122"/>
                <a:ea typeface="楷体" panose="02010609060101010101" charset="-122"/>
                <a:cs typeface="楷体" panose="02010609060101010101" charset="-122"/>
              </a:rPr>
              <a:t>3年6月，我国网民规模达</a:t>
            </a:r>
            <a:r>
              <a:rPr sz="1200" i="1" u="sng"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10.79</a:t>
            </a:r>
            <a:r>
              <a:rPr sz="1200" spc="0">
                <a:solidFill>
                  <a:srgbClr val="000000">
                    <a:alpha val="100000"/>
                  </a:srgbClr>
                </a:solidFill>
                <a:latin typeface="楷体" panose="02010609060101010101" charset="-122"/>
                <a:ea typeface="楷体" panose="02010609060101010101" charset="-122"/>
                <a:cs typeface="楷体" panose="02010609060101010101" charset="-122"/>
              </a:rPr>
              <a:t>亿人，较2022年12月增长</a:t>
            </a:r>
            <a:r>
              <a:rPr sz="1200" i="1" u="sng"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1,109</a:t>
            </a:r>
            <a:r>
              <a:rPr sz="1200" spc="0">
                <a:solidFill>
                  <a:srgbClr val="000000">
                    <a:alpha val="100000"/>
                  </a:srgbClr>
                </a:solidFill>
                <a:latin typeface="楷体" panose="02010609060101010101" charset="-122"/>
                <a:ea typeface="楷体" panose="02010609060101010101" charset="-122"/>
                <a:cs typeface="楷体" panose="02010609060101010101" charset="-122"/>
              </a:rPr>
              <a:t>万人，互联 </a:t>
            </a:r>
            <a:r>
              <a:rPr sz="1200" spc="-10">
                <a:solidFill>
                  <a:srgbClr val="000000">
                    <a:alpha val="100000"/>
                  </a:srgbClr>
                </a:solidFill>
                <a:latin typeface="楷体" panose="02010609060101010101" charset="-122"/>
                <a:ea typeface="楷体" panose="02010609060101010101" charset="-122"/>
                <a:cs typeface="楷体" panose="02010609060101010101" charset="-122"/>
              </a:rPr>
              <a:t>网普及率达</a:t>
            </a:r>
            <a:r>
              <a:rPr sz="1200" i="1" u="sng"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76.4%</a:t>
            </a:r>
            <a:r>
              <a:rPr sz="1200" spc="-10">
                <a:solidFill>
                  <a:srgbClr val="000000">
                    <a:alpha val="100000"/>
                  </a:srgbClr>
                </a:solidFill>
                <a:latin typeface="楷体" panose="02010609060101010101" charset="-122"/>
                <a:ea typeface="楷体" panose="02010609060101010101" charset="-122"/>
                <a:cs typeface="楷体" panose="02010609060101010101" charset="-122"/>
              </a:rPr>
              <a:t>，较2022年12月提升</a:t>
            </a:r>
            <a:r>
              <a:rPr sz="1200" i="1" u="sng"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0.8</a:t>
            </a:r>
            <a:r>
              <a:rPr sz="1200" spc="0">
                <a:solidFill>
                  <a:srgbClr val="000000">
                    <a:alpha val="100000"/>
                  </a:srgbClr>
                </a:solidFill>
                <a:latin typeface="楷体" panose="02010609060101010101" charset="-122"/>
                <a:ea typeface="楷体" panose="02010609060101010101" charset="-122"/>
                <a:cs typeface="楷体" panose="02010609060101010101" charset="-122"/>
              </a:rPr>
              <a:t>个百分点。</a:t>
            </a:r>
            <a:endParaRPr lang="en-US" altLang="en-US" sz="1200"/>
          </a:p>
          <a:p>
            <a:pPr marL="294005" indent="-281305" algn="l" rtl="0" eaLnBrk="0">
              <a:lnSpc>
                <a:spcPct val="111000"/>
              </a:lnSpc>
              <a:spcBef>
                <a:spcPts val="1015"/>
              </a:spcBef>
            </a:pPr>
            <a:r>
              <a:rPr sz="1200" spc="20">
                <a:solidFill>
                  <a:srgbClr val="000000">
                    <a:alpha val="100000"/>
                  </a:srgbClr>
                </a:solidFill>
                <a:latin typeface="Cambria" panose="02040503050406030204"/>
                <a:ea typeface="Cambria" panose="02040503050406030204"/>
                <a:cs typeface="Cambria" panose="02040503050406030204"/>
              </a:rPr>
              <a:t>◼     </a:t>
            </a:r>
            <a:r>
              <a:rPr sz="1200" spc="20">
                <a:solidFill>
                  <a:srgbClr val="000000">
                    <a:alpha val="100000"/>
                  </a:srgbClr>
                </a:solidFill>
                <a:latin typeface="楷体" panose="02010609060101010101" charset="-122"/>
                <a:ea typeface="楷体" panose="02010609060101010101" charset="-122"/>
                <a:cs typeface="楷体" panose="02010609060101010101" charset="-122"/>
              </a:rPr>
              <a:t>随着互联网用户数量的不断上涨，互联网迎来红利时代。为触达</a:t>
            </a:r>
            <a:r>
              <a:rPr sz="1200" spc="0">
                <a:solidFill>
                  <a:srgbClr val="000000">
                    <a:alpha val="100000"/>
                  </a:srgbClr>
                </a:solidFill>
                <a:latin typeface="楷体" panose="02010609060101010101" charset="-122"/>
                <a:ea typeface="楷体" panose="02010609060101010101" charset="-122"/>
                <a:cs typeface="楷体" panose="02010609060101010101" charset="-122"/>
              </a:rPr>
              <a:t>更多消费者，品 </a:t>
            </a:r>
            <a:r>
              <a:rPr sz="1200" spc="30">
                <a:solidFill>
                  <a:srgbClr val="000000">
                    <a:alpha val="100000"/>
                  </a:srgbClr>
                </a:solidFill>
                <a:latin typeface="楷体" panose="02010609060101010101" charset="-122"/>
                <a:ea typeface="楷体" panose="02010609060101010101" charset="-122"/>
                <a:cs typeface="楷体" panose="02010609060101010101" charset="-122"/>
              </a:rPr>
              <a:t>牌方多渠道布局已经成为了一种趋势。</a:t>
            </a: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通过在不同媒体渠道</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上</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获取数据，品牌可</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以更好地了解消</a:t>
            </a:r>
            <a:r>
              <a:rPr sz="1200" spc="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费者的需求和行为，从而制定更为精准的品牌战略。</a:t>
            </a:r>
            <a:endParaRPr lang="en-US" altLang="en-US" sz="1200"/>
          </a:p>
          <a:p>
            <a:pPr algn="l" rtl="0" eaLnBrk="0">
              <a:lnSpc>
                <a:spcPct val="102000"/>
              </a:lnSpc>
            </a:pPr>
            <a:endParaRPr lang="en-US" altLang="en-US" sz="800"/>
          </a:p>
          <a:p>
            <a:pPr marL="290830" indent="-278130" algn="l" rtl="0" eaLnBrk="0">
              <a:lnSpc>
                <a:spcPct val="111000"/>
              </a:lnSpc>
              <a:spcBef>
                <a:spcPts val="5"/>
              </a:spcBef>
            </a:pPr>
            <a:r>
              <a:rPr sz="1200" spc="20">
                <a:solidFill>
                  <a:srgbClr val="000000">
                    <a:alpha val="100000"/>
                  </a:srgbClr>
                </a:solidFill>
                <a:latin typeface="Cambria" panose="02040503050406030204"/>
                <a:ea typeface="Cambria" panose="02040503050406030204"/>
                <a:cs typeface="Cambria" panose="02040503050406030204"/>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同时互联网红利时代的到来也保障品牌战略实施的有效性。</a:t>
            </a:r>
            <a:r>
              <a:rPr sz="1200" spc="20">
                <a:solidFill>
                  <a:srgbClr val="000000">
                    <a:alpha val="100000"/>
                  </a:srgbClr>
                </a:solidFill>
                <a:latin typeface="楷体" panose="02010609060101010101" charset="-122"/>
                <a:ea typeface="楷体" panose="02010609060101010101" charset="-122"/>
                <a:cs typeface="楷体" panose="02010609060101010101" charset="-122"/>
              </a:rPr>
              <a:t>由</a:t>
            </a:r>
            <a:r>
              <a:rPr sz="1200" spc="10">
                <a:solidFill>
                  <a:srgbClr val="000000">
                    <a:alpha val="100000"/>
                  </a:srgbClr>
                </a:solidFill>
                <a:latin typeface="楷体" panose="02010609060101010101" charset="-122"/>
                <a:ea typeface="楷体" panose="02010609060101010101" charset="-122"/>
                <a:cs typeface="楷体" panose="02010609060101010101" charset="-122"/>
              </a:rPr>
              <a:t>于</a:t>
            </a:r>
            <a:r>
              <a:rPr sz="1200" spc="0">
                <a:solidFill>
                  <a:srgbClr val="000000">
                    <a:alpha val="100000"/>
                  </a:srgbClr>
                </a:solidFill>
                <a:latin typeface="楷体" panose="02010609060101010101" charset="-122"/>
                <a:ea typeface="楷体" panose="02010609060101010101" charset="-122"/>
                <a:cs typeface="楷体" panose="02010609060101010101" charset="-122"/>
              </a:rPr>
              <a:t>品牌战略全案服 </a:t>
            </a:r>
            <a:r>
              <a:rPr sz="1200" spc="20">
                <a:solidFill>
                  <a:srgbClr val="000000">
                    <a:alpha val="100000"/>
                  </a:srgbClr>
                </a:solidFill>
                <a:latin typeface="楷体" panose="02010609060101010101" charset="-122"/>
                <a:ea typeface="楷体" panose="02010609060101010101" charset="-122"/>
                <a:cs typeface="楷体" panose="02010609060101010101" charset="-122"/>
              </a:rPr>
              <a:t>务的成果能够得到基本保障，品牌方也会更愿意与品牌战略全案服务公司相</a:t>
            </a:r>
            <a:r>
              <a:rPr sz="1200" spc="0">
                <a:solidFill>
                  <a:srgbClr val="000000">
                    <a:alpha val="100000"/>
                  </a:srgbClr>
                </a:solidFill>
                <a:latin typeface="楷体" panose="02010609060101010101" charset="-122"/>
                <a:ea typeface="楷体" panose="02010609060101010101" charset="-122"/>
                <a:cs typeface="楷体" panose="02010609060101010101" charset="-122"/>
              </a:rPr>
              <a:t>合作， </a:t>
            </a:r>
            <a:r>
              <a:rPr sz="1200" spc="-10">
                <a:solidFill>
                  <a:srgbClr val="000000">
                    <a:alpha val="100000"/>
                  </a:srgbClr>
                </a:solidFill>
                <a:latin typeface="楷体" panose="02010609060101010101" charset="-122"/>
                <a:ea typeface="楷体" panose="02010609060101010101" charset="-122"/>
                <a:cs typeface="楷体" panose="02010609060101010101" charset="-122"/>
              </a:rPr>
              <a:t>从而推动</a:t>
            </a:r>
            <a:r>
              <a:rPr sz="1200" spc="0">
                <a:solidFill>
                  <a:srgbClr val="000000">
                    <a:alpha val="100000"/>
                  </a:srgbClr>
                </a:solidFill>
                <a:latin typeface="楷体" panose="02010609060101010101" charset="-122"/>
                <a:ea typeface="楷体" panose="02010609060101010101" charset="-122"/>
                <a:cs typeface="楷体" panose="02010609060101010101" charset="-122"/>
              </a:rPr>
              <a:t>品牌战略全案服务行业发展。</a:t>
            </a:r>
            <a:endParaRPr lang="en-US" altLang="en-US" sz="1200"/>
          </a:p>
        </p:txBody>
      </p:sp>
      <p:sp>
        <p:nvSpPr>
          <p:cNvPr id="403" name="textbox 403"/>
          <p:cNvSpPr/>
          <p:nvPr/>
        </p:nvSpPr>
        <p:spPr>
          <a:xfrm>
            <a:off x="360375" y="130861"/>
            <a:ext cx="11516359" cy="9582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5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中国品牌战略全案服务市场驱动因素和政策分析(</a:t>
            </a:r>
            <a:r>
              <a:rPr sz="2400" spc="2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1</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/2)</a:t>
            </a:r>
            <a:endParaRPr lang="en-US" altLang="en-US" sz="2400"/>
          </a:p>
          <a:p>
            <a:pPr marL="75565" indent="-5715" algn="l" rtl="0" eaLnBrk="0">
              <a:lnSpc>
                <a:spcPct val="96000"/>
              </a:lnSpc>
              <a:spcBef>
                <a:spcPts val="530"/>
              </a:spcBef>
            </a:pPr>
            <a:r>
              <a:rPr sz="1800" spc="10">
                <a:solidFill>
                  <a:srgbClr val="595959">
                    <a:alpha val="100000"/>
                  </a:srgbClr>
                </a:solidFill>
                <a:latin typeface="楷体" panose="02010609060101010101" charset="-122"/>
                <a:ea typeface="楷体" panose="02010609060101010101" charset="-122"/>
                <a:cs typeface="楷体" panose="02010609060101010101" charset="-122"/>
              </a:rPr>
              <a:t>互联</a:t>
            </a:r>
            <a:r>
              <a:rPr sz="1800" spc="0">
                <a:solidFill>
                  <a:srgbClr val="595959">
                    <a:alpha val="100000"/>
                  </a:srgbClr>
                </a:solidFill>
                <a:latin typeface="楷体" panose="02010609060101010101" charset="-122"/>
                <a:ea typeface="楷体" panose="02010609060101010101" charset="-122"/>
                <a:cs typeface="楷体" panose="02010609060101010101" charset="-122"/>
              </a:rPr>
              <a:t>网红利时代推动中国数字化进程，为品牌战略全案服务带来更多消费者大数据，保障了品牌战略全案服务的有 </a:t>
            </a:r>
            <a:r>
              <a:rPr sz="1800" spc="-10">
                <a:solidFill>
                  <a:srgbClr val="595959">
                    <a:alpha val="100000"/>
                  </a:srgbClr>
                </a:solidFill>
                <a:latin typeface="楷体" panose="02010609060101010101" charset="-122"/>
                <a:ea typeface="楷体" panose="02010609060101010101" charset="-122"/>
                <a:cs typeface="楷体" panose="02010609060101010101" charset="-122"/>
              </a:rPr>
              <a:t>效性；多行业“内卷”竞争加剧</a:t>
            </a:r>
            <a:r>
              <a:rPr sz="1800" spc="0">
                <a:solidFill>
                  <a:srgbClr val="595959">
                    <a:alpha val="100000"/>
                  </a:srgbClr>
                </a:solidFill>
                <a:latin typeface="楷体" panose="02010609060101010101" charset="-122"/>
                <a:ea typeface="楷体" panose="02010609060101010101" charset="-122"/>
                <a:cs typeface="楷体" panose="02010609060101010101" charset="-122"/>
              </a:rPr>
              <a:t>，品牌急需从竞争中脱困，因此对战略全案服务的需求增加</a:t>
            </a:r>
            <a:endParaRPr lang="en-US" altLang="en-US" sz="1800"/>
          </a:p>
        </p:txBody>
      </p:sp>
      <p:sp>
        <p:nvSpPr>
          <p:cNvPr id="404" name="textbox 404"/>
          <p:cNvSpPr/>
          <p:nvPr/>
        </p:nvSpPr>
        <p:spPr>
          <a:xfrm>
            <a:off x="6570954" y="4425975"/>
            <a:ext cx="5176520" cy="18135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289560" indent="-276860" algn="l" rtl="0" eaLnBrk="0">
              <a:lnSpc>
                <a:spcPct val="113000"/>
              </a:lnSpc>
            </a:pPr>
            <a:r>
              <a:rPr sz="1200" spc="-10">
                <a:solidFill>
                  <a:srgbClr val="000000">
                    <a:alpha val="100000"/>
                  </a:srgbClr>
                </a:solidFill>
                <a:latin typeface="Cambria" panose="02040503050406030204"/>
                <a:ea typeface="Cambria" panose="02040503050406030204"/>
                <a:cs typeface="Cambria" panose="02040503050406030204"/>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当下，快消品行业面临着</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超竞争环境</a:t>
            </a:r>
            <a:r>
              <a:rPr sz="1200" spc="0">
                <a:solidFill>
                  <a:srgbClr val="000000">
                    <a:alpha val="100000"/>
                  </a:srgbClr>
                </a:solidFill>
                <a:latin typeface="楷体" panose="02010609060101010101" charset="-122"/>
                <a:ea typeface="楷体" panose="02010609060101010101" charset="-122"/>
                <a:cs typeface="楷体" panose="02010609060101010101" charset="-122"/>
              </a:rPr>
              <a:t>。在快消品行业中，市场竞争非常激 </a:t>
            </a:r>
            <a:r>
              <a:rPr sz="1200" spc="-10">
                <a:solidFill>
                  <a:srgbClr val="000000">
                    <a:alpha val="100000"/>
                  </a:srgbClr>
                </a:solidFill>
                <a:latin typeface="楷体" panose="02010609060101010101" charset="-122"/>
                <a:ea typeface="楷体" panose="02010609060101010101" charset="-122"/>
                <a:cs typeface="楷体" panose="02010609060101010101" charset="-122"/>
              </a:rPr>
              <a:t>烈。快</a:t>
            </a:r>
            <a:r>
              <a:rPr sz="1200" spc="0">
                <a:solidFill>
                  <a:srgbClr val="000000">
                    <a:alpha val="100000"/>
                  </a:srgbClr>
                </a:solidFill>
                <a:latin typeface="楷体" panose="02010609060101010101" charset="-122"/>
                <a:ea typeface="楷体" panose="02010609060101010101" charset="-122"/>
                <a:cs typeface="楷体" panose="02010609060101010101" charset="-122"/>
              </a:rPr>
              <a:t>速消费品行业市场竞争一直保持着高强度，消费者需求多样化，品 </a:t>
            </a:r>
            <a:r>
              <a:rPr sz="1200" spc="-10">
                <a:solidFill>
                  <a:srgbClr val="000000">
                    <a:alpha val="100000"/>
                  </a:srgbClr>
                </a:solidFill>
                <a:latin typeface="楷体" panose="02010609060101010101" charset="-122"/>
                <a:ea typeface="楷体" panose="02010609060101010101" charset="-122"/>
                <a:cs typeface="楷体" panose="02010609060101010101" charset="-122"/>
              </a:rPr>
              <a:t>牌众多</a:t>
            </a:r>
            <a:r>
              <a:rPr sz="1200" spc="0">
                <a:solidFill>
                  <a:srgbClr val="000000">
                    <a:alpha val="100000"/>
                  </a:srgbClr>
                </a:solidFill>
                <a:latin typeface="楷体" panose="02010609060101010101" charset="-122"/>
                <a:ea typeface="楷体" panose="02010609060101010101" charset="-122"/>
                <a:cs typeface="楷体" panose="02010609060101010101" charset="-122"/>
              </a:rPr>
              <a:t>，价格敏感度高。这导致了一个广泛的市场竞争环境，每个品牌都 </a:t>
            </a:r>
            <a:r>
              <a:rPr sz="1200" spc="-10">
                <a:solidFill>
                  <a:srgbClr val="000000">
                    <a:alpha val="100000"/>
                  </a:srgbClr>
                </a:solidFill>
                <a:latin typeface="楷体" panose="02010609060101010101" charset="-122"/>
                <a:ea typeface="楷体" panose="02010609060101010101" charset="-122"/>
                <a:cs typeface="楷体" panose="02010609060101010101" charset="-122"/>
              </a:rPr>
              <a:t>在努力吸引更多消费者并保持竞争力。</a:t>
            </a:r>
            <a:endParaRPr lang="en-US" altLang="en-US" sz="1200"/>
          </a:p>
          <a:p>
            <a:pPr algn="l" rtl="0" eaLnBrk="0">
              <a:lnSpc>
                <a:spcPct val="103000"/>
              </a:lnSpc>
            </a:pPr>
            <a:endParaRPr lang="en-US" altLang="en-US" sz="800"/>
          </a:p>
          <a:p>
            <a:pPr marL="292735" indent="-280035" algn="l" rtl="0" eaLnBrk="0">
              <a:lnSpc>
                <a:spcPct val="114000"/>
              </a:lnSpc>
              <a:spcBef>
                <a:spcPts val="5"/>
              </a:spcBef>
            </a:pPr>
            <a:r>
              <a:rPr sz="1200" spc="-10">
                <a:solidFill>
                  <a:srgbClr val="000000">
                    <a:alpha val="100000"/>
                  </a:srgbClr>
                </a:solidFill>
                <a:latin typeface="Cambria" panose="02040503050406030204"/>
                <a:ea typeface="Cambria" panose="02040503050406030204"/>
                <a:cs typeface="Cambria" panose="02040503050406030204"/>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2022年超半数的被调</a:t>
            </a:r>
            <a:r>
              <a:rPr sz="1200" spc="0">
                <a:solidFill>
                  <a:srgbClr val="000000">
                    <a:alpha val="100000"/>
                  </a:srgbClr>
                </a:solidFill>
                <a:latin typeface="楷体" panose="02010609060101010101" charset="-122"/>
                <a:ea typeface="楷体" panose="02010609060101010101" charset="-122"/>
                <a:cs typeface="楷体" panose="02010609060101010101" charset="-122"/>
              </a:rPr>
              <a:t>研品牌并未实现营收规模的增长，这是因为疫情后的 </a:t>
            </a:r>
            <a:r>
              <a:rPr sz="1200" spc="-10">
                <a:solidFill>
                  <a:srgbClr val="000000">
                    <a:alpha val="100000"/>
                  </a:srgbClr>
                </a:solidFill>
                <a:latin typeface="楷体" panose="02010609060101010101" charset="-122"/>
                <a:ea typeface="楷体" panose="02010609060101010101" charset="-122"/>
                <a:cs typeface="楷体" panose="02010609060101010101" charset="-122"/>
              </a:rPr>
              <a:t>经济复苏速度</a:t>
            </a:r>
            <a:r>
              <a:rPr sz="1200" spc="0">
                <a:solidFill>
                  <a:srgbClr val="000000">
                    <a:alpha val="100000"/>
                  </a:srgbClr>
                </a:solidFill>
                <a:latin typeface="楷体" panose="02010609060101010101" charset="-122"/>
                <a:ea typeface="楷体" panose="02010609060101010101" charset="-122"/>
                <a:cs typeface="楷体" panose="02010609060101010101" charset="-122"/>
              </a:rPr>
              <a:t>较缓，且多数快消品细分赛道处于竞争饱和的状态，同时真 </a:t>
            </a:r>
            <a:r>
              <a:rPr sz="1200" spc="-20">
                <a:solidFill>
                  <a:srgbClr val="000000">
                    <a:alpha val="100000"/>
                  </a:srgbClr>
                </a:solidFill>
                <a:latin typeface="楷体" panose="02010609060101010101" charset="-122"/>
                <a:ea typeface="楷体" panose="02010609060101010101" charset="-122"/>
                <a:cs typeface="楷体" panose="02010609060101010101" charset="-122"/>
              </a:rPr>
              <a:t>正采用品牌战略全案服务的品牌占比非常低， </a:t>
            </a:r>
            <a:r>
              <a:rPr sz="1200" spc="-2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品牌战略全案服务行业的</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市</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场空间依旧较</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大</a:t>
            </a:r>
            <a:r>
              <a:rPr sz="12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p:txBody>
      </p:sp>
      <p:pic>
        <p:nvPicPr>
          <p:cNvPr id="405" name="picture 405"/>
          <p:cNvPicPr>
            <a:picLocks noChangeAspect="1"/>
          </p:cNvPicPr>
          <p:nvPr/>
        </p:nvPicPr>
        <p:blipFill>
          <a:blip r:embed="rId3"/>
          <a:stretch>
            <a:fillRect/>
          </a:stretch>
        </p:blipFill>
        <p:spPr>
          <a:xfrm rot="21600000">
            <a:off x="537972" y="2432304"/>
            <a:ext cx="4177283" cy="1496567"/>
          </a:xfrm>
          <a:prstGeom prst="rect">
            <a:avLst/>
          </a:prstGeom>
        </p:spPr>
      </p:pic>
      <p:sp>
        <p:nvSpPr>
          <p:cNvPr id="406" name="path"/>
          <p:cNvSpPr/>
          <p:nvPr/>
        </p:nvSpPr>
        <p:spPr>
          <a:xfrm>
            <a:off x="806386" y="2280094"/>
            <a:ext cx="3640454" cy="1087754"/>
          </a:xfrm>
          <a:custGeom>
            <a:rect l="0" t="0" r="0" b="0"/>
            <a:pathLst>
              <a:path w="5732" h="1712">
                <a:moveTo>
                  <a:pt x="22" y="1690"/>
                </a:moveTo>
                <a:lnTo>
                  <a:pt x="1445" y="1203"/>
                </a:lnTo>
                <a:lnTo>
                  <a:pt x="2866" y="716"/>
                </a:lnTo>
                <a:lnTo>
                  <a:pt x="4289" y="300"/>
                </a:lnTo>
                <a:lnTo>
                  <a:pt x="5710" y="22"/>
                </a:lnTo>
              </a:path>
            </a:pathLst>
          </a:custGeom>
          <a:noFill/>
          <a:ln w="28575" cap="rnd">
            <a:solidFill>
              <a:srgbClr val="B4C7E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94" name="group 94"/>
          <p:cNvGrpSpPr/>
          <p:nvPr/>
        </p:nvGrpSpPr>
        <p:grpSpPr>
          <a:xfrm rot="21600000">
            <a:off x="6657292" y="2097913"/>
            <a:ext cx="1983788" cy="1983643"/>
            <a:chExt cx="1983788" cy="1983643"/>
          </a:xfrm>
        </p:grpSpPr>
        <p:grpSp>
          <p:nvGrpSpPr>
            <p:cNvPr id="96" name="group 96"/>
            <p:cNvGrpSpPr/>
            <p:nvPr/>
          </p:nvGrpSpPr>
          <p:grpSpPr>
            <a:xfrm rot="21600000">
              <a:off x="0" y="0"/>
              <a:ext cx="1983788" cy="1983643"/>
              <a:chExt cx="1983788" cy="1983643"/>
            </a:xfrm>
          </p:grpSpPr>
          <p:sp>
            <p:nvSpPr>
              <p:cNvPr id="407" name="path"/>
              <p:cNvSpPr/>
              <p:nvPr/>
            </p:nvSpPr>
            <p:spPr>
              <a:xfrm>
                <a:off x="992299" y="0"/>
                <a:ext cx="991489" cy="1973452"/>
              </a:xfrm>
              <a:custGeom>
                <a:rect l="0" t="0" r="0" b="0"/>
                <a:pathLst>
                  <a:path w="1561" h="3107">
                    <a:moveTo>
                      <a:pt x="0" y="0"/>
                    </a:moveTo>
                    <a:cubicBezTo>
                      <a:pt x="862" y="0"/>
                      <a:pt x="1561" y="699"/>
                      <a:pt x="1561" y="1561"/>
                    </a:cubicBezTo>
                    <a:cubicBezTo>
                      <a:pt x="1561" y="2340"/>
                      <a:pt x="986" y="3000"/>
                      <a:pt x="215" y="3107"/>
                    </a:cubicBezTo>
                    <a:lnTo>
                      <a:pt x="129" y="2489"/>
                    </a:lnTo>
                    <a:cubicBezTo>
                      <a:pt x="641" y="2417"/>
                      <a:pt x="999" y="1944"/>
                      <a:pt x="927" y="1432"/>
                    </a:cubicBezTo>
                    <a:cubicBezTo>
                      <a:pt x="863" y="969"/>
                      <a:pt x="467" y="624"/>
                      <a:pt x="0" y="624"/>
                    </a:cubicBezTo>
                    <a:lnTo>
                      <a:pt x="0" y="0"/>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8" name="path"/>
              <p:cNvSpPr/>
              <p:nvPr/>
            </p:nvSpPr>
            <p:spPr>
              <a:xfrm>
                <a:off x="0" y="860933"/>
                <a:ext cx="1128951" cy="1122709"/>
              </a:xfrm>
              <a:custGeom>
                <a:rect l="0" t="0" r="0" b="0"/>
                <a:pathLst>
                  <a:path w="1777" h="1768">
                    <a:moveTo>
                      <a:pt x="1777" y="1751"/>
                    </a:moveTo>
                    <a:cubicBezTo>
                      <a:pt x="923" y="1870"/>
                      <a:pt x="135" y="1274"/>
                      <a:pt x="16" y="420"/>
                    </a:cubicBezTo>
                    <a:cubicBezTo>
                      <a:pt x="-3" y="281"/>
                      <a:pt x="-3" y="139"/>
                      <a:pt x="14" y="0"/>
                    </a:cubicBezTo>
                    <a:lnTo>
                      <a:pt x="634" y="82"/>
                    </a:lnTo>
                    <a:cubicBezTo>
                      <a:pt x="565" y="595"/>
                      <a:pt x="926" y="1065"/>
                      <a:pt x="1439" y="1134"/>
                    </a:cubicBezTo>
                    <a:cubicBezTo>
                      <a:pt x="1523" y="1145"/>
                      <a:pt x="1608" y="1144"/>
                      <a:pt x="1691" y="1133"/>
                    </a:cubicBezTo>
                    <a:lnTo>
                      <a:pt x="1777" y="1751"/>
                    </a:lnTo>
                    <a:close/>
                  </a:path>
                </a:pathLst>
              </a:custGeom>
              <a:solidFill>
                <a:srgbClr val="B4C7E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9" name="path"/>
              <p:cNvSpPr/>
              <p:nvPr/>
            </p:nvSpPr>
            <p:spPr>
              <a:xfrm>
                <a:off x="9445" y="0"/>
                <a:ext cx="982853" cy="913129"/>
              </a:xfrm>
              <a:custGeom>
                <a:rect l="0" t="0" r="0" b="0"/>
                <a:pathLst>
                  <a:path w="1547" h="1437">
                    <a:moveTo>
                      <a:pt x="0" y="1355"/>
                    </a:moveTo>
                    <a:cubicBezTo>
                      <a:pt x="103" y="579"/>
                      <a:pt x="764" y="0"/>
                      <a:pt x="1547" y="0"/>
                    </a:cubicBezTo>
                    <a:lnTo>
                      <a:pt x="1547" y="624"/>
                    </a:lnTo>
                    <a:cubicBezTo>
                      <a:pt x="1077" y="624"/>
                      <a:pt x="681" y="972"/>
                      <a:pt x="619" y="1437"/>
                    </a:cubicBezTo>
                    <a:lnTo>
                      <a:pt x="0" y="1355"/>
                    </a:lnTo>
                    <a:close/>
                  </a:path>
                </a:pathLst>
              </a:custGeom>
              <a:solidFill>
                <a:srgbClr val="A5A5A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0" name="path"/>
              <p:cNvSpPr/>
              <p:nvPr/>
            </p:nvSpPr>
            <p:spPr>
              <a:xfrm>
                <a:off x="851455" y="485916"/>
                <a:ext cx="300228" cy="305674"/>
              </a:xfrm>
              <a:custGeom>
                <a:rect l="0" t="0" r="0" b="0"/>
                <a:pathLst>
                  <a:path w="472" h="481">
                    <a:moveTo>
                      <a:pt x="33" y="261"/>
                    </a:moveTo>
                    <a:lnTo>
                      <a:pt x="33" y="447"/>
                    </a:lnTo>
                    <a:lnTo>
                      <a:pt x="110" y="447"/>
                    </a:lnTo>
                    <a:lnTo>
                      <a:pt x="110" y="261"/>
                    </a:lnTo>
                    <a:lnTo>
                      <a:pt x="33" y="261"/>
                    </a:lnTo>
                    <a:close/>
                    <a:moveTo>
                      <a:pt x="16" y="228"/>
                    </a:moveTo>
                    <a:lnTo>
                      <a:pt x="126" y="228"/>
                    </a:lnTo>
                    <a:cubicBezTo>
                      <a:pt x="135" y="228"/>
                      <a:pt x="143" y="235"/>
                      <a:pt x="143" y="244"/>
                    </a:cubicBezTo>
                    <a:lnTo>
                      <a:pt x="143" y="464"/>
                    </a:lnTo>
                    <a:cubicBezTo>
                      <a:pt x="143" y="473"/>
                      <a:pt x="135" y="481"/>
                      <a:pt x="126" y="481"/>
                    </a:cubicBezTo>
                    <a:lnTo>
                      <a:pt x="16" y="481"/>
                    </a:lnTo>
                    <a:cubicBezTo>
                      <a:pt x="7" y="481"/>
                      <a:pt x="0" y="473"/>
                      <a:pt x="0" y="464"/>
                    </a:cubicBezTo>
                    <a:lnTo>
                      <a:pt x="0" y="244"/>
                    </a:lnTo>
                    <a:cubicBezTo>
                      <a:pt x="0" y="235"/>
                      <a:pt x="7" y="228"/>
                      <a:pt x="16" y="228"/>
                    </a:cubicBezTo>
                    <a:moveTo>
                      <a:pt x="198" y="206"/>
                    </a:moveTo>
                    <a:lnTo>
                      <a:pt x="198" y="447"/>
                    </a:lnTo>
                    <a:lnTo>
                      <a:pt x="274" y="447"/>
                    </a:lnTo>
                    <a:lnTo>
                      <a:pt x="274" y="206"/>
                    </a:lnTo>
                    <a:lnTo>
                      <a:pt x="198" y="206"/>
                    </a:lnTo>
                    <a:close/>
                    <a:moveTo>
                      <a:pt x="181" y="173"/>
                    </a:moveTo>
                    <a:lnTo>
                      <a:pt x="291" y="173"/>
                    </a:lnTo>
                    <a:cubicBezTo>
                      <a:pt x="300" y="173"/>
                      <a:pt x="307" y="180"/>
                      <a:pt x="307" y="189"/>
                    </a:cubicBezTo>
                    <a:lnTo>
                      <a:pt x="307" y="464"/>
                    </a:lnTo>
                    <a:cubicBezTo>
                      <a:pt x="307" y="473"/>
                      <a:pt x="300" y="481"/>
                      <a:pt x="291" y="481"/>
                    </a:cubicBezTo>
                    <a:lnTo>
                      <a:pt x="181" y="481"/>
                    </a:lnTo>
                    <a:cubicBezTo>
                      <a:pt x="172" y="481"/>
                      <a:pt x="164" y="473"/>
                      <a:pt x="164" y="464"/>
                    </a:cubicBezTo>
                    <a:lnTo>
                      <a:pt x="164" y="189"/>
                    </a:lnTo>
                    <a:cubicBezTo>
                      <a:pt x="164" y="180"/>
                      <a:pt x="172" y="173"/>
                      <a:pt x="181" y="173"/>
                    </a:cubicBezTo>
                    <a:moveTo>
                      <a:pt x="363" y="124"/>
                    </a:moveTo>
                    <a:lnTo>
                      <a:pt x="363" y="447"/>
                    </a:lnTo>
                    <a:lnTo>
                      <a:pt x="439" y="447"/>
                    </a:lnTo>
                    <a:lnTo>
                      <a:pt x="439" y="124"/>
                    </a:lnTo>
                    <a:lnTo>
                      <a:pt x="363" y="124"/>
                    </a:lnTo>
                    <a:close/>
                    <a:moveTo>
                      <a:pt x="346" y="90"/>
                    </a:moveTo>
                    <a:lnTo>
                      <a:pt x="455" y="90"/>
                    </a:lnTo>
                    <a:cubicBezTo>
                      <a:pt x="465" y="90"/>
                      <a:pt x="472" y="98"/>
                      <a:pt x="472" y="107"/>
                    </a:cubicBezTo>
                    <a:lnTo>
                      <a:pt x="472" y="464"/>
                    </a:lnTo>
                    <a:cubicBezTo>
                      <a:pt x="472" y="473"/>
                      <a:pt x="465" y="481"/>
                      <a:pt x="455" y="481"/>
                    </a:cubicBezTo>
                    <a:lnTo>
                      <a:pt x="346" y="481"/>
                    </a:lnTo>
                    <a:cubicBezTo>
                      <a:pt x="337" y="481"/>
                      <a:pt x="329" y="473"/>
                      <a:pt x="329" y="464"/>
                    </a:cubicBezTo>
                    <a:lnTo>
                      <a:pt x="329" y="107"/>
                    </a:lnTo>
                    <a:cubicBezTo>
                      <a:pt x="329" y="98"/>
                      <a:pt x="337" y="90"/>
                      <a:pt x="346" y="90"/>
                    </a:cubicBezTo>
                    <a:moveTo>
                      <a:pt x="268" y="1"/>
                    </a:moveTo>
                    <a:lnTo>
                      <a:pt x="317" y="13"/>
                    </a:lnTo>
                    <a:cubicBezTo>
                      <a:pt x="326" y="15"/>
                      <a:pt x="332" y="23"/>
                      <a:pt x="330" y="32"/>
                    </a:cubicBezTo>
                    <a:lnTo>
                      <a:pt x="319" y="81"/>
                    </a:lnTo>
                    <a:cubicBezTo>
                      <a:pt x="317" y="89"/>
                      <a:pt x="310" y="94"/>
                      <a:pt x="302" y="94"/>
                    </a:cubicBezTo>
                    <a:cubicBezTo>
                      <a:pt x="301" y="94"/>
                      <a:pt x="300" y="94"/>
                      <a:pt x="299" y="94"/>
                    </a:cubicBezTo>
                    <a:cubicBezTo>
                      <a:pt x="290" y="92"/>
                      <a:pt x="284" y="83"/>
                      <a:pt x="286" y="74"/>
                    </a:cubicBezTo>
                    <a:lnTo>
                      <a:pt x="288" y="64"/>
                    </a:lnTo>
                    <a:lnTo>
                      <a:pt x="43" y="186"/>
                    </a:lnTo>
                    <a:cubicBezTo>
                      <a:pt x="40" y="188"/>
                      <a:pt x="38" y="188"/>
                      <a:pt x="35" y="188"/>
                    </a:cubicBezTo>
                    <a:cubicBezTo>
                      <a:pt x="29" y="188"/>
                      <a:pt x="23" y="185"/>
                      <a:pt x="20" y="179"/>
                    </a:cubicBezTo>
                    <a:cubicBezTo>
                      <a:pt x="16" y="171"/>
                      <a:pt x="20" y="161"/>
                      <a:pt x="28" y="157"/>
                    </a:cubicBezTo>
                    <a:lnTo>
                      <a:pt x="270" y="36"/>
                    </a:lnTo>
                    <a:lnTo>
                      <a:pt x="261" y="34"/>
                    </a:lnTo>
                    <a:cubicBezTo>
                      <a:pt x="252" y="32"/>
                      <a:pt x="246" y="23"/>
                      <a:pt x="248" y="14"/>
                    </a:cubicBezTo>
                    <a:cubicBezTo>
                      <a:pt x="251" y="5"/>
                      <a:pt x="259" y="0"/>
                      <a:pt x="268" y="1"/>
                    </a:cubicBezTo>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11" name="textbox 411"/>
            <p:cNvSpPr/>
            <p:nvPr/>
          </p:nvSpPr>
          <p:spPr>
            <a:xfrm>
              <a:off x="249378" y="335011"/>
              <a:ext cx="1724025" cy="13188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49530" algn="l" rtl="0" eaLnBrk="0">
                <a:lnSpc>
                  <a:spcPct val="81000"/>
                </a:lnSpc>
              </a:pPr>
              <a:r>
                <a:rPr sz="1100" spc="-1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22</a:t>
              </a: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.9%</a:t>
              </a:r>
              <a:endParaRPr lang="en-US" altLang="en-US" sz="1100"/>
            </a:p>
            <a:p>
              <a:pPr algn="l" rtl="0" eaLnBrk="0">
                <a:lnSpc>
                  <a:spcPct val="109000"/>
                </a:lnSpc>
              </a:pPr>
              <a:endParaRPr lang="en-US" altLang="en-US" sz="1000"/>
            </a:p>
            <a:p>
              <a:pPr algn="l" rtl="0" eaLnBrk="0">
                <a:lnSpc>
                  <a:spcPct val="110000"/>
                </a:lnSpc>
              </a:pPr>
              <a:endParaRPr lang="en-US" altLang="en-US" sz="1000"/>
            </a:p>
            <a:p>
              <a:pPr marL="300990" indent="-2540" algn="l" rtl="0" eaLnBrk="0">
                <a:lnSpc>
                  <a:spcPct val="105000"/>
                </a:lnSpc>
                <a:spcBef>
                  <a:spcPts val="365"/>
                </a:spcBef>
              </a:pPr>
              <a:r>
                <a:rPr sz="1200" i="1" u="sng" spc="5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52.2%</a:t>
              </a:r>
              <a:r>
                <a:rPr sz="1200" u="sng" spc="50">
                  <a:solidFill>
                    <a:srgbClr val="000000">
                      <a:alpha val="100000"/>
                    </a:srgbClr>
                  </a:solidFill>
                  <a:latin typeface="楷体" panose="02010609060101010101" charset="-122"/>
                  <a:ea typeface="楷体" panose="02010609060101010101" charset="-122"/>
                  <a:cs typeface="楷体" panose="02010609060101010101" charset="-122"/>
                </a:rPr>
                <a:t> </a:t>
              </a:r>
              <a:r>
                <a:rPr sz="1200" spc="50">
                  <a:solidFill>
                    <a:srgbClr val="000000">
                      <a:alpha val="100000"/>
                    </a:srgbClr>
                  </a:solidFill>
                  <a:latin typeface="楷体" panose="02010609060101010101" charset="-122"/>
                  <a:ea typeface="楷体" panose="02010609060101010101" charset="-122"/>
                  <a:cs typeface="楷体" panose="02010609060101010101" charset="-122"/>
                </a:rPr>
                <a:t>品牌在 </a:t>
              </a:r>
              <a:r>
                <a:rPr sz="1600" spc="50" baseline="1300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47.8</a:t>
              </a:r>
              <a:r>
                <a:rPr sz="1600" spc="10" baseline="1300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a:t>
              </a:r>
              <a:r>
                <a:rPr sz="1000" spc="0">
                  <a:solidFill>
                    <a:srgbClr val="FFFFFF">
                      <a:alpha val="100000"/>
                    </a:srgbClr>
                  </a:solidFill>
                  <a:latin typeface="楷体" panose="02010609060101010101" charset="-122"/>
                  <a:ea typeface="楷体" panose="02010609060101010101" charset="-122"/>
                  <a:cs typeface="楷体" panose="02010609060101010101" charset="-122"/>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2022</a:t>
              </a:r>
              <a:r>
                <a:rPr sz="1200" spc="0">
                  <a:solidFill>
                    <a:srgbClr val="000000">
                      <a:alpha val="100000"/>
                    </a:srgbClr>
                  </a:solidFill>
                  <a:latin typeface="楷体" panose="02010609060101010101" charset="-122"/>
                  <a:ea typeface="楷体" panose="02010609060101010101" charset="-122"/>
                  <a:cs typeface="楷体" panose="02010609060101010101" charset="-122"/>
                </a:rPr>
                <a:t>年未实现</a:t>
              </a:r>
              <a:endParaRPr lang="en-US" altLang="en-US" sz="1200"/>
            </a:p>
            <a:p>
              <a:pPr marL="312420" algn="l" rtl="0" eaLnBrk="0">
                <a:lnSpc>
                  <a:spcPct val="96000"/>
                </a:lnSpc>
                <a:spcBef>
                  <a:spcPts val="90"/>
                </a:spcBef>
              </a:pPr>
              <a:r>
                <a:rPr sz="1200" spc="-30">
                  <a:solidFill>
                    <a:srgbClr val="000000">
                      <a:alpha val="100000"/>
                    </a:srgbClr>
                  </a:solidFill>
                  <a:latin typeface="楷体" panose="02010609060101010101" charset="-122"/>
                  <a:ea typeface="楷体" panose="02010609060101010101" charset="-122"/>
                  <a:cs typeface="楷体" panose="02010609060101010101" charset="-122"/>
                </a:rPr>
                <a:t>营收增</a:t>
              </a:r>
              <a:r>
                <a:rPr sz="1200" spc="-10">
                  <a:solidFill>
                    <a:srgbClr val="000000">
                      <a:alpha val="100000"/>
                    </a:srgbClr>
                  </a:solidFill>
                  <a:latin typeface="楷体" panose="02010609060101010101" charset="-122"/>
                  <a:ea typeface="楷体" panose="02010609060101010101" charset="-122"/>
                  <a:cs typeface="楷体" panose="02010609060101010101" charset="-122"/>
                </a:rPr>
                <a:t>长</a:t>
              </a:r>
              <a:endParaRPr lang="en-US" altLang="en-US" sz="1200"/>
            </a:p>
            <a:p>
              <a:pPr algn="l" rtl="0" eaLnBrk="0">
                <a:lnSpc>
                  <a:spcPct val="119000"/>
                </a:lnSpc>
              </a:pPr>
              <a:endParaRPr lang="en-US" altLang="en-US" sz="400"/>
            </a:p>
            <a:p>
              <a:pPr marL="12700" algn="l" rtl="0" eaLnBrk="0">
                <a:lnSpc>
                  <a:spcPct val="80000"/>
                </a:lnSpc>
                <a:spcBef>
                  <a:spcPct val="0"/>
                </a:spcBef>
              </a:pPr>
              <a:r>
                <a:rPr sz="1100" spc="0">
                  <a:ln w="4000"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29.3%</a:t>
              </a:r>
              <a:endParaRPr lang="en-US" altLang="en-US" sz="1100"/>
            </a:p>
          </p:txBody>
        </p:sp>
      </p:grpSp>
      <p:sp>
        <p:nvSpPr>
          <p:cNvPr id="412" name="textbox 412"/>
          <p:cNvSpPr/>
          <p:nvPr/>
        </p:nvSpPr>
        <p:spPr>
          <a:xfrm>
            <a:off x="309656" y="1890069"/>
            <a:ext cx="1672589" cy="18192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46355" algn="l" rtl="0" eaLnBrk="0">
              <a:lnSpc>
                <a:spcPts val="1110"/>
              </a:lnSpc>
            </a:pPr>
            <a:r>
              <a:rPr sz="900" spc="50">
                <a:ln w="3619"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单位：</a:t>
            </a:r>
            <a:r>
              <a:rPr sz="900" spc="50">
                <a:solidFill>
                  <a:srgbClr val="000000">
                    <a:alpha val="100000"/>
                  </a:srgbClr>
                </a:solidFill>
                <a:latin typeface="楷体" panose="02010609060101010101" charset="-122"/>
                <a:ea typeface="楷体" panose="02010609060101010101" charset="-122"/>
                <a:cs typeface="楷体" panose="02010609060101010101" charset="-122"/>
              </a:rPr>
              <a:t> </a:t>
            </a:r>
            <a:r>
              <a:rPr sz="900" spc="50">
                <a:ln w="3619"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[万人；百</a:t>
            </a:r>
            <a:r>
              <a:rPr sz="900" spc="40">
                <a:ln w="3619"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分</a:t>
            </a:r>
            <a:r>
              <a:rPr sz="900" spc="0">
                <a:ln w="3619"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比]</a:t>
            </a:r>
            <a:endParaRPr lang="en-US" altLang="en-US" sz="900"/>
          </a:p>
          <a:p>
            <a:pPr marL="12700" algn="l" rtl="0" eaLnBrk="0">
              <a:lnSpc>
                <a:spcPct val="76000"/>
              </a:lnSpc>
              <a:spcBef>
                <a:spcPts val="895"/>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10000</a:t>
            </a:r>
            <a:endParaRPr lang="en-US" altLang="en-US" sz="100"/>
          </a:p>
          <a:p>
            <a:pPr algn="l" rtl="0" eaLnBrk="0">
              <a:lnSpc>
                <a:spcPct val="155000"/>
              </a:lnSpc>
            </a:pPr>
            <a:endParaRPr lang="en-US" altLang="en-US" sz="1000"/>
          </a:p>
          <a:p>
            <a:pPr marL="12700" algn="l" rtl="0" eaLnBrk="0">
              <a:lnSpc>
                <a:spcPct val="76000"/>
              </a:lnSpc>
              <a:spcBef>
                <a:spcPts val="40"/>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08000</a:t>
            </a:r>
            <a:endParaRPr lang="en-US" altLang="en-US" sz="100"/>
          </a:p>
          <a:p>
            <a:pPr algn="l" rtl="0" eaLnBrk="0">
              <a:lnSpc>
                <a:spcPct val="155000"/>
              </a:lnSpc>
            </a:pPr>
            <a:endParaRPr lang="en-US" altLang="en-US" sz="1000"/>
          </a:p>
          <a:p>
            <a:pPr marL="12700" algn="l" rtl="0" eaLnBrk="0">
              <a:lnSpc>
                <a:spcPct val="76000"/>
              </a:lnSpc>
              <a:spcBef>
                <a:spcPts val="35"/>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06000</a:t>
            </a:r>
            <a:endParaRPr lang="en-US" altLang="en-US" sz="100"/>
          </a:p>
          <a:p>
            <a:pPr algn="r" rtl="0" eaLnBrk="0">
              <a:lnSpc>
                <a:spcPts val="860"/>
              </a:lnSpc>
              <a:spcBef>
                <a:spcPts val="1040"/>
              </a:spcBef>
            </a:pPr>
            <a:r>
              <a:rPr sz="1200" spc="-20">
                <a:solidFill>
                  <a:srgbClr val="404040">
                    <a:alpha val="100000"/>
                  </a:srgbClr>
                </a:solidFill>
                <a:latin typeface="楷体" panose="02010609060101010101" charset="-122"/>
                <a:ea typeface="楷体" panose="02010609060101010101" charset="-122"/>
                <a:cs typeface="楷体" panose="02010609060101010101" charset="-122"/>
              </a:rPr>
              <a:t>73.</a:t>
            </a:r>
            <a:r>
              <a:rPr sz="1200" spc="0">
                <a:solidFill>
                  <a:srgbClr val="404040">
                    <a:alpha val="100000"/>
                  </a:srgbClr>
                </a:solidFill>
                <a:latin typeface="楷体" panose="02010609060101010101" charset="-122"/>
                <a:ea typeface="楷体" panose="02010609060101010101" charset="-122"/>
                <a:cs typeface="楷体" panose="02010609060101010101" charset="-122"/>
              </a:rPr>
              <a:t>0%</a:t>
            </a:r>
            <a:endParaRPr lang="en-US" altLang="en-US" sz="1200"/>
          </a:p>
          <a:p>
            <a:pPr marL="12700" algn="l" rtl="0" eaLnBrk="0">
              <a:lnSpc>
                <a:spcPct val="75000"/>
              </a:lnSpc>
              <a:spcBef>
                <a:spcPct val="0"/>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04000</a:t>
            </a:r>
            <a:endParaRPr lang="en-US" altLang="en-US" sz="100"/>
          </a:p>
          <a:p>
            <a:pPr marL="29845" algn="l" rtl="0" eaLnBrk="0">
              <a:lnSpc>
                <a:spcPct val="80000"/>
              </a:lnSpc>
              <a:spcBef>
                <a:spcPts val="1490"/>
              </a:spcBef>
              <a:tabLst>
                <a:tab pos="49530"/>
              </a:tabLst>
            </a:pPr>
            <a:r>
              <a:rPr sz="1200" spc="0">
                <a:solidFill>
                  <a:srgbClr val="404040">
                    <a:alpha val="100000"/>
                  </a:srgbClr>
                </a:solidFill>
                <a:latin typeface="楷体" panose="02010609060101010101" charset="-122"/>
                <a:ea typeface="楷体" panose="02010609060101010101" charset="-122"/>
                <a:cs typeface="楷体" panose="02010609060101010101" charset="-122"/>
              </a:rPr>
              <a:t>	</a:t>
            </a:r>
            <a:r>
              <a:rPr sz="1200" spc="50">
                <a:solidFill>
                  <a:srgbClr val="404040">
                    <a:alpha val="100000"/>
                  </a:srgbClr>
                </a:solidFill>
                <a:latin typeface="楷体" panose="02010609060101010101" charset="-122"/>
                <a:ea typeface="楷体" panose="02010609060101010101" charset="-122"/>
                <a:cs typeface="楷体" panose="02010609060101010101" charset="-122"/>
              </a:rPr>
              <a:t>   71.</a:t>
            </a:r>
            <a:r>
              <a:rPr sz="1200" spc="40">
                <a:solidFill>
                  <a:srgbClr val="404040">
                    <a:alpha val="100000"/>
                  </a:srgbClr>
                </a:solidFill>
                <a:latin typeface="楷体" panose="02010609060101010101" charset="-122"/>
                <a:ea typeface="楷体" panose="02010609060101010101" charset="-122"/>
                <a:cs typeface="楷体" panose="02010609060101010101" charset="-122"/>
              </a:rPr>
              <a:t>6</a:t>
            </a:r>
            <a:r>
              <a:rPr sz="1200" spc="0">
                <a:solidFill>
                  <a:srgbClr val="404040">
                    <a:alpha val="100000"/>
                  </a:srgbClr>
                </a:solidFill>
                <a:latin typeface="楷体" panose="02010609060101010101" charset="-122"/>
                <a:ea typeface="楷体" panose="02010609060101010101" charset="-122"/>
                <a:cs typeface="楷体" panose="02010609060101010101" charset="-122"/>
              </a:rPr>
              <a:t>%</a:t>
            </a:r>
            <a:endParaRPr lang="en-US" altLang="en-US" sz="1200"/>
          </a:p>
          <a:p>
            <a:pPr algn="l" rtl="0" eaLnBrk="0">
              <a:lnSpc>
                <a:spcPct val="100000"/>
              </a:lnSpc>
            </a:pPr>
            <a:endParaRPr lang="en-US" altLang="en-US" sz="1000"/>
          </a:p>
          <a:p>
            <a:pPr marL="12700" algn="l" rtl="0" eaLnBrk="0">
              <a:lnSpc>
                <a:spcPts val="65"/>
              </a:lnSpc>
              <a:spcBef>
                <a:spcPts val="40"/>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00000</a:t>
            </a:r>
            <a:endParaRPr lang="en-US" altLang="en-US" sz="100"/>
          </a:p>
          <a:p>
            <a:pPr algn="r" rtl="0" eaLnBrk="0">
              <a:lnSpc>
                <a:spcPct val="85000"/>
              </a:lnSpc>
              <a:spcBef>
                <a:spcPts val="5"/>
              </a:spcBef>
            </a:pPr>
            <a:r>
              <a:rPr sz="1000" spc="40">
                <a:solidFill>
                  <a:srgbClr val="FFFFFF">
                    <a:alpha val="100000"/>
                  </a:srgbClr>
                </a:solidFill>
                <a:latin typeface="楷体" panose="02010609060101010101" charset="-122"/>
                <a:ea typeface="楷体" panose="02010609060101010101" charset="-122"/>
                <a:cs typeface="楷体" panose="02010609060101010101" charset="-122"/>
              </a:rPr>
              <a:t>103,19</a:t>
            </a:r>
            <a:r>
              <a:rPr sz="1000" spc="20">
                <a:solidFill>
                  <a:srgbClr val="FFFFFF">
                    <a:alpha val="100000"/>
                  </a:srgbClr>
                </a:solidFill>
                <a:latin typeface="楷体" panose="02010609060101010101" charset="-122"/>
                <a:ea typeface="楷体" panose="02010609060101010101" charset="-122"/>
                <a:cs typeface="楷体" panose="02010609060101010101" charset="-122"/>
              </a:rPr>
              <a:t>5</a:t>
            </a:r>
            <a:endParaRPr lang="en-US" altLang="en-US" sz="1000"/>
          </a:p>
          <a:p>
            <a:pPr marL="36195" algn="l" rtl="0" eaLnBrk="0">
              <a:lnSpc>
                <a:spcPct val="80000"/>
              </a:lnSpc>
              <a:spcBef>
                <a:spcPts val="30"/>
              </a:spcBef>
              <a:tabLst>
                <a:tab pos="49530"/>
              </a:tabLst>
            </a:pPr>
            <a:r>
              <a:rPr sz="1100" spc="0">
                <a:solidFill>
                  <a:srgbClr val="FFFFFF">
                    <a:alpha val="100000"/>
                  </a:srgbClr>
                </a:solidFill>
                <a:latin typeface="楷体" panose="02010609060101010101" charset="-122"/>
                <a:ea typeface="楷体" panose="02010609060101010101" charset="-122"/>
                <a:cs typeface="楷体" panose="02010609060101010101" charset="-122"/>
              </a:rPr>
              <a:t>	</a:t>
            </a:r>
            <a:r>
              <a:rPr sz="1100" spc="10">
                <a:solidFill>
                  <a:srgbClr val="FFFFFF">
                    <a:alpha val="100000"/>
                  </a:srgbClr>
                </a:solidFill>
                <a:latin typeface="楷体" panose="02010609060101010101" charset="-122"/>
                <a:ea typeface="楷体" panose="02010609060101010101" charset="-122"/>
                <a:cs typeface="楷体" panose="02010609060101010101" charset="-122"/>
              </a:rPr>
              <a:t>   101,</a:t>
            </a:r>
            <a:r>
              <a:rPr sz="1100" spc="0">
                <a:solidFill>
                  <a:srgbClr val="FFFFFF">
                    <a:alpha val="100000"/>
                  </a:srgbClr>
                </a:solidFill>
                <a:latin typeface="楷体" panose="02010609060101010101" charset="-122"/>
                <a:ea typeface="楷体" panose="02010609060101010101" charset="-122"/>
                <a:cs typeface="楷体" panose="02010609060101010101" charset="-122"/>
              </a:rPr>
              <a:t>074</a:t>
            </a:r>
            <a:endParaRPr lang="en-US" altLang="en-US" sz="1100"/>
          </a:p>
        </p:txBody>
      </p:sp>
      <p:sp>
        <p:nvSpPr>
          <p:cNvPr id="413" name="textbox 413"/>
          <p:cNvSpPr/>
          <p:nvPr/>
        </p:nvSpPr>
        <p:spPr>
          <a:xfrm>
            <a:off x="315106" y="3659872"/>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98000</a:t>
            </a:r>
            <a:endParaRPr lang="en-US" altLang="en-US" sz="100"/>
          </a:p>
        </p:txBody>
      </p:sp>
      <p:sp>
        <p:nvSpPr>
          <p:cNvPr id="414" name="textbox 414"/>
          <p:cNvSpPr/>
          <p:nvPr/>
        </p:nvSpPr>
        <p:spPr>
          <a:xfrm>
            <a:off x="315106" y="3659872"/>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98000</a:t>
            </a:r>
            <a:endParaRPr lang="en-US" altLang="en-US" sz="100"/>
          </a:p>
        </p:txBody>
      </p:sp>
      <p:sp>
        <p:nvSpPr>
          <p:cNvPr id="415" name="textbox 415"/>
          <p:cNvSpPr/>
          <p:nvPr/>
        </p:nvSpPr>
        <p:spPr>
          <a:xfrm>
            <a:off x="315106" y="3659872"/>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98000</a:t>
            </a:r>
            <a:endParaRPr lang="en-US" altLang="en-US" sz="100"/>
          </a:p>
        </p:txBody>
      </p:sp>
      <p:sp>
        <p:nvSpPr>
          <p:cNvPr id="416" name="textbox 416"/>
          <p:cNvSpPr/>
          <p:nvPr/>
        </p:nvSpPr>
        <p:spPr>
          <a:xfrm>
            <a:off x="315106" y="3659872"/>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98000</a:t>
            </a:r>
            <a:endParaRPr lang="en-US" altLang="en-US" sz="100"/>
          </a:p>
        </p:txBody>
      </p:sp>
      <p:sp>
        <p:nvSpPr>
          <p:cNvPr id="417" name="textbox 417"/>
          <p:cNvSpPr/>
          <p:nvPr/>
        </p:nvSpPr>
        <p:spPr>
          <a:xfrm>
            <a:off x="309656" y="3154745"/>
            <a:ext cx="62864"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02000</a:t>
            </a:r>
            <a:endParaRPr lang="en-US" altLang="en-US" sz="100"/>
          </a:p>
        </p:txBody>
      </p:sp>
      <p:sp>
        <p:nvSpPr>
          <p:cNvPr id="418" name="textbox 418"/>
          <p:cNvSpPr/>
          <p:nvPr/>
        </p:nvSpPr>
        <p:spPr>
          <a:xfrm>
            <a:off x="309656" y="3154745"/>
            <a:ext cx="62864"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02000</a:t>
            </a:r>
            <a:endParaRPr lang="en-US" altLang="en-US" sz="100"/>
          </a:p>
        </p:txBody>
      </p:sp>
      <p:sp>
        <p:nvSpPr>
          <p:cNvPr id="419" name="textbox 419"/>
          <p:cNvSpPr/>
          <p:nvPr/>
        </p:nvSpPr>
        <p:spPr>
          <a:xfrm>
            <a:off x="309656" y="3154745"/>
            <a:ext cx="62864"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02000</a:t>
            </a:r>
            <a:endParaRPr lang="en-US" altLang="en-US" sz="100"/>
          </a:p>
        </p:txBody>
      </p:sp>
      <p:sp>
        <p:nvSpPr>
          <p:cNvPr id="420" name="textbox 420"/>
          <p:cNvSpPr/>
          <p:nvPr/>
        </p:nvSpPr>
        <p:spPr>
          <a:xfrm>
            <a:off x="309656" y="3154745"/>
            <a:ext cx="62864"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02000</a:t>
            </a:r>
            <a:endParaRPr lang="en-US" altLang="en-US" sz="100"/>
          </a:p>
        </p:txBody>
      </p:sp>
      <p:sp>
        <p:nvSpPr>
          <p:cNvPr id="421" name="textbox 421"/>
          <p:cNvSpPr/>
          <p:nvPr/>
        </p:nvSpPr>
        <p:spPr>
          <a:xfrm>
            <a:off x="309656" y="3154745"/>
            <a:ext cx="62864"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02000</a:t>
            </a:r>
            <a:endParaRPr lang="en-US" altLang="en-US" sz="100"/>
          </a:p>
        </p:txBody>
      </p:sp>
      <p:sp>
        <p:nvSpPr>
          <p:cNvPr id="422" name="textbox 422"/>
          <p:cNvSpPr/>
          <p:nvPr/>
        </p:nvSpPr>
        <p:spPr>
          <a:xfrm>
            <a:off x="309656" y="3154745"/>
            <a:ext cx="62864"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1</a:t>
            </a:r>
            <a:r>
              <a:rPr sz="100" spc="0">
                <a:solidFill>
                  <a:srgbClr val="FFFFFF">
                    <a:alpha val="100000"/>
                  </a:srgbClr>
                </a:solidFill>
                <a:latin typeface="楷体" panose="02010609060101010101" charset="-122"/>
                <a:ea typeface="楷体" panose="02010609060101010101" charset="-122"/>
                <a:cs typeface="楷体" panose="02010609060101010101" charset="-122"/>
              </a:rPr>
              <a:t>02000</a:t>
            </a:r>
            <a:endParaRPr lang="en-US" altLang="en-US" sz="100"/>
          </a:p>
        </p:txBody>
      </p:sp>
      <p:sp>
        <p:nvSpPr>
          <p:cNvPr id="423" name="textbox 423"/>
          <p:cNvSpPr/>
          <p:nvPr/>
        </p:nvSpPr>
        <p:spPr>
          <a:xfrm>
            <a:off x="10770107" y="3144011"/>
            <a:ext cx="386079" cy="901700"/>
          </a:xfrm>
          <a:prstGeom prst="rect">
            <a:avLst/>
          </a:prstGeom>
          <a:solidFill>
            <a:srgbClr val="D0CECE"/>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5000"/>
              </a:lnSpc>
            </a:pPr>
            <a:endParaRPr lang="en-US" altLang="en-US" sz="1000"/>
          </a:p>
          <a:p>
            <a:pPr algn="l" rtl="0" eaLnBrk="0">
              <a:lnSpc>
                <a:spcPct val="125000"/>
              </a:lnSpc>
            </a:pPr>
            <a:endParaRPr lang="en-US" altLang="en-US" sz="1000"/>
          </a:p>
          <a:p>
            <a:pPr algn="l" rtl="0" eaLnBrk="0">
              <a:lnSpc>
                <a:spcPct val="9000"/>
              </a:lnSpc>
            </a:pPr>
            <a:endParaRPr lang="en-US" altLang="en-US" sz="100"/>
          </a:p>
          <a:p>
            <a:pPr marL="82550" algn="l" rtl="0" eaLnBrk="0">
              <a:lnSpc>
                <a:spcPct val="78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9</a:t>
            </a:r>
            <a:r>
              <a:rPr sz="1200" spc="0">
                <a:solidFill>
                  <a:srgbClr val="404040">
                    <a:alpha val="100000"/>
                  </a:srgbClr>
                </a:solidFill>
                <a:latin typeface="楷体" panose="02010609060101010101" charset="-122"/>
                <a:ea typeface="楷体" panose="02010609060101010101" charset="-122"/>
                <a:cs typeface="楷体" panose="02010609060101010101" charset="-122"/>
              </a:rPr>
              <a:t>0%</a:t>
            </a:r>
            <a:endParaRPr lang="en-US" altLang="en-US" sz="1200"/>
          </a:p>
        </p:txBody>
      </p:sp>
      <p:sp>
        <p:nvSpPr>
          <p:cNvPr id="424" name="path"/>
          <p:cNvSpPr/>
          <p:nvPr/>
        </p:nvSpPr>
        <p:spPr>
          <a:xfrm>
            <a:off x="9717023" y="2255520"/>
            <a:ext cx="2101595" cy="994917"/>
          </a:xfrm>
          <a:custGeom>
            <a:rect l="0" t="0" r="0" b="0"/>
            <a:pathLst>
              <a:path w="3309" h="1566">
                <a:moveTo>
                  <a:pt x="0" y="0"/>
                </a:moveTo>
                <a:lnTo>
                  <a:pt x="551" y="0"/>
                </a:lnTo>
                <a:lnTo>
                  <a:pt x="551" y="0"/>
                </a:lnTo>
                <a:lnTo>
                  <a:pt x="1379" y="0"/>
                </a:lnTo>
                <a:lnTo>
                  <a:pt x="3309" y="0"/>
                </a:lnTo>
                <a:lnTo>
                  <a:pt x="3309" y="723"/>
                </a:lnTo>
                <a:lnTo>
                  <a:pt x="3309" y="723"/>
                </a:lnTo>
                <a:lnTo>
                  <a:pt x="3309" y="1033"/>
                </a:lnTo>
                <a:lnTo>
                  <a:pt x="3309" y="1240"/>
                </a:lnTo>
                <a:lnTo>
                  <a:pt x="1379" y="1240"/>
                </a:lnTo>
                <a:lnTo>
                  <a:pt x="1074" y="1566"/>
                </a:lnTo>
                <a:lnTo>
                  <a:pt x="551" y="1240"/>
                </a:lnTo>
                <a:lnTo>
                  <a:pt x="0" y="1240"/>
                </a:lnTo>
                <a:lnTo>
                  <a:pt x="0" y="1033"/>
                </a:lnTo>
                <a:lnTo>
                  <a:pt x="0" y="723"/>
                </a:lnTo>
                <a:lnTo>
                  <a:pt x="0" y="723"/>
                </a:lnTo>
                <a:lnTo>
                  <a:pt x="0" y="0"/>
                </a:lnTo>
                <a:close/>
              </a:path>
            </a:pathLst>
          </a:cu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5" name="textbox 425"/>
          <p:cNvSpPr/>
          <p:nvPr/>
        </p:nvSpPr>
        <p:spPr>
          <a:xfrm>
            <a:off x="4902565" y="2144636"/>
            <a:ext cx="1290955" cy="1583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a:p>
            <a:pPr algn="l" rtl="0" eaLnBrk="0">
              <a:lnSpc>
                <a:spcPct val="134000"/>
              </a:lnSpc>
            </a:pPr>
            <a:endParaRPr lang="en-US" altLang="en-US" sz="1000"/>
          </a:p>
          <a:p>
            <a:pPr marL="12700" algn="l" rtl="0" eaLnBrk="0">
              <a:lnSpc>
                <a:spcPct val="76000"/>
              </a:lnSpc>
              <a:spcBef>
                <a:spcPts val="40"/>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a:p>
            <a:pPr algn="l" rtl="0" eaLnBrk="0">
              <a:lnSpc>
                <a:spcPct val="134000"/>
              </a:lnSpc>
            </a:pPr>
            <a:endParaRPr lang="en-US" altLang="en-US" sz="1000"/>
          </a:p>
          <a:p>
            <a:pPr marL="12700" algn="l" rtl="0" eaLnBrk="0">
              <a:lnSpc>
                <a:spcPct val="76000"/>
              </a:lnSpc>
              <a:spcBef>
                <a:spcPts val="40"/>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a:p>
            <a:pPr algn="l" rtl="0" eaLnBrk="0">
              <a:lnSpc>
                <a:spcPct val="134000"/>
              </a:lnSpc>
            </a:pPr>
            <a:endParaRPr lang="en-US" altLang="en-US" sz="1000"/>
          </a:p>
          <a:p>
            <a:pPr marL="12700" algn="l" rtl="0" eaLnBrk="0">
              <a:lnSpc>
                <a:spcPct val="76000"/>
              </a:lnSpc>
              <a:spcBef>
                <a:spcPts val="40"/>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a:p>
            <a:pPr algn="l" rtl="0" eaLnBrk="0">
              <a:lnSpc>
                <a:spcPct val="104000"/>
              </a:lnSpc>
            </a:pPr>
            <a:endParaRPr lang="en-US" altLang="en-US" sz="1000"/>
          </a:p>
          <a:p>
            <a:pPr marL="338455" algn="l" rtl="0" eaLnBrk="0">
              <a:lnSpc>
                <a:spcPct val="97000"/>
              </a:lnSpc>
              <a:spcBef>
                <a:spcPts val="370"/>
              </a:spcBef>
              <a:tabLst>
                <a:tab pos="391795"/>
              </a:tabLst>
            </a:pP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60">
                <a:solidFill>
                  <a:srgbClr val="000000">
                    <a:alpha val="100000"/>
                  </a:srgbClr>
                </a:solidFill>
                <a:latin typeface="楷体" panose="02010609060101010101" charset="-122"/>
                <a:ea typeface="楷体" panose="02010609060101010101" charset="-122"/>
                <a:cs typeface="楷体" panose="02010609060101010101" charset="-122"/>
              </a:rPr>
              <a:t>网民规</a:t>
            </a:r>
            <a:r>
              <a:rPr sz="1200" spc="-40">
                <a:solidFill>
                  <a:srgbClr val="000000">
                    <a:alpha val="100000"/>
                  </a:srgbClr>
                </a:solidFill>
                <a:latin typeface="楷体" panose="02010609060101010101" charset="-122"/>
                <a:ea typeface="楷体" panose="02010609060101010101" charset="-122"/>
                <a:cs typeface="楷体" panose="02010609060101010101" charset="-122"/>
              </a:rPr>
              <a:t>模</a:t>
            </a:r>
            <a:endParaRPr lang="en-US" altLang="en-US" sz="1200"/>
          </a:p>
          <a:p>
            <a:pPr marL="12700" algn="l" rtl="0" eaLnBrk="0">
              <a:lnSpc>
                <a:spcPct val="76000"/>
              </a:lnSpc>
              <a:spcBef>
                <a:spcPts val="375"/>
              </a:spcBef>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a:p>
            <a:pPr marL="353695" algn="l" rtl="0" eaLnBrk="0">
              <a:lnSpc>
                <a:spcPct val="94000"/>
              </a:lnSpc>
              <a:spcBef>
                <a:spcPts val="1235"/>
              </a:spcBef>
              <a:tabLst>
                <a:tab pos="374650"/>
              </a:tabLst>
            </a:pP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solidFill>
                  <a:srgbClr val="000000">
                    <a:alpha val="100000"/>
                  </a:srgbClr>
                </a:solidFill>
                <a:latin typeface="楷体" panose="02010609060101010101" charset="-122"/>
                <a:ea typeface="楷体" panose="02010609060101010101" charset="-122"/>
                <a:cs typeface="楷体" panose="02010609060101010101" charset="-122"/>
              </a:rPr>
              <a:t>互联网普</a:t>
            </a:r>
            <a:r>
              <a:rPr sz="1200" spc="-10">
                <a:solidFill>
                  <a:srgbClr val="000000">
                    <a:alpha val="100000"/>
                  </a:srgbClr>
                </a:solidFill>
                <a:latin typeface="楷体" panose="02010609060101010101" charset="-122"/>
                <a:ea typeface="楷体" panose="02010609060101010101" charset="-122"/>
                <a:cs typeface="楷体" panose="02010609060101010101" charset="-122"/>
              </a:rPr>
              <a:t>及</a:t>
            </a:r>
            <a:r>
              <a:rPr sz="1200" spc="0">
                <a:solidFill>
                  <a:srgbClr val="000000">
                    <a:alpha val="100000"/>
                  </a:srgbClr>
                </a:solidFill>
                <a:latin typeface="楷体" panose="02010609060101010101" charset="-122"/>
                <a:ea typeface="楷体" panose="02010609060101010101" charset="-122"/>
                <a:cs typeface="楷体" panose="02010609060101010101" charset="-122"/>
              </a:rPr>
              <a:t>率</a:t>
            </a:r>
            <a:endParaRPr lang="en-US" altLang="en-US" sz="1200"/>
          </a:p>
          <a:p>
            <a:pPr algn="l" rtl="0" eaLnBrk="0">
              <a:lnSpc>
                <a:spcPct val="111000"/>
              </a:lnSpc>
            </a:pPr>
            <a:endParaRPr lang="en-US" altLang="en-US" sz="6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p:txBody>
      </p:sp>
      <p:sp>
        <p:nvSpPr>
          <p:cNvPr id="426" name="path"/>
          <p:cNvSpPr/>
          <p:nvPr/>
        </p:nvSpPr>
        <p:spPr>
          <a:xfrm>
            <a:off x="4983670" y="3491674"/>
            <a:ext cx="272415" cy="28575"/>
          </a:xfrm>
          <a:custGeom>
            <a:rect l="0" t="0" r="0" b="0"/>
            <a:pathLst>
              <a:path w="429" h="45">
                <a:moveTo>
                  <a:pt x="22" y="22"/>
                </a:moveTo>
                <a:lnTo>
                  <a:pt x="406" y="22"/>
                </a:lnTo>
              </a:path>
            </a:pathLst>
          </a:custGeom>
          <a:noFill/>
          <a:ln w="28575" cap="rnd">
            <a:solidFill>
              <a:srgbClr val="B4C7E7">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7" name="path"/>
          <p:cNvSpPr/>
          <p:nvPr/>
        </p:nvSpPr>
        <p:spPr>
          <a:xfrm>
            <a:off x="4997195" y="3078479"/>
            <a:ext cx="243840" cy="68579"/>
          </a:xfrm>
          <a:custGeom>
            <a:rect l="0" t="0" r="0" b="0"/>
            <a:pathLst>
              <a:path w="384" h="107">
                <a:moveTo>
                  <a:pt x="0" y="107"/>
                </a:moveTo>
                <a:lnTo>
                  <a:pt x="384" y="107"/>
                </a:lnTo>
                <a:lnTo>
                  <a:pt x="384" y="0"/>
                </a:lnTo>
                <a:lnTo>
                  <a:pt x="0" y="0"/>
                </a:lnTo>
                <a:lnTo>
                  <a:pt x="0" y="107"/>
                </a:lnTo>
                <a:close/>
              </a:path>
            </a:pathLst>
          </a:custGeom>
          <a:solidFill>
            <a:srgbClr val="2F559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428" name="table 428"/>
          <p:cNvGraphicFramePr>
            <a:graphicFrameLocks noGrp="1"/>
          </p:cNvGraphicFramePr>
          <p:nvPr/>
        </p:nvGraphicFramePr>
        <p:xfrm>
          <a:off x="9710673" y="2249170"/>
          <a:ext cx="2113915" cy="800100"/>
        </p:xfrm>
        <a:graphic>
          <a:graphicData uri="http://schemas.openxmlformats.org/drawingml/2006/table">
            <a:tbl>
              <a:tblPr/>
              <a:tblGrid>
                <a:gridCol w="2113915"/>
              </a:tblGrid>
              <a:tr h="787400">
                <a:tc>
                  <a:txBody>
                    <a:bodyPr vert="horz" wrap="square"/>
                    <a:lstStyle/>
                    <a:p>
                      <a:pPr algn="l" rtl="0" eaLnBrk="0">
                        <a:lnSpc>
                          <a:spcPct val="116000"/>
                        </a:lnSpc>
                      </a:pPr>
                      <a:endParaRPr lang="en-US" altLang="en-US" sz="200"/>
                    </a:p>
                    <a:p>
                      <a:pPr marL="107315" indent="-4445" algn="l" rtl="0" eaLnBrk="0">
                        <a:lnSpc>
                          <a:spcPct val="102000"/>
                        </a:lnSpc>
                      </a:pPr>
                      <a:r>
                        <a:rPr sz="1200" spc="50">
                          <a:solidFill>
                            <a:srgbClr val="000000">
                              <a:alpha val="100000"/>
                            </a:srgbClr>
                          </a:solidFill>
                          <a:latin typeface="楷体" panose="02010609060101010101" charset="-122"/>
                          <a:ea typeface="楷体" panose="02010609060101010101" charset="-122"/>
                          <a:cs typeface="楷体" panose="02010609060101010101" charset="-122"/>
                        </a:rPr>
                        <a:t>仅</a:t>
                      </a:r>
                      <a:r>
                        <a:rPr sz="1200" i="1" u="sng" spc="5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10%</a:t>
                      </a:r>
                      <a:r>
                        <a:rPr sz="1200" u="sng" spc="50">
                          <a:solidFill>
                            <a:srgbClr val="000000">
                              <a:alpha val="100000"/>
                            </a:srgbClr>
                          </a:solidFill>
                          <a:latin typeface="楷体" panose="02010609060101010101" charset="-122"/>
                          <a:ea typeface="楷体" panose="02010609060101010101" charset="-122"/>
                          <a:cs typeface="楷体" panose="02010609060101010101" charset="-122"/>
                        </a:rPr>
                        <a:t> </a:t>
                      </a:r>
                      <a:r>
                        <a:rPr sz="1200" spc="50">
                          <a:solidFill>
                            <a:srgbClr val="000000">
                              <a:alpha val="100000"/>
                            </a:srgbClr>
                          </a:solidFill>
                          <a:latin typeface="楷体" panose="02010609060101010101" charset="-122"/>
                          <a:ea typeface="楷体" panose="02010609060101010101" charset="-122"/>
                          <a:cs typeface="楷体" panose="02010609060101010101" charset="-122"/>
                        </a:rPr>
                        <a:t>的民营快消品牌签</a:t>
                      </a:r>
                      <a:r>
                        <a:rPr sz="1200" spc="10">
                          <a:solidFill>
                            <a:srgbClr val="000000">
                              <a:alpha val="100000"/>
                            </a:srgbClr>
                          </a:solidFill>
                          <a:latin typeface="楷体" panose="02010609060101010101" charset="-122"/>
                          <a:ea typeface="楷体" panose="02010609060101010101" charset="-122"/>
                          <a:cs typeface="楷体" panose="02010609060101010101" charset="-122"/>
                        </a:rPr>
                        <a:t>约</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60">
                          <a:solidFill>
                            <a:srgbClr val="000000">
                              <a:alpha val="100000"/>
                            </a:srgbClr>
                          </a:solidFill>
                          <a:latin typeface="楷体" panose="02010609060101010101" charset="-122"/>
                          <a:ea typeface="楷体" panose="02010609060101010101" charset="-122"/>
                          <a:cs typeface="楷体" panose="02010609060101010101" charset="-122"/>
                        </a:rPr>
                        <a:t>过品牌战略全案服务，</a:t>
                      </a:r>
                      <a:r>
                        <a:rPr sz="1200" spc="30">
                          <a:solidFill>
                            <a:srgbClr val="000000">
                              <a:alpha val="100000"/>
                            </a:srgbClr>
                          </a:solidFill>
                          <a:latin typeface="楷体" panose="02010609060101010101" charset="-122"/>
                          <a:ea typeface="楷体" panose="02010609060101010101" charset="-122"/>
                          <a:cs typeface="楷体" panose="02010609060101010101" charset="-122"/>
                        </a:rPr>
                        <a:t>品</a:t>
                      </a:r>
                      <a:r>
                        <a:rPr sz="1200" spc="0">
                          <a:solidFill>
                            <a:srgbClr val="000000">
                              <a:alpha val="100000"/>
                            </a:srgbClr>
                          </a:solidFill>
                          <a:latin typeface="楷体" panose="02010609060101010101" charset="-122"/>
                          <a:ea typeface="楷体" panose="02010609060101010101" charset="-122"/>
                          <a:cs typeface="楷体" panose="02010609060101010101" charset="-122"/>
                        </a:rPr>
                        <a:t>牌 </a:t>
                      </a:r>
                      <a:r>
                        <a:rPr sz="1200" spc="60">
                          <a:solidFill>
                            <a:srgbClr val="000000">
                              <a:alpha val="100000"/>
                            </a:srgbClr>
                          </a:solidFill>
                          <a:latin typeface="楷体" panose="02010609060101010101" charset="-122"/>
                          <a:ea typeface="楷体" panose="02010609060101010101" charset="-122"/>
                          <a:cs typeface="楷体" panose="02010609060101010101" charset="-122"/>
                        </a:rPr>
                        <a:t>全案服务行业在快消品</a:t>
                      </a:r>
                      <a:r>
                        <a:rPr sz="1200" spc="10">
                          <a:solidFill>
                            <a:srgbClr val="000000">
                              <a:alpha val="100000"/>
                            </a:srgbClr>
                          </a:solidFill>
                          <a:latin typeface="楷体" panose="02010609060101010101" charset="-122"/>
                          <a:ea typeface="楷体" panose="02010609060101010101" charset="-122"/>
                          <a:cs typeface="楷体" panose="02010609060101010101" charset="-122"/>
                        </a:rPr>
                        <a:t>行</a:t>
                      </a:r>
                      <a:r>
                        <a:rPr sz="1200" spc="0">
                          <a:solidFill>
                            <a:srgbClr val="000000">
                              <a:alpha val="100000"/>
                            </a:srgbClr>
                          </a:solidFill>
                          <a:latin typeface="楷体" panose="02010609060101010101" charset="-122"/>
                          <a:ea typeface="楷体" panose="02010609060101010101" charset="-122"/>
                          <a:cs typeface="楷体" panose="02010609060101010101" charset="-122"/>
                        </a:rPr>
                        <a:t>业 </a:t>
                      </a:r>
                      <a:r>
                        <a:rPr sz="1200" spc="-10">
                          <a:solidFill>
                            <a:srgbClr val="000000">
                              <a:alpha val="100000"/>
                            </a:srgbClr>
                          </a:solidFill>
                          <a:latin typeface="楷体" panose="02010609060101010101" charset="-122"/>
                          <a:ea typeface="楷体" panose="02010609060101010101" charset="-122"/>
                          <a:cs typeface="楷体" panose="02010609060101010101" charset="-122"/>
                        </a:rPr>
                        <a:t>中渗透率依旧</a:t>
                      </a:r>
                      <a:r>
                        <a:rPr sz="1200" spc="0">
                          <a:solidFill>
                            <a:srgbClr val="000000">
                              <a:alpha val="100000"/>
                            </a:srgbClr>
                          </a:solidFill>
                          <a:latin typeface="楷体" panose="02010609060101010101" charset="-122"/>
                          <a:ea typeface="楷体" panose="02010609060101010101" charset="-122"/>
                          <a:cs typeface="楷体" panose="02010609060101010101" charset="-122"/>
                        </a:rPr>
                        <a:t>非常低</a:t>
                      </a:r>
                      <a:endParaRPr lang="en-US" altLang="en-US" sz="1200"/>
                    </a:p>
                  </a:txBody>
                  <a:tcPr marL="0" marR="0" marT="0" marB="0">
                    <a:lnL w="12700" cap="flat" cmpd="sng" algn="ctr">
                      <a:solidFill>
                        <a:srgbClr val="172C51"/>
                      </a:solidFill>
                      <a:prstDash val="solid"/>
                      <a:round/>
                      <a:headEnd type="none" w="med" len="med"/>
                      <a:tailEnd type="none" w="med" len="med"/>
                    </a:lnL>
                    <a:lnR w="12700" cap="flat" cmpd="sng" algn="ctr">
                      <a:solidFill>
                        <a:srgbClr val="172C51"/>
                      </a:solidFill>
                      <a:prstDash val="solid"/>
                      <a:round/>
                      <a:headEnd type="none" w="med" len="med"/>
                      <a:tailEnd type="none" w="med" len="med"/>
                    </a:lnR>
                    <a:lnT w="12700" cap="flat" cmpd="sng" algn="ctr">
                      <a:solidFill>
                        <a:srgbClr val="172C51"/>
                      </a:solidFill>
                      <a:prstDash val="solid"/>
                      <a:round/>
                      <a:headEnd type="none" w="med" len="med"/>
                      <a:tailEnd type="none" w="med" len="med"/>
                    </a:lnT>
                    <a:lnB w="12700" cap="flat" cmpd="sng" algn="ctr">
                      <a:solidFill>
                        <a:srgbClr val="172C51"/>
                      </a:solidFill>
                      <a:prstDash val="solid"/>
                      <a:round/>
                      <a:headEnd type="none" w="med" len="med"/>
                      <a:tailEnd type="none" w="med" len="med"/>
                    </a:lnB>
                  </a:tcPr>
                </a:tc>
              </a:tr>
            </a:tbl>
          </a:graphicData>
        </a:graphic>
      </p:graphicFrame>
      <p:sp>
        <p:nvSpPr>
          <p:cNvPr id="429" name="textbox 429"/>
          <p:cNvSpPr/>
          <p:nvPr/>
        </p:nvSpPr>
        <p:spPr>
          <a:xfrm>
            <a:off x="6540605" y="1282822"/>
            <a:ext cx="4993640" cy="221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2000"/>
              </a:lnSpc>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行业“内卷”竞争加</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剧，增加品牌方对品牌战略全案服务的需求</a:t>
            </a:r>
            <a:endParaRPr lang="en-US" altLang="en-US" sz="1400"/>
          </a:p>
        </p:txBody>
      </p:sp>
      <p:sp>
        <p:nvSpPr>
          <p:cNvPr id="430" name="textbox 430"/>
          <p:cNvSpPr/>
          <p:nvPr/>
        </p:nvSpPr>
        <p:spPr>
          <a:xfrm>
            <a:off x="411519" y="1279139"/>
            <a:ext cx="3220720" cy="221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2000"/>
              </a:lnSpc>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数字化进</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程加速，战略全案服务效率提升</a:t>
            </a:r>
            <a:endParaRPr lang="en-US" altLang="en-US" sz="1400"/>
          </a:p>
        </p:txBody>
      </p:sp>
      <p:sp>
        <p:nvSpPr>
          <p:cNvPr id="431" name="textbox 431"/>
          <p:cNvSpPr/>
          <p:nvPr/>
        </p:nvSpPr>
        <p:spPr>
          <a:xfrm>
            <a:off x="6527825" y="1713889"/>
            <a:ext cx="3510915" cy="1949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3000"/>
              </a:lnSpc>
            </a:pPr>
            <a:r>
              <a:rPr sz="1200" spc="2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2022年中国被调查快消品牌营收变动情况(百</a:t>
            </a:r>
            <a:r>
              <a:rPr sz="1200" spc="0">
                <a:ln w="4356"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分比)</a:t>
            </a:r>
            <a:endParaRPr lang="en-US" altLang="en-US" sz="1200"/>
          </a:p>
        </p:txBody>
      </p:sp>
      <p:sp>
        <p:nvSpPr>
          <p:cNvPr id="432" name="textbox 432"/>
          <p:cNvSpPr/>
          <p:nvPr/>
        </p:nvSpPr>
        <p:spPr>
          <a:xfrm>
            <a:off x="1550949" y="1707158"/>
            <a:ext cx="3279140" cy="1930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中国网民规模和互联网普及率，</a:t>
            </a:r>
            <a:r>
              <a:rPr sz="1200" spc="-30">
                <a:solidFill>
                  <a:srgbClr val="000000">
                    <a:alpha val="100000"/>
                  </a:srgbClr>
                </a:solidFill>
                <a:latin typeface="楷体" panose="02010609060101010101" charset="-122"/>
                <a:ea typeface="楷体" panose="02010609060101010101" charset="-122"/>
                <a:cs typeface="楷体" panose="02010609060101010101" charset="-122"/>
              </a:rPr>
              <a:t> </a:t>
            </a:r>
            <a:r>
              <a:rPr sz="1200" spc="-3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2021.06-202</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3</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.06</a:t>
            </a:r>
            <a:endParaRPr lang="en-US" altLang="en-US" sz="1200"/>
          </a:p>
        </p:txBody>
      </p:sp>
      <p:sp>
        <p:nvSpPr>
          <p:cNvPr id="433" name="textbox 433"/>
          <p:cNvSpPr/>
          <p:nvPr/>
        </p:nvSpPr>
        <p:spPr>
          <a:xfrm>
            <a:off x="2431618" y="2220087"/>
            <a:ext cx="1304289" cy="4368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algn="r" rtl="0" eaLnBrk="0">
              <a:lnSpc>
                <a:spcPct val="79000"/>
              </a:lnSpc>
            </a:pPr>
            <a:r>
              <a:rPr sz="1200" spc="-10">
                <a:solidFill>
                  <a:srgbClr val="404040">
                    <a:alpha val="100000"/>
                  </a:srgbClr>
                </a:solidFill>
                <a:latin typeface="楷体" panose="02010609060101010101" charset="-122"/>
                <a:ea typeface="楷体" panose="02010609060101010101" charset="-122"/>
                <a:cs typeface="楷体" panose="02010609060101010101" charset="-122"/>
              </a:rPr>
              <a:t>75.</a:t>
            </a:r>
            <a:r>
              <a:rPr sz="1200" spc="0">
                <a:solidFill>
                  <a:srgbClr val="404040">
                    <a:alpha val="100000"/>
                  </a:srgbClr>
                </a:solidFill>
                <a:latin typeface="楷体" panose="02010609060101010101" charset="-122"/>
                <a:ea typeface="楷体" panose="02010609060101010101" charset="-122"/>
                <a:cs typeface="楷体" panose="02010609060101010101" charset="-122"/>
              </a:rPr>
              <a:t>6%</a:t>
            </a:r>
            <a:endParaRPr lang="en-US" altLang="en-US" sz="1200"/>
          </a:p>
          <a:p>
            <a:pPr algn="l" rtl="0" eaLnBrk="0">
              <a:lnSpc>
                <a:spcPct val="113000"/>
              </a:lnSpc>
            </a:pPr>
            <a:endParaRPr lang="en-US" altLang="en-US" sz="700"/>
          </a:p>
          <a:p>
            <a:pPr marL="12700" algn="l" rtl="0" eaLnBrk="0">
              <a:lnSpc>
                <a:spcPct val="80000"/>
              </a:lnSpc>
              <a:spcBef>
                <a:spcPts val="5"/>
              </a:spcBef>
            </a:pPr>
            <a:r>
              <a:rPr sz="1200" spc="-20">
                <a:solidFill>
                  <a:srgbClr val="404040">
                    <a:alpha val="100000"/>
                  </a:srgbClr>
                </a:solidFill>
                <a:latin typeface="楷体" panose="02010609060101010101" charset="-122"/>
                <a:ea typeface="楷体" panose="02010609060101010101" charset="-122"/>
                <a:cs typeface="楷体" panose="02010609060101010101" charset="-122"/>
              </a:rPr>
              <a:t>74.</a:t>
            </a:r>
            <a:r>
              <a:rPr sz="1200" spc="0">
                <a:solidFill>
                  <a:srgbClr val="404040">
                    <a:alpha val="100000"/>
                  </a:srgbClr>
                </a:solidFill>
                <a:latin typeface="楷体" panose="02010609060101010101" charset="-122"/>
                <a:ea typeface="楷体" panose="02010609060101010101" charset="-122"/>
                <a:cs typeface="楷体" panose="02010609060101010101" charset="-122"/>
              </a:rPr>
              <a:t>4%</a:t>
            </a:r>
            <a:endParaRPr lang="en-US" altLang="en-US" sz="1200"/>
          </a:p>
        </p:txBody>
      </p:sp>
      <p:sp>
        <p:nvSpPr>
          <p:cNvPr id="434" name="textbox 434"/>
          <p:cNvSpPr/>
          <p:nvPr/>
        </p:nvSpPr>
        <p:spPr>
          <a:xfrm>
            <a:off x="547370" y="4027220"/>
            <a:ext cx="4165600" cy="169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79000"/>
              </a:lnSpc>
            </a:pPr>
            <a:r>
              <a:rPr sz="1200" spc="40">
                <a:solidFill>
                  <a:srgbClr val="000000">
                    <a:alpha val="100000"/>
                  </a:srgbClr>
                </a:solidFill>
                <a:latin typeface="楷体" panose="02010609060101010101" charset="-122"/>
                <a:ea typeface="楷体" panose="02010609060101010101" charset="-122"/>
                <a:cs typeface="楷体" panose="02010609060101010101" charset="-122"/>
              </a:rPr>
              <a:t>2021.06    2021.12    2022.06    2022.12    2023.0</a:t>
            </a:r>
            <a:r>
              <a:rPr sz="1200" spc="0">
                <a:solidFill>
                  <a:srgbClr val="000000">
                    <a:alpha val="100000"/>
                  </a:srgbClr>
                </a:solidFill>
                <a:latin typeface="楷体" panose="02010609060101010101" charset="-122"/>
                <a:ea typeface="楷体" panose="02010609060101010101" charset="-122"/>
                <a:cs typeface="楷体" panose="02010609060101010101" charset="-122"/>
              </a:rPr>
              <a:t>6</a:t>
            </a:r>
            <a:endParaRPr lang="en-US" altLang="en-US" sz="1200"/>
          </a:p>
        </p:txBody>
      </p:sp>
      <p:sp>
        <p:nvSpPr>
          <p:cNvPr id="435" name="textbox 435"/>
          <p:cNvSpPr/>
          <p:nvPr/>
        </p:nvSpPr>
        <p:spPr>
          <a:xfrm>
            <a:off x="341058" y="6409397"/>
            <a:ext cx="2705735"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4000"/>
              </a:lnSpc>
            </a:pPr>
            <a:r>
              <a:rPr sz="900" spc="-20">
                <a:solidFill>
                  <a:srgbClr val="3B3838">
                    <a:alpha val="100000"/>
                  </a:srgbClr>
                </a:solidFill>
                <a:latin typeface="楷体" panose="02010609060101010101" charset="-122"/>
                <a:ea typeface="楷体" panose="02010609060101010101" charset="-122"/>
                <a:cs typeface="楷体" panose="02010609060101010101" charset="-122"/>
              </a:rPr>
              <a:t>来源：CNNIC，上海市商业联合会， Fro</a:t>
            </a:r>
            <a:r>
              <a:rPr sz="900" spc="0">
                <a:solidFill>
                  <a:srgbClr val="3B3838">
                    <a:alpha val="100000"/>
                  </a:srgbClr>
                </a:solidFill>
                <a:latin typeface="楷体" panose="02010609060101010101" charset="-122"/>
                <a:ea typeface="楷体" panose="02010609060101010101" charset="-122"/>
                <a:cs typeface="楷体" panose="02010609060101010101" charset="-122"/>
              </a:rPr>
              <a:t>st</a:t>
            </a:r>
            <a:r>
              <a:rPr sz="900" spc="-20">
                <a:solidFill>
                  <a:srgbClr val="3B3838">
                    <a:alpha val="100000"/>
                  </a:srgbClr>
                </a:solidFill>
                <a:latin typeface="楷体" panose="02010609060101010101" charset="-122"/>
                <a:ea typeface="楷体" panose="02010609060101010101" charset="-122"/>
                <a:cs typeface="楷体" panose="02010609060101010101" charset="-122"/>
              </a:rPr>
              <a:t> &amp; </a:t>
            </a:r>
            <a:r>
              <a:rPr sz="900" spc="0">
                <a:solidFill>
                  <a:srgbClr val="3B3838">
                    <a:alpha val="100000"/>
                  </a:srgbClr>
                </a:solidFill>
                <a:latin typeface="楷体" panose="02010609060101010101" charset="-122"/>
                <a:ea typeface="楷体" panose="02010609060101010101" charset="-122"/>
                <a:cs typeface="楷体" panose="02010609060101010101" charset="-122"/>
              </a:rPr>
              <a:t>Sullivan</a:t>
            </a:r>
            <a:endParaRPr lang="en-US" altLang="en-US" sz="900"/>
          </a:p>
        </p:txBody>
      </p:sp>
      <p:sp>
        <p:nvSpPr>
          <p:cNvPr id="436" name="textbox 436"/>
          <p:cNvSpPr/>
          <p:nvPr/>
        </p:nvSpPr>
        <p:spPr>
          <a:xfrm>
            <a:off x="2381318" y="3191167"/>
            <a:ext cx="1407160" cy="258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algn="r" rtl="0" eaLnBrk="0">
              <a:lnSpc>
                <a:spcPct val="72000"/>
              </a:lnSpc>
            </a:pPr>
            <a:r>
              <a:rPr sz="1000" spc="40">
                <a:solidFill>
                  <a:srgbClr val="FFFFFF">
                    <a:alpha val="100000"/>
                  </a:srgbClr>
                </a:solidFill>
                <a:latin typeface="楷体" panose="02010609060101010101" charset="-122"/>
                <a:ea typeface="楷体" panose="02010609060101010101" charset="-122"/>
                <a:cs typeface="楷体" panose="02010609060101010101" charset="-122"/>
              </a:rPr>
              <a:t>106,74</a:t>
            </a:r>
            <a:r>
              <a:rPr sz="1000" spc="20">
                <a:solidFill>
                  <a:srgbClr val="FFFFFF">
                    <a:alpha val="100000"/>
                  </a:srgbClr>
                </a:solidFill>
                <a:latin typeface="楷体" panose="02010609060101010101" charset="-122"/>
                <a:ea typeface="楷体" panose="02010609060101010101" charset="-122"/>
                <a:cs typeface="楷体" panose="02010609060101010101" charset="-122"/>
              </a:rPr>
              <a:t>4</a:t>
            </a:r>
            <a:endParaRPr lang="en-US" altLang="en-US" sz="1000"/>
          </a:p>
          <a:p>
            <a:pPr marL="12700" algn="l" rtl="0" eaLnBrk="0">
              <a:lnSpc>
                <a:spcPct val="80000"/>
              </a:lnSpc>
              <a:spcBef>
                <a:spcPts val="10"/>
              </a:spcBef>
            </a:pPr>
            <a:r>
              <a:rPr sz="1000" spc="40">
                <a:solidFill>
                  <a:srgbClr val="FFFFFF">
                    <a:alpha val="100000"/>
                  </a:srgbClr>
                </a:solidFill>
                <a:latin typeface="楷体" panose="02010609060101010101" charset="-122"/>
                <a:ea typeface="楷体" panose="02010609060101010101" charset="-122"/>
                <a:cs typeface="楷体" panose="02010609060101010101" charset="-122"/>
              </a:rPr>
              <a:t>105,11</a:t>
            </a:r>
            <a:r>
              <a:rPr sz="1000" spc="20">
                <a:solidFill>
                  <a:srgbClr val="FFFFFF">
                    <a:alpha val="100000"/>
                  </a:srgbClr>
                </a:solidFill>
                <a:latin typeface="楷体" panose="02010609060101010101" charset="-122"/>
                <a:ea typeface="楷体" panose="02010609060101010101" charset="-122"/>
                <a:cs typeface="楷体" panose="02010609060101010101" charset="-122"/>
              </a:rPr>
              <a:t>4</a:t>
            </a:r>
            <a:endParaRPr lang="en-US" altLang="en-US" sz="1000"/>
          </a:p>
        </p:txBody>
      </p:sp>
      <p:sp>
        <p:nvSpPr>
          <p:cNvPr id="437" name="textbox 437"/>
          <p:cNvSpPr/>
          <p:nvPr/>
        </p:nvSpPr>
        <p:spPr>
          <a:xfrm>
            <a:off x="8943847" y="2806217"/>
            <a:ext cx="428625" cy="631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0000"/>
              </a:lnSpc>
            </a:pPr>
            <a:endParaRPr lang="en-US" altLang="en-US" sz="100"/>
          </a:p>
          <a:p>
            <a:pPr marL="80010" algn="l" rtl="0" eaLnBrk="0">
              <a:lnSpc>
                <a:spcPct val="110000"/>
              </a:lnSpc>
              <a:tabLst>
                <a:tab pos="115570"/>
                <a:tab pos="117475"/>
                <a:tab pos="120650"/>
              </a:tabLst>
            </a:pP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30">
                <a:solidFill>
                  <a:srgbClr val="000000">
                    <a:alpha val="100000"/>
                  </a:srgbClr>
                </a:solidFill>
                <a:latin typeface="楷体" panose="02010609060101010101" charset="-122"/>
                <a:ea typeface="楷体" panose="02010609060101010101" charset="-122"/>
                <a:cs typeface="楷体" panose="02010609060101010101" charset="-122"/>
              </a:rPr>
              <a:t>增长</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30">
                <a:solidFill>
                  <a:srgbClr val="000000">
                    <a:alpha val="100000"/>
                  </a:srgbClr>
                </a:solidFill>
                <a:latin typeface="楷体" panose="02010609060101010101" charset="-122"/>
                <a:ea typeface="楷体" panose="02010609060101010101" charset="-122"/>
                <a:cs typeface="楷体" panose="02010609060101010101" charset="-122"/>
              </a:rPr>
              <a:t>持</a:t>
            </a:r>
            <a:r>
              <a:rPr sz="1200" spc="-20">
                <a:solidFill>
                  <a:srgbClr val="000000">
                    <a:alpha val="100000"/>
                  </a:srgbClr>
                </a:solidFill>
                <a:latin typeface="楷体" panose="02010609060101010101" charset="-122"/>
                <a:ea typeface="楷体" panose="02010609060101010101" charset="-122"/>
                <a:cs typeface="楷体" panose="02010609060101010101" charset="-122"/>
              </a:rPr>
              <a:t>平</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40">
                <a:solidFill>
                  <a:srgbClr val="000000">
                    <a:alpha val="100000"/>
                  </a:srgbClr>
                </a:solidFill>
                <a:latin typeface="楷体" panose="02010609060101010101" charset="-122"/>
                <a:ea typeface="楷体" panose="02010609060101010101" charset="-122"/>
                <a:cs typeface="楷体" panose="02010609060101010101" charset="-122"/>
              </a:rPr>
              <a:t>减少</a:t>
            </a:r>
            <a:endParaRPr lang="en-US" altLang="en-US" sz="1200"/>
          </a:p>
        </p:txBody>
      </p:sp>
      <p:sp>
        <p:nvSpPr>
          <p:cNvPr id="438" name="path"/>
          <p:cNvSpPr/>
          <p:nvPr/>
        </p:nvSpPr>
        <p:spPr>
          <a:xfrm>
            <a:off x="8956547" y="3290316"/>
            <a:ext cx="67056" cy="68579"/>
          </a:xfrm>
          <a:custGeom>
            <a:rect l="0" t="0" r="0" b="0"/>
            <a:pathLst>
              <a:path w="105" h="107">
                <a:moveTo>
                  <a:pt x="0" y="107"/>
                </a:moveTo>
                <a:lnTo>
                  <a:pt x="105" y="107"/>
                </a:lnTo>
                <a:lnTo>
                  <a:pt x="105" y="0"/>
                </a:lnTo>
                <a:lnTo>
                  <a:pt x="0" y="0"/>
                </a:lnTo>
                <a:lnTo>
                  <a:pt x="0" y="107"/>
                </a:lnTo>
                <a:close/>
              </a:path>
            </a:pathLst>
          </a:custGeom>
          <a:solidFill>
            <a:srgbClr val="A5A5A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9" name="path"/>
          <p:cNvSpPr/>
          <p:nvPr/>
        </p:nvSpPr>
        <p:spPr>
          <a:xfrm>
            <a:off x="8956547" y="3075432"/>
            <a:ext cx="67056" cy="68579"/>
          </a:xfrm>
          <a:custGeom>
            <a:rect l="0" t="0" r="0" b="0"/>
            <a:pathLst>
              <a:path w="105" h="107">
                <a:moveTo>
                  <a:pt x="0" y="107"/>
                </a:moveTo>
                <a:lnTo>
                  <a:pt x="105" y="107"/>
                </a:lnTo>
                <a:lnTo>
                  <a:pt x="105" y="0"/>
                </a:lnTo>
                <a:lnTo>
                  <a:pt x="0" y="0"/>
                </a:lnTo>
                <a:lnTo>
                  <a:pt x="0" y="107"/>
                </a:lnTo>
                <a:close/>
              </a:path>
            </a:pathLst>
          </a:custGeom>
          <a:solidFill>
            <a:srgbClr val="B4C7E7">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0" name="path"/>
          <p:cNvSpPr/>
          <p:nvPr/>
        </p:nvSpPr>
        <p:spPr>
          <a:xfrm>
            <a:off x="8956547" y="2860548"/>
            <a:ext cx="67056" cy="67055"/>
          </a:xfrm>
          <a:custGeom>
            <a:rect l="0" t="0" r="0" b="0"/>
            <a:pathLst>
              <a:path w="105" h="105">
                <a:moveTo>
                  <a:pt x="0" y="105"/>
                </a:moveTo>
                <a:lnTo>
                  <a:pt x="105" y="105"/>
                </a:lnTo>
                <a:lnTo>
                  <a:pt x="105" y="0"/>
                </a:lnTo>
                <a:lnTo>
                  <a:pt x="0" y="0"/>
                </a:lnTo>
                <a:lnTo>
                  <a:pt x="0" y="105"/>
                </a:lnTo>
                <a:close/>
              </a:path>
            </a:pathLst>
          </a:cu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1" name="path"/>
          <p:cNvSpPr/>
          <p:nvPr/>
        </p:nvSpPr>
        <p:spPr>
          <a:xfrm>
            <a:off x="10063928" y="3038040"/>
            <a:ext cx="533397" cy="217784"/>
          </a:xfrm>
          <a:custGeom>
            <a:rect l="0" t="0" r="0" b="0"/>
            <a:pathLst>
              <a:path w="839" h="342">
                <a:moveTo>
                  <a:pt x="832" y="8"/>
                </a:moveTo>
                <a:lnTo>
                  <a:pt x="527" y="334"/>
                </a:lnTo>
                <a:lnTo>
                  <a:pt x="5" y="8"/>
                </a:lnTo>
              </a:path>
            </a:pathLst>
          </a:custGeom>
          <a:noFill/>
          <a:ln w="12700" cap="flat">
            <a:solidFill>
              <a:srgbClr val="172C51">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2" name="path"/>
          <p:cNvSpPr/>
          <p:nvPr/>
        </p:nvSpPr>
        <p:spPr>
          <a:xfrm>
            <a:off x="310134" y="1525904"/>
            <a:ext cx="5928105" cy="19050"/>
          </a:xfrm>
          <a:custGeom>
            <a:rect l="0" t="0" r="0" b="0"/>
            <a:pathLst>
              <a:path w="9335" h="30">
                <a:moveTo>
                  <a:pt x="0" y="15"/>
                </a:moveTo>
                <a:lnTo>
                  <a:pt x="9335" y="15"/>
                </a:lnTo>
              </a:path>
            </a:pathLst>
          </a:custGeom>
          <a:noFill/>
          <a:ln w="19050"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3" name="path"/>
          <p:cNvSpPr/>
          <p:nvPr/>
        </p:nvSpPr>
        <p:spPr>
          <a:xfrm>
            <a:off x="6451853" y="1530476"/>
            <a:ext cx="5526659" cy="19050"/>
          </a:xfrm>
          <a:custGeom>
            <a:rect l="0" t="0" r="0" b="0"/>
            <a:pathLst>
              <a:path w="8703" h="30">
                <a:moveTo>
                  <a:pt x="0" y="15"/>
                </a:moveTo>
                <a:lnTo>
                  <a:pt x="8703" y="15"/>
                </a:lnTo>
              </a:path>
            </a:pathLst>
          </a:custGeom>
          <a:noFill/>
          <a:ln w="19050" cap="flat">
            <a:solidFill>
              <a:srgbClr val="000000">
                <a:alpha val="100000"/>
              </a:srgbClr>
            </a:solidFill>
            <a:prstDash val="solid"/>
            <a:miter lim="100000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4" name="textbox 444"/>
          <p:cNvSpPr/>
          <p:nvPr/>
        </p:nvSpPr>
        <p:spPr>
          <a:xfrm>
            <a:off x="4187870" y="3120503"/>
            <a:ext cx="503555" cy="1574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79000"/>
              </a:lnSpc>
            </a:pPr>
            <a:r>
              <a:rPr sz="1100" spc="-20">
                <a:solidFill>
                  <a:srgbClr val="FFFFFF">
                    <a:alpha val="100000"/>
                  </a:srgbClr>
                </a:solidFill>
                <a:latin typeface="楷体" panose="02010609060101010101" charset="-122"/>
                <a:ea typeface="楷体" panose="02010609060101010101" charset="-122"/>
                <a:cs typeface="楷体" panose="02010609060101010101" charset="-122"/>
              </a:rPr>
              <a:t>107,</a:t>
            </a:r>
            <a:r>
              <a:rPr sz="1100" spc="0">
                <a:solidFill>
                  <a:srgbClr val="FFFFFF">
                    <a:alpha val="100000"/>
                  </a:srgbClr>
                </a:solidFill>
                <a:latin typeface="楷体" panose="02010609060101010101" charset="-122"/>
                <a:ea typeface="楷体" panose="02010609060101010101" charset="-122"/>
                <a:cs typeface="楷体" panose="02010609060101010101" charset="-122"/>
              </a:rPr>
              <a:t>853</a:t>
            </a:r>
            <a:endParaRPr lang="en-US" altLang="en-US" sz="1100"/>
          </a:p>
        </p:txBody>
      </p:sp>
      <p:sp>
        <p:nvSpPr>
          <p:cNvPr id="445" name="textbox 445"/>
          <p:cNvSpPr/>
          <p:nvPr/>
        </p:nvSpPr>
        <p:spPr>
          <a:xfrm>
            <a:off x="10312909" y="3614648"/>
            <a:ext cx="351154" cy="2400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78000"/>
              </a:lnSpc>
            </a:pPr>
            <a:r>
              <a:rPr sz="1800" spc="-40">
                <a:ln w="6527"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10</a:t>
            </a:r>
            <a:r>
              <a:rPr sz="1800" spc="-20">
                <a:ln w="6527"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800"/>
          </a:p>
        </p:txBody>
      </p:sp>
      <p:sp>
        <p:nvSpPr>
          <p:cNvPr id="446" name="textbox 446"/>
          <p:cNvSpPr/>
          <p:nvPr/>
        </p:nvSpPr>
        <p:spPr>
          <a:xfrm>
            <a:off x="8877910" y="2068626"/>
            <a:ext cx="476884" cy="169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79000"/>
              </a:lnSpc>
            </a:pPr>
            <a:r>
              <a:rPr sz="1200" spc="0">
                <a:solidFill>
                  <a:srgbClr val="AFABAB">
                    <a:alpha val="100000"/>
                  </a:srgbClr>
                </a:solidFill>
                <a:latin typeface="楷体" panose="02010609060101010101" charset="-122"/>
                <a:ea typeface="楷体" panose="02010609060101010101" charset="-122"/>
                <a:cs typeface="楷体" panose="02010609060101010101" charset="-122"/>
              </a:rPr>
              <a:t>N</a:t>
            </a:r>
            <a:r>
              <a:rPr sz="1200" spc="-10">
                <a:solidFill>
                  <a:srgbClr val="AFABAB">
                    <a:alpha val="100000"/>
                  </a:srgbClr>
                </a:solidFill>
                <a:latin typeface="楷体" panose="02010609060101010101" charset="-122"/>
                <a:ea typeface="楷体" panose="02010609060101010101" charset="-122"/>
                <a:cs typeface="楷体" panose="02010609060101010101" charset="-122"/>
              </a:rPr>
              <a:t>=210</a:t>
            </a:r>
            <a:r>
              <a:rPr sz="1200" spc="0">
                <a:solidFill>
                  <a:srgbClr val="AFABAB">
                    <a:alpha val="100000"/>
                  </a:srgbClr>
                </a:solidFill>
                <a:latin typeface="楷体" panose="02010609060101010101" charset="-122"/>
                <a:ea typeface="楷体" panose="02010609060101010101" charset="-122"/>
                <a:cs typeface="楷体" panose="02010609060101010101" charset="-122"/>
              </a:rPr>
              <a:t>0</a:t>
            </a:r>
            <a:endParaRPr lang="en-US" altLang="en-US" sz="1200"/>
          </a:p>
        </p:txBody>
      </p:sp>
      <p:grpSp>
        <p:nvGrpSpPr>
          <p:cNvPr id="98" name="group 98"/>
          <p:cNvGrpSpPr/>
          <p:nvPr/>
        </p:nvGrpSpPr>
        <p:grpSpPr>
          <a:xfrm rot="21600000">
            <a:off x="327806" y="3924109"/>
            <a:ext cx="4605369" cy="9525"/>
            <a:chExt cx="4605369" cy="9525"/>
          </a:xfrm>
        </p:grpSpPr>
        <p:sp>
          <p:nvSpPr>
            <p:cNvPr id="447" name="rect"/>
            <p:cNvSpPr/>
            <p:nvPr/>
          </p:nvSpPr>
          <p:spPr>
            <a:xfrm>
              <a:off x="41001" y="0"/>
              <a:ext cx="4515611" cy="9525"/>
            </a:xfrm>
            <a:prstGeom prst="rect">
              <a:avLst/>
            </a:prstGeom>
            <a:solidFill>
              <a:srgbClr val="D9D9D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8" name="textbox 448"/>
            <p:cNvSpPr/>
            <p:nvPr/>
          </p:nvSpPr>
          <p:spPr>
            <a:xfrm>
              <a:off x="-12700" y="-12700"/>
              <a:ext cx="4631054" cy="381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31115" algn="l" rtl="0" eaLnBrk="0">
                <a:lnSpc>
                  <a:spcPct val="76000"/>
                </a:lnSpc>
                <a:tabLst>
                  <a:tab pos="44450"/>
                </a:tabLst>
              </a:pPr>
              <a:r>
                <a:rPr sz="100" spc="0">
                  <a:solidFill>
                    <a:srgbClr val="FFFFFF">
                      <a:alpha val="100000"/>
                    </a:srgbClr>
                  </a:solidFill>
                  <a:latin typeface="楷体" panose="02010609060101010101" charset="-122"/>
                  <a:ea typeface="楷体" panose="02010609060101010101" charset="-122"/>
                  <a:cs typeface="楷体" panose="02010609060101010101" charset="-122"/>
                </a:rPr>
                <a:t>	</a:t>
              </a:r>
              <a:r>
                <a:rPr sz="100" spc="10">
                  <a:solidFill>
                    <a:srgbClr val="FFFFFF">
                      <a:alpha val="100000"/>
                    </a:srgbClr>
                  </a:solidFill>
                  <a:latin typeface="楷体" panose="02010609060101010101" charset="-122"/>
                  <a:ea typeface="楷体" panose="02010609060101010101" charset="-122"/>
                  <a:cs typeface="楷体" panose="02010609060101010101" charset="-122"/>
                </a:rPr>
                <a:t> </a:t>
              </a:r>
              <a:r>
                <a:rPr sz="100" spc="0">
                  <a:solidFill>
                    <a:srgbClr val="FFFFFF">
                      <a:alpha val="100000"/>
                    </a:srgbClr>
                  </a:solidFill>
                  <a:latin typeface="楷体" panose="02010609060101010101" charset="-122"/>
                  <a:ea typeface="楷体" panose="02010609060101010101" charset="-122"/>
                  <a:cs typeface="楷体" panose="02010609060101010101" charset="-122"/>
                </a:rPr>
                <a:t>                                                                                                                                                                                                                                                                                                                                                                                                                                                                                                                                                                                                                                                                                                                                            00%</a:t>
              </a:r>
              <a:endParaRPr lang="en-US" altLang="en-US" sz="100"/>
            </a:p>
          </p:txBody>
        </p:sp>
        <p:sp>
          <p:nvSpPr>
            <p:cNvPr id="449" name="textbox 449"/>
            <p:cNvSpPr/>
            <p:nvPr/>
          </p:nvSpPr>
          <p:spPr>
            <a:xfrm>
              <a:off x="-12700" y="-11887"/>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96000</a:t>
              </a:r>
              <a:endParaRPr lang="en-US" altLang="en-US" sz="100"/>
            </a:p>
          </p:txBody>
        </p:sp>
        <p:sp>
          <p:nvSpPr>
            <p:cNvPr id="450" name="textbox 450"/>
            <p:cNvSpPr/>
            <p:nvPr/>
          </p:nvSpPr>
          <p:spPr>
            <a:xfrm>
              <a:off x="-12700" y="-11887"/>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96000</a:t>
              </a:r>
              <a:endParaRPr lang="en-US" altLang="en-US" sz="100"/>
            </a:p>
          </p:txBody>
        </p:sp>
        <p:sp>
          <p:nvSpPr>
            <p:cNvPr id="451" name="textbox 451"/>
            <p:cNvSpPr/>
            <p:nvPr/>
          </p:nvSpPr>
          <p:spPr>
            <a:xfrm>
              <a:off x="-12700" y="-11887"/>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96000</a:t>
              </a:r>
              <a:endParaRPr lang="en-US" altLang="en-US" sz="100"/>
            </a:p>
          </p:txBody>
        </p:sp>
        <p:sp>
          <p:nvSpPr>
            <p:cNvPr id="452" name="textbox 452"/>
            <p:cNvSpPr/>
            <p:nvPr/>
          </p:nvSpPr>
          <p:spPr>
            <a:xfrm>
              <a:off x="-12700" y="-11887"/>
              <a:ext cx="5778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0">
                  <a:solidFill>
                    <a:srgbClr val="FFFFFF">
                      <a:alpha val="100000"/>
                    </a:srgbClr>
                  </a:solidFill>
                  <a:latin typeface="楷体" panose="02010609060101010101" charset="-122"/>
                  <a:ea typeface="楷体" panose="02010609060101010101" charset="-122"/>
                  <a:cs typeface="楷体" panose="02010609060101010101" charset="-122"/>
                </a:rPr>
                <a:t>96000</a:t>
              </a:r>
              <a:endParaRPr lang="en-US" altLang="en-US" sz="100"/>
            </a:p>
          </p:txBody>
        </p:sp>
      </p:grpSp>
      <p:sp>
        <p:nvSpPr>
          <p:cNvPr id="453" name="textbox 453"/>
          <p:cNvSpPr/>
          <p:nvPr/>
        </p:nvSpPr>
        <p:spPr>
          <a:xfrm>
            <a:off x="4238204" y="2076019"/>
            <a:ext cx="400050" cy="1695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79000"/>
              </a:lnSpc>
            </a:pPr>
            <a:r>
              <a:rPr sz="1200" spc="-20">
                <a:solidFill>
                  <a:srgbClr val="404040">
                    <a:alpha val="100000"/>
                  </a:srgbClr>
                </a:solidFill>
                <a:latin typeface="楷体" panose="02010609060101010101" charset="-122"/>
                <a:ea typeface="楷体" panose="02010609060101010101" charset="-122"/>
                <a:cs typeface="楷体" panose="02010609060101010101" charset="-122"/>
              </a:rPr>
              <a:t>76.</a:t>
            </a:r>
            <a:r>
              <a:rPr sz="1200" spc="0">
                <a:solidFill>
                  <a:srgbClr val="404040">
                    <a:alpha val="100000"/>
                  </a:srgbClr>
                </a:solidFill>
                <a:latin typeface="楷体" panose="02010609060101010101" charset="-122"/>
                <a:ea typeface="楷体" panose="02010609060101010101" charset="-122"/>
                <a:cs typeface="楷体" panose="02010609060101010101" charset="-122"/>
              </a:rPr>
              <a:t>4%</a:t>
            </a:r>
            <a:endParaRPr lang="en-US" altLang="en-US" sz="1200"/>
          </a:p>
        </p:txBody>
      </p:sp>
      <p:sp>
        <p:nvSpPr>
          <p:cNvPr id="454" name="rect"/>
          <p:cNvSpPr/>
          <p:nvPr/>
        </p:nvSpPr>
        <p:spPr>
          <a:xfrm>
            <a:off x="10279380" y="3913632"/>
            <a:ext cx="385571" cy="96011"/>
          </a:xfrm>
          <a:prstGeom prst="rect">
            <a:avLst/>
          </a:prstGeom>
          <a:solidFill>
            <a:srgbClr val="4472C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5" name="textbox 455"/>
          <p:cNvSpPr/>
          <p:nvPr/>
        </p:nvSpPr>
        <p:spPr>
          <a:xfrm>
            <a:off x="11762870" y="6518321"/>
            <a:ext cx="16954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8000"/>
              </a:lnSpc>
            </a:pPr>
            <a:r>
              <a:rPr sz="1000" spc="-10">
                <a:solidFill>
                  <a:srgbClr val="333333">
                    <a:alpha val="100000"/>
                  </a:srgbClr>
                </a:solidFill>
                <a:latin typeface="微软雅黑" panose="020b0503020204020204" charset="-122"/>
                <a:ea typeface="微软雅黑" panose="020b0503020204020204" charset="-122"/>
                <a:cs typeface="微软雅黑" panose="020b0503020204020204" charset="-122"/>
              </a:rPr>
              <a:t>11</a:t>
            </a:r>
            <a:endParaRPr lang="en-US" altLang="en-US" sz="1000"/>
          </a:p>
        </p:txBody>
      </p:sp>
      <p:sp>
        <p:nvSpPr>
          <p:cNvPr id="456" name="rect"/>
          <p:cNvSpPr/>
          <p:nvPr/>
        </p:nvSpPr>
        <p:spPr>
          <a:xfrm>
            <a:off x="9544811" y="3998848"/>
            <a:ext cx="2346325" cy="635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7" name="textbox 457"/>
          <p:cNvSpPr/>
          <p:nvPr/>
        </p:nvSpPr>
        <p:spPr>
          <a:xfrm>
            <a:off x="4902565" y="3028556"/>
            <a:ext cx="4381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p:txBody>
      </p:sp>
      <p:sp>
        <p:nvSpPr>
          <p:cNvPr id="458" name="textbox 458"/>
          <p:cNvSpPr/>
          <p:nvPr/>
        </p:nvSpPr>
        <p:spPr>
          <a:xfrm>
            <a:off x="4902565" y="3470261"/>
            <a:ext cx="43815" cy="374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76000"/>
              </a:lnSpc>
            </a:pPr>
            <a:r>
              <a:rPr sz="100" spc="-10">
                <a:solidFill>
                  <a:srgbClr val="FFFFFF">
                    <a:alpha val="100000"/>
                  </a:srgbClr>
                </a:solidFill>
                <a:latin typeface="楷体" panose="02010609060101010101" charset="-122"/>
                <a:ea typeface="楷体" panose="02010609060101010101" charset="-122"/>
                <a:cs typeface="楷体" panose="02010609060101010101" charset="-122"/>
              </a:rPr>
              <a:t>0</a:t>
            </a:r>
            <a:r>
              <a:rPr sz="100" spc="0">
                <a:solidFill>
                  <a:srgbClr val="FFFFFF">
                    <a:alpha val="100000"/>
                  </a:srgbClr>
                </a:solidFill>
                <a:latin typeface="楷体" panose="02010609060101010101" charset="-122"/>
                <a:ea typeface="楷体" panose="02010609060101010101" charset="-122"/>
                <a:cs typeface="楷体" panose="02010609060101010101" charset="-122"/>
              </a:rPr>
              <a:t>0%</a:t>
            </a:r>
            <a:endParaRPr lang="en-US" altLang="en-US" sz="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459" name="table 459"/>
          <p:cNvGraphicFramePr>
            <a:graphicFrameLocks noGrp="1"/>
          </p:cNvGraphicFramePr>
          <p:nvPr/>
        </p:nvGraphicFramePr>
        <p:xfrm>
          <a:off x="292455" y="1631950"/>
          <a:ext cx="11671299" cy="4730114"/>
        </p:xfrm>
        <a:graphic>
          <a:graphicData uri="http://schemas.openxmlformats.org/drawingml/2006/table">
            <a:tbl>
              <a:tblPr/>
              <a:tblGrid>
                <a:gridCol w="1764664"/>
                <a:gridCol w="830580"/>
                <a:gridCol w="856615"/>
                <a:gridCol w="6792594"/>
                <a:gridCol w="1426845"/>
              </a:tblGrid>
              <a:tr h="343534">
                <a:tc>
                  <a:txBody>
                    <a:bodyPr vert="horz" wrap="square"/>
                    <a:lstStyle/>
                    <a:p>
                      <a:pPr algn="l" rtl="0" eaLnBrk="0">
                        <a:lnSpc>
                          <a:spcPct val="103000"/>
                        </a:lnSpc>
                      </a:pPr>
                      <a:endParaRPr lang="en-US" altLang="en-US" sz="700"/>
                    </a:p>
                    <a:p>
                      <a:pPr marL="584200" algn="l" rtl="0" eaLnBrk="0">
                        <a:lnSpc>
                          <a:spcPct val="93000"/>
                        </a:lnSpc>
                        <a:spcBef>
                          <a:spcPts val="5"/>
                        </a:spcBef>
                      </a:pPr>
                      <a:r>
                        <a:rPr sz="1200" spc="-1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政策名</a:t>
                      </a:r>
                      <a:r>
                        <a:rPr sz="1200" spc="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称</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44546A"/>
                    </a:solidFill>
                  </a:tcPr>
                </a:tc>
                <a:tc>
                  <a:txBody>
                    <a:bodyPr vert="horz" wrap="square"/>
                    <a:lstStyle/>
                    <a:p>
                      <a:pPr algn="l" rtl="0" eaLnBrk="0">
                        <a:lnSpc>
                          <a:spcPct val="102000"/>
                        </a:lnSpc>
                      </a:pPr>
                      <a:endParaRPr lang="en-US" altLang="en-US" sz="700"/>
                    </a:p>
                    <a:p>
                      <a:pPr marL="278130" algn="l" rtl="0" eaLnBrk="0">
                        <a:lnSpc>
                          <a:spcPct val="95000"/>
                        </a:lnSpc>
                        <a:spcBef>
                          <a:spcPct val="0"/>
                        </a:spcBef>
                      </a:pPr>
                      <a:r>
                        <a:rPr sz="1200" spc="-4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时</a:t>
                      </a:r>
                      <a:r>
                        <a:rPr sz="1200" spc="-3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间</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44546A"/>
                    </a:solidFill>
                  </a:tcPr>
                </a:tc>
                <a:tc>
                  <a:txBody>
                    <a:bodyPr vert="horz" wrap="square"/>
                    <a:lstStyle/>
                    <a:p>
                      <a:pPr algn="l" rtl="0" eaLnBrk="0">
                        <a:lnSpc>
                          <a:spcPct val="103000"/>
                        </a:lnSpc>
                      </a:pPr>
                      <a:endParaRPr lang="en-US" altLang="en-US" sz="700"/>
                    </a:p>
                    <a:p>
                      <a:pPr marL="126365" algn="l" rtl="0" eaLnBrk="0">
                        <a:lnSpc>
                          <a:spcPct val="94000"/>
                        </a:lnSpc>
                        <a:spcBef>
                          <a:spcPts val="5"/>
                        </a:spcBef>
                      </a:pPr>
                      <a:r>
                        <a:rPr sz="1200" spc="-1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颁布</a:t>
                      </a:r>
                      <a:r>
                        <a:rPr sz="1200" spc="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主体</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44546A"/>
                    </a:solidFill>
                  </a:tcPr>
                </a:tc>
                <a:tc>
                  <a:txBody>
                    <a:bodyPr vert="horz" wrap="square"/>
                    <a:lstStyle/>
                    <a:p>
                      <a:pPr algn="l" rtl="0" eaLnBrk="0">
                        <a:lnSpc>
                          <a:spcPct val="102000"/>
                        </a:lnSpc>
                      </a:pPr>
                      <a:endParaRPr lang="en-US" altLang="en-US" sz="700"/>
                    </a:p>
                    <a:p>
                      <a:pPr marL="3270885" algn="l" rtl="0" eaLnBrk="0">
                        <a:lnSpc>
                          <a:spcPct val="94000"/>
                        </a:lnSpc>
                        <a:spcBef>
                          <a:spcPts val="5"/>
                        </a:spcBef>
                      </a:pPr>
                      <a:r>
                        <a:rPr sz="1200" spc="-6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内</a:t>
                      </a:r>
                      <a:r>
                        <a:rPr sz="1200" spc="-5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容</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44546A"/>
                    </a:solidFill>
                  </a:tcPr>
                </a:tc>
                <a:tc>
                  <a:txBody>
                    <a:bodyPr vert="horz" wrap="square"/>
                    <a:lstStyle/>
                    <a:p>
                      <a:pPr algn="l" rtl="0" eaLnBrk="0">
                        <a:lnSpc>
                          <a:spcPct val="103000"/>
                        </a:lnSpc>
                      </a:pPr>
                      <a:endParaRPr lang="en-US" altLang="en-US" sz="700"/>
                    </a:p>
                    <a:p>
                      <a:pPr marL="410845" algn="l" rtl="0" eaLnBrk="0">
                        <a:lnSpc>
                          <a:spcPct val="93000"/>
                        </a:lnSpc>
                        <a:spcBef>
                          <a:spcPts val="5"/>
                        </a:spcBef>
                      </a:pPr>
                      <a:r>
                        <a:rPr sz="1200" spc="-1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政策重</a:t>
                      </a:r>
                      <a:r>
                        <a:rPr sz="1200" spc="0">
                          <a:ln w="4356" cap="flat" cmpd="sng">
                            <a:solidFill>
                              <a:srgbClr val="FFFFFF">
                                <a:alpha val="100000"/>
                              </a:srgbClr>
                            </a:solidFill>
                            <a:prstDash val="solid"/>
                            <a:round/>
                          </a:ln>
                          <a:solidFill>
                            <a:srgbClr val="FFFFFF">
                              <a:alpha val="100000"/>
                            </a:srgbClr>
                          </a:solidFill>
                          <a:latin typeface="楷体" panose="02010609060101010101" charset="-122"/>
                          <a:ea typeface="楷体" panose="02010609060101010101" charset="-122"/>
                          <a:cs typeface="楷体" panose="02010609060101010101" charset="-122"/>
                        </a:rPr>
                        <a:t>心</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44546A"/>
                    </a:solidFill>
                  </a:tcPr>
                </a:tc>
              </a:tr>
              <a:tr h="786130">
                <a:tc>
                  <a:txBody>
                    <a:bodyPr vert="horz" wrap="square"/>
                    <a:lstStyle/>
                    <a:p>
                      <a:pPr algn="l" rtl="0" eaLnBrk="0">
                        <a:lnSpc>
                          <a:spcPct val="136000"/>
                        </a:lnSpc>
                      </a:pPr>
                      <a:endParaRPr lang="en-US" altLang="en-US" sz="1000"/>
                    </a:p>
                    <a:p>
                      <a:pPr algn="l" rtl="0" eaLnBrk="0">
                        <a:lnSpc>
                          <a:spcPct val="8000"/>
                        </a:lnSpc>
                      </a:pPr>
                      <a:endParaRPr lang="en-US" altLang="en-US" sz="100"/>
                    </a:p>
                    <a:p>
                      <a:pPr marL="206375" indent="-8255" algn="l" rtl="0" eaLnBrk="0">
                        <a:lnSpc>
                          <a:spcPct val="104000"/>
                        </a:lnSpc>
                      </a:pPr>
                      <a:r>
                        <a:rPr sz="1200" spc="-60">
                          <a:solidFill>
                            <a:srgbClr val="000000">
                              <a:alpha val="100000"/>
                            </a:srgbClr>
                          </a:solidFill>
                          <a:latin typeface="楷体" panose="02010609060101010101" charset="-122"/>
                          <a:ea typeface="楷体" panose="02010609060101010101" charset="-122"/>
                          <a:cs typeface="楷体" panose="02010609060101010101" charset="-122"/>
                        </a:rPr>
                        <a:t>《关于加强商务领域品</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牌建设的指导意</a:t>
                      </a:r>
                      <a:r>
                        <a:rPr sz="1200" spc="0">
                          <a:solidFill>
                            <a:srgbClr val="000000">
                              <a:alpha val="100000"/>
                            </a:srgbClr>
                          </a:solidFill>
                          <a:latin typeface="楷体" panose="02010609060101010101" charset="-122"/>
                          <a:ea typeface="楷体" panose="02010609060101010101" charset="-122"/>
                          <a:cs typeface="楷体" panose="02010609060101010101" charset="-122"/>
                        </a:rPr>
                        <a:t>见》</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5000"/>
                        </a:lnSpc>
                      </a:pPr>
                      <a:endParaRPr lang="en-US" altLang="en-US" sz="1000"/>
                    </a:p>
                    <a:p>
                      <a:pPr algn="l" rtl="0" eaLnBrk="0">
                        <a:lnSpc>
                          <a:spcPct val="115000"/>
                        </a:lnSpc>
                      </a:pPr>
                      <a:endParaRPr lang="en-US" altLang="en-US" sz="1000"/>
                    </a:p>
                    <a:p>
                      <a:pPr marL="153035" algn="l" rtl="0" eaLnBrk="0">
                        <a:lnSpc>
                          <a:spcPct val="79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a:t>
                      </a:r>
                      <a:r>
                        <a:rPr sz="1200" spc="0">
                          <a:solidFill>
                            <a:srgbClr val="000000">
                              <a:alpha val="100000"/>
                            </a:srgbClr>
                          </a:solidFill>
                          <a:latin typeface="楷体" panose="02010609060101010101" charset="-122"/>
                          <a:ea typeface="楷体" panose="02010609060101010101" charset="-122"/>
                          <a:cs typeface="楷体" panose="02010609060101010101" charset="-122"/>
                        </a:rPr>
                        <a:t>023-11</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7000"/>
                        </a:lnSpc>
                      </a:pPr>
                      <a:endParaRPr lang="en-US" altLang="en-US" sz="1000"/>
                    </a:p>
                    <a:p>
                      <a:pPr algn="l" rtl="0" eaLnBrk="0">
                        <a:lnSpc>
                          <a:spcPct val="107000"/>
                        </a:lnSpc>
                      </a:pPr>
                      <a:endParaRPr lang="en-US" altLang="en-US" sz="1000"/>
                    </a:p>
                    <a:p>
                      <a:pPr algn="l" rtl="0" eaLnBrk="0">
                        <a:lnSpc>
                          <a:spcPct val="8000"/>
                        </a:lnSpc>
                      </a:pPr>
                      <a:endParaRPr lang="en-US" altLang="en-US" sz="100"/>
                    </a:p>
                    <a:p>
                      <a:pPr marL="212725" algn="l" rtl="0" eaLnBrk="0">
                        <a:lnSpc>
                          <a:spcPct val="94000"/>
                        </a:lnSpc>
                      </a:pPr>
                      <a:r>
                        <a:rPr sz="1200" spc="-30">
                          <a:solidFill>
                            <a:srgbClr val="000000">
                              <a:alpha val="100000"/>
                            </a:srgbClr>
                          </a:solidFill>
                          <a:latin typeface="楷体" panose="02010609060101010101" charset="-122"/>
                          <a:ea typeface="楷体" panose="02010609060101010101" charset="-122"/>
                          <a:cs typeface="楷体" panose="02010609060101010101" charset="-122"/>
                        </a:rPr>
                        <a:t>商务</a:t>
                      </a:r>
                      <a:r>
                        <a:rPr sz="1200" spc="-10">
                          <a:solidFill>
                            <a:srgbClr val="000000">
                              <a:alpha val="100000"/>
                            </a:srgbClr>
                          </a:solidFill>
                          <a:latin typeface="楷体" panose="02010609060101010101" charset="-122"/>
                          <a:ea typeface="楷体" panose="02010609060101010101" charset="-122"/>
                          <a:cs typeface="楷体" panose="02010609060101010101" charset="-122"/>
                        </a:rPr>
                        <a:t>部</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2000"/>
                        </a:lnSpc>
                      </a:pPr>
                      <a:endParaRPr lang="en-US" altLang="en-US" sz="800"/>
                    </a:p>
                    <a:p>
                      <a:pPr marL="274320" indent="-173990" algn="l" rtl="0" eaLnBrk="0">
                        <a:lnSpc>
                          <a:spcPct val="101000"/>
                        </a:lnSpc>
                        <a:spcBef>
                          <a:spcPct val="0"/>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促进品牌创新发展，增强品牌文化赋能</a:t>
                      </a:r>
                      <a:r>
                        <a:rPr sz="1200" spc="0">
                          <a:solidFill>
                            <a:srgbClr val="000000">
                              <a:alpha val="100000"/>
                            </a:srgbClr>
                          </a:solidFill>
                          <a:latin typeface="楷体" panose="02010609060101010101" charset="-122"/>
                          <a:ea typeface="楷体" panose="02010609060101010101" charset="-122"/>
                          <a:cs typeface="楷体" panose="02010609060101010101" charset="-122"/>
                        </a:rPr>
                        <a:t>，提升品牌国际化水平。壮大商业品牌企业，提升商业服 </a:t>
                      </a:r>
                      <a:r>
                        <a:rPr sz="1200" spc="-10">
                          <a:solidFill>
                            <a:srgbClr val="000000">
                              <a:alpha val="100000"/>
                            </a:srgbClr>
                          </a:solidFill>
                          <a:latin typeface="楷体" panose="02010609060101010101" charset="-122"/>
                          <a:ea typeface="楷体" panose="02010609060101010101" charset="-122"/>
                          <a:cs typeface="楷体" panose="02010609060101010101" charset="-122"/>
                        </a:rPr>
                        <a:t>务品质，扩大商业</a:t>
                      </a:r>
                      <a:r>
                        <a:rPr sz="1200" spc="0">
                          <a:solidFill>
                            <a:srgbClr val="000000">
                              <a:alpha val="100000"/>
                            </a:srgbClr>
                          </a:solidFill>
                          <a:latin typeface="楷体" panose="02010609060101010101" charset="-122"/>
                          <a:ea typeface="楷体" panose="02010609060101010101" charset="-122"/>
                          <a:cs typeface="楷体" panose="02010609060101010101" charset="-122"/>
                        </a:rPr>
                        <a:t>品牌影响。搭建首发首秀平台，促进品牌展销推广，扩大优质品牌进口。建设 </a:t>
                      </a:r>
                      <a:r>
                        <a:rPr sz="1200" spc="-10">
                          <a:solidFill>
                            <a:srgbClr val="000000">
                              <a:alpha val="100000"/>
                            </a:srgbClr>
                          </a:solidFill>
                          <a:latin typeface="楷体" panose="02010609060101010101" charset="-122"/>
                          <a:ea typeface="楷体" panose="02010609060101010101" charset="-122"/>
                          <a:cs typeface="楷体" panose="02010609060101010101" charset="-122"/>
                        </a:rPr>
                        <a:t>品牌消费载体，打</a:t>
                      </a:r>
                      <a:r>
                        <a:rPr sz="1200" spc="0">
                          <a:solidFill>
                            <a:srgbClr val="000000">
                              <a:alpha val="100000"/>
                            </a:srgbClr>
                          </a:solidFill>
                          <a:latin typeface="楷体" panose="02010609060101010101" charset="-122"/>
                          <a:ea typeface="楷体" panose="02010609060101010101" charset="-122"/>
                          <a:cs typeface="楷体" panose="02010609060101010101" charset="-122"/>
                        </a:rPr>
                        <a:t>造品牌消费地标，办好消费促进活动</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5000"/>
                        </a:lnSpc>
                      </a:pPr>
                      <a:endParaRPr lang="en-US" altLang="en-US" sz="900"/>
                    </a:p>
                    <a:p>
                      <a:pPr marL="30480" algn="l" rtl="0" eaLnBrk="0">
                        <a:lnSpc>
                          <a:spcPct val="93000"/>
                        </a:lnSpc>
                        <a:spcBef>
                          <a:spcPts val="5"/>
                        </a:spcBef>
                      </a:pPr>
                      <a:r>
                        <a:rPr sz="1200" spc="-9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从新品牌、新质量</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marL="351155" indent="-307975" algn="l" rtl="0" eaLnBrk="0">
                        <a:lnSpc>
                          <a:spcPct val="96000"/>
                        </a:lnSpc>
                        <a:spcBef>
                          <a:spcPts val="115"/>
                        </a:spcBef>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新消费的角度鼓励</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品牌创新</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AE3F3"/>
                    </a:solidFill>
                  </a:tcPr>
                </a:tc>
              </a:tr>
              <a:tr h="786130">
                <a:tc>
                  <a:txBody>
                    <a:bodyPr vert="horz" wrap="square"/>
                    <a:lstStyle/>
                    <a:p>
                      <a:pPr algn="l" rtl="0" eaLnBrk="0">
                        <a:lnSpc>
                          <a:spcPct val="109000"/>
                        </a:lnSpc>
                      </a:pPr>
                      <a:endParaRPr lang="en-US" altLang="en-US" sz="700"/>
                    </a:p>
                    <a:p>
                      <a:pPr algn="l" rtl="0" eaLnBrk="0">
                        <a:lnSpc>
                          <a:spcPct val="7000"/>
                        </a:lnSpc>
                      </a:pPr>
                      <a:endParaRPr lang="en-US" altLang="en-US" sz="100"/>
                    </a:p>
                    <a:p>
                      <a:pPr marL="146685" indent="51435" algn="l" rtl="0" eaLnBrk="0">
                        <a:lnSpc>
                          <a:spcPct val="104000"/>
                        </a:lnSpc>
                      </a:pPr>
                      <a:r>
                        <a:rPr sz="1200" spc="-60">
                          <a:solidFill>
                            <a:srgbClr val="000000">
                              <a:alpha val="100000"/>
                            </a:srgbClr>
                          </a:solidFill>
                          <a:latin typeface="楷体" panose="02010609060101010101" charset="-122"/>
                          <a:ea typeface="楷体" panose="02010609060101010101" charset="-122"/>
                          <a:cs typeface="楷体" panose="02010609060101010101" charset="-122"/>
                        </a:rPr>
                        <a:t>《国家发展改革委等部</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solidFill>
                            <a:srgbClr val="000000">
                              <a:alpha val="100000"/>
                            </a:srgbClr>
                          </a:solidFill>
                          <a:latin typeface="楷体" panose="02010609060101010101" charset="-122"/>
                          <a:ea typeface="楷体" panose="02010609060101010101" charset="-122"/>
                          <a:cs typeface="楷体" panose="02010609060101010101" charset="-122"/>
                        </a:rPr>
                        <a:t>门关于新时代推进品牌</a:t>
                      </a:r>
                      <a:endParaRPr lang="en-US" altLang="en-US" sz="1200"/>
                    </a:p>
                    <a:p>
                      <a:pPr marL="281940" algn="l" rtl="0" eaLnBrk="0">
                        <a:lnSpc>
                          <a:spcPct val="93000"/>
                        </a:lnSpc>
                        <a:spcBef>
                          <a:spcPts val="11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建设的指导意</a:t>
                      </a:r>
                      <a:r>
                        <a:rPr sz="1200" spc="0">
                          <a:solidFill>
                            <a:srgbClr val="000000">
                              <a:alpha val="100000"/>
                            </a:srgbClr>
                          </a:solidFill>
                          <a:latin typeface="楷体" panose="02010609060101010101" charset="-122"/>
                          <a:ea typeface="楷体" panose="02010609060101010101" charset="-122"/>
                          <a:cs typeface="楷体" panose="02010609060101010101" charset="-122"/>
                        </a:rPr>
                        <a:t>见》</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5000"/>
                        </a:lnSpc>
                      </a:pPr>
                      <a:endParaRPr lang="en-US" altLang="en-US" sz="1000"/>
                    </a:p>
                    <a:p>
                      <a:pPr algn="l" rtl="0" eaLnBrk="0">
                        <a:lnSpc>
                          <a:spcPct val="115000"/>
                        </a:lnSpc>
                      </a:pPr>
                      <a:endParaRPr lang="en-US" altLang="en-US" sz="1000"/>
                    </a:p>
                    <a:p>
                      <a:pPr marL="153035" algn="l" rtl="0" eaLnBrk="0">
                        <a:lnSpc>
                          <a:spcPct val="79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2022</a:t>
                      </a:r>
                      <a:r>
                        <a:rPr sz="1200" spc="0">
                          <a:solidFill>
                            <a:srgbClr val="000000">
                              <a:alpha val="100000"/>
                            </a:srgbClr>
                          </a:solidFill>
                          <a:latin typeface="楷体" panose="02010609060101010101" charset="-122"/>
                          <a:ea typeface="楷体" panose="02010609060101010101" charset="-122"/>
                          <a:cs typeface="楷体" panose="02010609060101010101" charset="-122"/>
                        </a:rPr>
                        <a:t>-07</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7000"/>
                        </a:lnSpc>
                      </a:pPr>
                      <a:endParaRPr lang="en-US" altLang="en-US" sz="1000"/>
                    </a:p>
                    <a:p>
                      <a:pPr algn="l" rtl="0" eaLnBrk="0">
                        <a:lnSpc>
                          <a:spcPct val="107000"/>
                        </a:lnSpc>
                      </a:pPr>
                      <a:endParaRPr lang="en-US" altLang="en-US" sz="1000"/>
                    </a:p>
                    <a:p>
                      <a:pPr algn="l" rtl="0" eaLnBrk="0">
                        <a:lnSpc>
                          <a:spcPct val="9000"/>
                        </a:lnSpc>
                      </a:pPr>
                      <a:endParaRPr lang="en-US" altLang="en-US" sz="100"/>
                    </a:p>
                    <a:p>
                      <a:pPr marL="212090" algn="l" rtl="0" eaLnBrk="0">
                        <a:lnSpc>
                          <a:spcPct val="96000"/>
                        </a:lnSpc>
                      </a:pPr>
                      <a:r>
                        <a:rPr sz="1200" spc="-30">
                          <a:solidFill>
                            <a:srgbClr val="000000">
                              <a:alpha val="100000"/>
                            </a:srgbClr>
                          </a:solidFill>
                          <a:latin typeface="楷体" panose="02010609060101010101" charset="-122"/>
                          <a:ea typeface="楷体" panose="02010609060101010101" charset="-122"/>
                          <a:cs typeface="楷体" panose="02010609060101010101" charset="-122"/>
                        </a:rPr>
                        <a:t>发改</a:t>
                      </a:r>
                      <a:r>
                        <a:rPr sz="1200" spc="-10">
                          <a:solidFill>
                            <a:srgbClr val="000000">
                              <a:alpha val="100000"/>
                            </a:srgbClr>
                          </a:solidFill>
                          <a:latin typeface="楷体" panose="02010609060101010101" charset="-122"/>
                          <a:ea typeface="楷体" panose="02010609060101010101" charset="-122"/>
                          <a:cs typeface="楷体" panose="02010609060101010101" charset="-122"/>
                        </a:rPr>
                        <a:t>委</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2000"/>
                        </a:lnSpc>
                      </a:pPr>
                      <a:endParaRPr lang="en-US" altLang="en-US" sz="800"/>
                    </a:p>
                    <a:p>
                      <a:pPr marL="273685" indent="-173990" algn="l" rtl="0" eaLnBrk="0">
                        <a:lnSpc>
                          <a:spcPct val="101000"/>
                        </a:lnSpc>
                        <a:spcBef>
                          <a:spcPts val="5"/>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打造提升农业品牌、壮大升级工业品牌</a:t>
                      </a:r>
                      <a:r>
                        <a:rPr sz="1200" spc="0">
                          <a:solidFill>
                            <a:srgbClr val="000000">
                              <a:alpha val="100000"/>
                            </a:srgbClr>
                          </a:solidFill>
                          <a:latin typeface="楷体" panose="02010609060101010101" charset="-122"/>
                          <a:ea typeface="楷体" panose="02010609060101010101" charset="-122"/>
                          <a:cs typeface="楷体" panose="02010609060101010101" charset="-122"/>
                        </a:rPr>
                        <a:t>，做强服务业品牌，培育区域品牌。鼓励提升技术和质量 </a:t>
                      </a:r>
                      <a:r>
                        <a:rPr sz="1200" spc="-10">
                          <a:solidFill>
                            <a:srgbClr val="000000">
                              <a:alpha val="100000"/>
                            </a:srgbClr>
                          </a:solidFill>
                          <a:latin typeface="楷体" panose="02010609060101010101" charset="-122"/>
                          <a:ea typeface="楷体" panose="02010609060101010101" charset="-122"/>
                          <a:cs typeface="楷体" panose="02010609060101010101" charset="-122"/>
                        </a:rPr>
                        <a:t>水平，塑造提升品</a:t>
                      </a:r>
                      <a:r>
                        <a:rPr sz="1200" spc="0">
                          <a:solidFill>
                            <a:srgbClr val="000000">
                              <a:alpha val="100000"/>
                            </a:srgbClr>
                          </a:solidFill>
                          <a:latin typeface="楷体" panose="02010609060101010101" charset="-122"/>
                          <a:ea typeface="楷体" panose="02010609060101010101" charset="-122"/>
                          <a:cs typeface="楷体" panose="02010609060101010101" charset="-122"/>
                        </a:rPr>
                        <a:t>牌形象，丰富品牌文化内涵，发挥骨干企业示范引领作用。鼓励品牌消费，引 </a:t>
                      </a:r>
                      <a:r>
                        <a:rPr sz="1200" spc="-10">
                          <a:solidFill>
                            <a:srgbClr val="000000">
                              <a:alpha val="100000"/>
                            </a:srgbClr>
                          </a:solidFill>
                          <a:latin typeface="楷体" panose="02010609060101010101" charset="-122"/>
                          <a:ea typeface="楷体" panose="02010609060101010101" charset="-122"/>
                          <a:cs typeface="楷体" panose="02010609060101010101" charset="-122"/>
                        </a:rPr>
                        <a:t>导品牌国际化，积</a:t>
                      </a:r>
                      <a:r>
                        <a:rPr sz="1200" spc="0">
                          <a:solidFill>
                            <a:srgbClr val="000000">
                              <a:alpha val="100000"/>
                            </a:srgbClr>
                          </a:solidFill>
                          <a:latin typeface="楷体" panose="02010609060101010101" charset="-122"/>
                          <a:ea typeface="楷体" panose="02010609060101010101" charset="-122"/>
                          <a:cs typeface="楷体" panose="02010609060101010101" charset="-122"/>
                        </a:rPr>
                        <a:t>极参与国际合作</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1000"/>
                        </a:lnSpc>
                      </a:pPr>
                      <a:endParaRPr lang="en-US" altLang="en-US" sz="700"/>
                    </a:p>
                    <a:p>
                      <a:pPr marL="100965" indent="14605" algn="l" rtl="0" eaLnBrk="0">
                        <a:lnSpc>
                          <a:spcPct val="103000"/>
                        </a:lnSpc>
                        <a:spcBef>
                          <a:spcPts val="5"/>
                        </a:spcBef>
                      </a:pPr>
                      <a:r>
                        <a:rPr sz="1200" spc="-4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关注农业、工业</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服</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务业品牌，鼓励</a:t>
                      </a:r>
                      <a:endParaRPr lang="en-US" altLang="en-US" sz="1200"/>
                    </a:p>
                    <a:p>
                      <a:pPr marL="342900" algn="l" rtl="0" eaLnBrk="0">
                        <a:lnSpc>
                          <a:spcPct val="93000"/>
                        </a:lnSpc>
                        <a:spcBef>
                          <a:spcPts val="115"/>
                        </a:spcBef>
                      </a:pP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品牌国际</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化</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AE3F3"/>
                    </a:solidFill>
                  </a:tcPr>
                </a:tc>
              </a:tr>
              <a:tr h="702309">
                <a:tc>
                  <a:txBody>
                    <a:bodyPr vert="horz" wrap="square"/>
                    <a:lstStyle/>
                    <a:p>
                      <a:pPr algn="l" rtl="0" eaLnBrk="0">
                        <a:lnSpc>
                          <a:spcPct val="124000"/>
                        </a:lnSpc>
                      </a:pPr>
                      <a:endParaRPr lang="en-US" altLang="en-US" sz="400"/>
                    </a:p>
                    <a:p>
                      <a:pPr marL="211455" indent="-13970" algn="l" rtl="0" eaLnBrk="0">
                        <a:lnSpc>
                          <a:spcPct val="103000"/>
                        </a:lnSpc>
                        <a:spcBef>
                          <a:spcPts val="5"/>
                        </a:spcBef>
                        <a:tabLst>
                          <a:tab pos="290195"/>
                        </a:tabLst>
                      </a:pPr>
                      <a:r>
                        <a:rPr sz="1200" spc="-60">
                          <a:solidFill>
                            <a:srgbClr val="000000">
                              <a:alpha val="100000"/>
                            </a:srgbClr>
                          </a:solidFill>
                          <a:latin typeface="楷体" panose="02010609060101010101" charset="-122"/>
                          <a:ea typeface="楷体" panose="02010609060101010101" charset="-122"/>
                          <a:cs typeface="楷体" panose="02010609060101010101" charset="-122"/>
                        </a:rPr>
                        <a:t>《数字化助力消费品工</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20">
                          <a:solidFill>
                            <a:srgbClr val="000000">
                              <a:alpha val="100000"/>
                            </a:srgbClr>
                          </a:solidFill>
                          <a:latin typeface="楷体" panose="02010609060101010101" charset="-122"/>
                          <a:ea typeface="楷体" panose="02010609060101010101" charset="-122"/>
                          <a:cs typeface="楷体" panose="02010609060101010101" charset="-122"/>
                        </a:rPr>
                        <a:t>业“三品”</a:t>
                      </a:r>
                      <a:r>
                        <a:rPr sz="1200" spc="-10">
                          <a:solidFill>
                            <a:srgbClr val="000000">
                              <a:alpha val="100000"/>
                            </a:srgbClr>
                          </a:solidFill>
                          <a:latin typeface="楷体" panose="02010609060101010101" charset="-122"/>
                          <a:ea typeface="楷体" panose="02010609060101010101" charset="-122"/>
                          <a:cs typeface="楷体" panose="02010609060101010101" charset="-122"/>
                        </a:rPr>
                        <a:t>行</a:t>
                      </a:r>
                      <a:r>
                        <a:rPr sz="1200" spc="0">
                          <a:solidFill>
                            <a:srgbClr val="000000">
                              <a:alpha val="100000"/>
                            </a:srgbClr>
                          </a:solidFill>
                          <a:latin typeface="楷体" panose="02010609060101010101" charset="-122"/>
                          <a:ea typeface="楷体" panose="02010609060101010101" charset="-122"/>
                          <a:cs typeface="楷体" panose="02010609060101010101" charset="-122"/>
                        </a:rPr>
                        <a:t>动方案  	</a:t>
                      </a:r>
                      <a:r>
                        <a:rPr sz="1200" spc="-10">
                          <a:solidFill>
                            <a:srgbClr val="000000">
                              <a:alpha val="100000"/>
                            </a:srgbClr>
                          </a:solidFill>
                          <a:latin typeface="楷体" panose="02010609060101010101" charset="-122"/>
                          <a:ea typeface="楷体" panose="02010609060101010101" charset="-122"/>
                          <a:cs typeface="楷体" panose="02010609060101010101" charset="-122"/>
                        </a:rPr>
                        <a:t>(202</a:t>
                      </a:r>
                      <a:r>
                        <a:rPr sz="1200" spc="0">
                          <a:solidFill>
                            <a:srgbClr val="000000">
                              <a:alpha val="100000"/>
                            </a:srgbClr>
                          </a:solidFill>
                          <a:latin typeface="楷体" panose="02010609060101010101" charset="-122"/>
                          <a:ea typeface="楷体" panose="02010609060101010101" charset="-122"/>
                          <a:cs typeface="楷体" panose="02010609060101010101" charset="-122"/>
                        </a:rPr>
                        <a:t>2－2025年) 》</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01000"/>
                        </a:lnSpc>
                      </a:pPr>
                      <a:endParaRPr lang="en-US" altLang="en-US" sz="1000"/>
                    </a:p>
                    <a:p>
                      <a:pPr algn="l" rtl="0" eaLnBrk="0">
                        <a:lnSpc>
                          <a:spcPct val="102000"/>
                        </a:lnSpc>
                      </a:pPr>
                      <a:endParaRPr lang="en-US" altLang="en-US" sz="1000"/>
                    </a:p>
                    <a:p>
                      <a:pPr marL="153035"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2022</a:t>
                      </a:r>
                      <a:r>
                        <a:rPr sz="1200" spc="0">
                          <a:solidFill>
                            <a:srgbClr val="000000">
                              <a:alpha val="100000"/>
                            </a:srgbClr>
                          </a:solidFill>
                          <a:latin typeface="楷体" panose="02010609060101010101" charset="-122"/>
                          <a:ea typeface="楷体" panose="02010609060101010101" charset="-122"/>
                          <a:cs typeface="楷体" panose="02010609060101010101" charset="-122"/>
                        </a:rPr>
                        <a:t>-07</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10000"/>
                        </a:lnSpc>
                      </a:pPr>
                      <a:endParaRPr lang="en-US" altLang="en-US" sz="1000"/>
                    </a:p>
                    <a:p>
                      <a:pPr algn="l" rtl="0" eaLnBrk="0">
                        <a:lnSpc>
                          <a:spcPct val="7000"/>
                        </a:lnSpc>
                      </a:pPr>
                      <a:endParaRPr lang="en-US" altLang="en-US" sz="100"/>
                    </a:p>
                    <a:p>
                      <a:pPr marL="218440" indent="-88265" algn="l" rtl="0" eaLnBrk="0">
                        <a:lnSpc>
                          <a:spcPct val="104000"/>
                        </a:lnSpc>
                      </a:pPr>
                      <a:r>
                        <a:rPr sz="1200" spc="-20">
                          <a:solidFill>
                            <a:srgbClr val="000000">
                              <a:alpha val="100000"/>
                            </a:srgbClr>
                          </a:solidFill>
                          <a:latin typeface="楷体" panose="02010609060101010101" charset="-122"/>
                          <a:ea typeface="楷体" panose="02010609060101010101" charset="-122"/>
                          <a:cs typeface="楷体" panose="02010609060101010101" charset="-122"/>
                        </a:rPr>
                        <a:t>工业和</a:t>
                      </a:r>
                      <a:r>
                        <a:rPr sz="1200" spc="0">
                          <a:solidFill>
                            <a:srgbClr val="000000">
                              <a:alpha val="100000"/>
                            </a:srgbClr>
                          </a:solidFill>
                          <a:latin typeface="楷体" panose="02010609060101010101" charset="-122"/>
                          <a:ea typeface="楷体" panose="02010609060101010101" charset="-122"/>
                          <a:cs typeface="楷体" panose="02010609060101010101" charset="-122"/>
                        </a:rPr>
                        <a:t>信 </a:t>
                      </a:r>
                      <a:r>
                        <a:rPr sz="1200" spc="-40">
                          <a:solidFill>
                            <a:srgbClr val="000000">
                              <a:alpha val="100000"/>
                            </a:srgbClr>
                          </a:solidFill>
                          <a:latin typeface="楷体" panose="02010609060101010101" charset="-122"/>
                          <a:ea typeface="楷体" panose="02010609060101010101" charset="-122"/>
                          <a:cs typeface="楷体" panose="02010609060101010101" charset="-122"/>
                        </a:rPr>
                        <a:t>息化</a:t>
                      </a:r>
                      <a:r>
                        <a:rPr sz="1200" spc="-20">
                          <a:solidFill>
                            <a:srgbClr val="000000">
                              <a:alpha val="100000"/>
                            </a:srgbClr>
                          </a:solidFill>
                          <a:latin typeface="楷体" panose="02010609060101010101" charset="-122"/>
                          <a:ea typeface="楷体" panose="02010609060101010101" charset="-122"/>
                          <a:cs typeface="楷体" panose="02010609060101010101" charset="-122"/>
                        </a:rPr>
                        <a:t>部</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15000"/>
                        </a:lnSpc>
                      </a:pPr>
                      <a:endParaRPr lang="en-US" altLang="en-US" sz="1000"/>
                    </a:p>
                    <a:p>
                      <a:pPr marL="281305" indent="-181610" algn="l" rtl="0" eaLnBrk="0">
                        <a:lnSpc>
                          <a:spcPct val="101000"/>
                        </a:lnSpc>
                        <a:spcBef>
                          <a:spcPts val="5"/>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推进数字化助力消费</a:t>
                      </a:r>
                      <a:r>
                        <a:rPr sz="1200" spc="0">
                          <a:solidFill>
                            <a:srgbClr val="000000">
                              <a:alpha val="100000"/>
                            </a:srgbClr>
                          </a:solidFill>
                          <a:latin typeface="楷体" panose="02010609060101010101" charset="-122"/>
                          <a:ea typeface="楷体" panose="02010609060101010101" charset="-122"/>
                          <a:cs typeface="楷体" panose="02010609060101010101" charset="-122"/>
                        </a:rPr>
                        <a:t>品工业深入实施“三品”战略，更好满足和创造消费需求，增强消费拉动作 </a:t>
                      </a:r>
                      <a:r>
                        <a:rPr sz="1200" spc="-10">
                          <a:solidFill>
                            <a:srgbClr val="000000">
                              <a:alpha val="100000"/>
                            </a:srgbClr>
                          </a:solidFill>
                          <a:latin typeface="楷体" panose="02010609060101010101" charset="-122"/>
                          <a:ea typeface="楷体" panose="02010609060101010101" charset="-122"/>
                          <a:cs typeface="楷体" panose="02010609060101010101" charset="-122"/>
                        </a:rPr>
                        <a:t>用，促进消费品工业加快迈上</a:t>
                      </a:r>
                      <a:r>
                        <a:rPr sz="1200" spc="0">
                          <a:solidFill>
                            <a:srgbClr val="000000">
                              <a:alpha val="100000"/>
                            </a:srgbClr>
                          </a:solidFill>
                          <a:latin typeface="楷体" panose="02010609060101010101" charset="-122"/>
                          <a:ea typeface="楷体" panose="02010609060101010101" charset="-122"/>
                          <a:cs typeface="楷体" panose="02010609060101010101" charset="-122"/>
                        </a:rPr>
                        <a:t>中高端</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10000"/>
                        </a:lnSpc>
                      </a:pPr>
                      <a:endParaRPr lang="en-US" altLang="en-US" sz="1000"/>
                    </a:p>
                    <a:p>
                      <a:pPr marL="485775" indent="-377825" algn="l" rtl="0" eaLnBrk="0">
                        <a:lnSpc>
                          <a:spcPct val="104000"/>
                        </a:lnSpc>
                        <a:spcBef>
                          <a:spcPts val="5"/>
                        </a:spcBef>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鼓励快消</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品牌数字</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化发</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展</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AE3F3"/>
                    </a:solidFill>
                  </a:tcPr>
                </a:tc>
              </a:tr>
              <a:tr h="702309">
                <a:tc>
                  <a:txBody>
                    <a:bodyPr vert="horz" wrap="square"/>
                    <a:lstStyle/>
                    <a:p>
                      <a:pPr algn="l" rtl="0" eaLnBrk="0">
                        <a:lnSpc>
                          <a:spcPct val="120000"/>
                        </a:lnSpc>
                      </a:pPr>
                      <a:endParaRPr lang="en-US" altLang="en-US" sz="400"/>
                    </a:p>
                    <a:p>
                      <a:pPr marL="128270" indent="69850" algn="l" rtl="0" eaLnBrk="0">
                        <a:lnSpc>
                          <a:spcPct val="103000"/>
                        </a:lnSpc>
                        <a:spcBef>
                          <a:spcPts val="5"/>
                        </a:spcBef>
                      </a:pPr>
                      <a:r>
                        <a:rPr sz="1200" spc="-60">
                          <a:solidFill>
                            <a:srgbClr val="000000">
                              <a:alpha val="100000"/>
                            </a:srgbClr>
                          </a:solidFill>
                          <a:latin typeface="楷体" panose="02010609060101010101" charset="-122"/>
                          <a:ea typeface="楷体" panose="02010609060101010101" charset="-122"/>
                          <a:cs typeface="楷体" panose="02010609060101010101" charset="-122"/>
                        </a:rPr>
                        <a:t>《工商总局关于深入实</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施商标品牌</a:t>
                      </a:r>
                      <a:r>
                        <a:rPr sz="1200" spc="0">
                          <a:solidFill>
                            <a:srgbClr val="000000">
                              <a:alpha val="100000"/>
                            </a:srgbClr>
                          </a:solidFill>
                          <a:latin typeface="楷体" panose="02010609060101010101" charset="-122"/>
                          <a:ea typeface="楷体" panose="02010609060101010101" charset="-122"/>
                          <a:cs typeface="楷体" panose="02010609060101010101" charset="-122"/>
                        </a:rPr>
                        <a:t>战略，推进 </a:t>
                      </a:r>
                      <a:r>
                        <a:rPr sz="1200" spc="-10">
                          <a:solidFill>
                            <a:srgbClr val="000000">
                              <a:alpha val="100000"/>
                            </a:srgbClr>
                          </a:solidFill>
                          <a:latin typeface="楷体" panose="02010609060101010101" charset="-122"/>
                          <a:ea typeface="楷体" panose="02010609060101010101" charset="-122"/>
                          <a:cs typeface="楷体" panose="02010609060101010101" charset="-122"/>
                        </a:rPr>
                        <a:t>中国品牌建</a:t>
                      </a:r>
                      <a:r>
                        <a:rPr sz="1200" spc="0">
                          <a:solidFill>
                            <a:srgbClr val="000000">
                              <a:alpha val="100000"/>
                            </a:srgbClr>
                          </a:solidFill>
                          <a:latin typeface="楷体" panose="02010609060101010101" charset="-122"/>
                          <a:ea typeface="楷体" panose="02010609060101010101" charset="-122"/>
                          <a:cs typeface="楷体" panose="02010609060101010101" charset="-122"/>
                        </a:rPr>
                        <a:t>设的意见》</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1000"/>
                        </a:lnSpc>
                      </a:pPr>
                      <a:endParaRPr lang="en-US" altLang="en-US" sz="1000"/>
                    </a:p>
                    <a:p>
                      <a:pPr algn="l" rtl="0" eaLnBrk="0">
                        <a:lnSpc>
                          <a:spcPct val="101000"/>
                        </a:lnSpc>
                      </a:pPr>
                      <a:endParaRPr lang="en-US" altLang="en-US" sz="1000"/>
                    </a:p>
                    <a:p>
                      <a:pPr algn="l" rtl="0" eaLnBrk="0">
                        <a:lnSpc>
                          <a:spcPct val="10000"/>
                        </a:lnSpc>
                      </a:pPr>
                      <a:endParaRPr lang="en-US" altLang="en-US" sz="100"/>
                    </a:p>
                    <a:p>
                      <a:pPr marL="153035"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2017</a:t>
                      </a:r>
                      <a:r>
                        <a:rPr sz="1200" spc="0">
                          <a:solidFill>
                            <a:srgbClr val="000000">
                              <a:alpha val="100000"/>
                            </a:srgbClr>
                          </a:solidFill>
                          <a:latin typeface="楷体" panose="02010609060101010101" charset="-122"/>
                          <a:ea typeface="楷体" panose="02010609060101010101" charset="-122"/>
                          <a:cs typeface="楷体" panose="02010609060101010101" charset="-122"/>
                        </a:rPr>
                        <a:t>-05</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87000"/>
                        </a:lnSpc>
                      </a:pPr>
                      <a:endParaRPr lang="en-US" altLang="en-US" sz="1000"/>
                    </a:p>
                    <a:p>
                      <a:pPr marL="130810" algn="l" rtl="0" eaLnBrk="0">
                        <a:lnSpc>
                          <a:spcPct val="94000"/>
                        </a:lnSpc>
                        <a:spcBef>
                          <a:spcPts val="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工商总局</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5000"/>
                        </a:lnSpc>
                      </a:pPr>
                      <a:endParaRPr lang="en-US" altLang="en-US" sz="1000"/>
                    </a:p>
                    <a:p>
                      <a:pPr marL="266700" indent="-166370" algn="l" rtl="0" eaLnBrk="0">
                        <a:lnSpc>
                          <a:spcPct val="101000"/>
                        </a:lnSpc>
                        <a:spcBef>
                          <a:spcPts val="5"/>
                        </a:spcBef>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持续推进商标注册便利化，加强商标注</a:t>
                      </a:r>
                      <a:r>
                        <a:rPr sz="1200" spc="0">
                          <a:solidFill>
                            <a:srgbClr val="000000">
                              <a:alpha val="100000"/>
                            </a:srgbClr>
                          </a:solidFill>
                          <a:latin typeface="楷体" panose="02010609060101010101" charset="-122"/>
                          <a:ea typeface="楷体" panose="02010609060101010101" charset="-122"/>
                          <a:cs typeface="楷体" panose="02010609060101010101" charset="-122"/>
                        </a:rPr>
                        <a:t>册体质机会建设，完善商标确权程序，加大注册商标专用 </a:t>
                      </a:r>
                      <a:r>
                        <a:rPr sz="1200" spc="-10">
                          <a:solidFill>
                            <a:srgbClr val="000000">
                              <a:alpha val="100000"/>
                            </a:srgbClr>
                          </a:solidFill>
                          <a:latin typeface="楷体" panose="02010609060101010101" charset="-122"/>
                          <a:ea typeface="楷体" panose="02010609060101010101" charset="-122"/>
                          <a:cs typeface="楷体" panose="02010609060101010101" charset="-122"/>
                        </a:rPr>
                        <a:t>权保</a:t>
                      </a:r>
                      <a:r>
                        <a:rPr sz="1200" spc="0">
                          <a:solidFill>
                            <a:srgbClr val="000000">
                              <a:alpha val="100000"/>
                            </a:srgbClr>
                          </a:solidFill>
                          <a:latin typeface="楷体" panose="02010609060101010101" charset="-122"/>
                          <a:ea typeface="楷体" panose="02010609060101010101" charset="-122"/>
                          <a:cs typeface="楷体" panose="02010609060101010101" charset="-122"/>
                        </a:rPr>
                        <a:t>护力度，推进商标监管规范化，规范发展商标品牌价值评价体系</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9000"/>
                        </a:lnSpc>
                      </a:pPr>
                      <a:endParaRPr lang="en-US" altLang="en-US" sz="1000"/>
                    </a:p>
                    <a:p>
                      <a:pPr marL="257810" indent="-153670" algn="l" rtl="0" eaLnBrk="0">
                        <a:lnSpc>
                          <a:spcPct val="104000"/>
                        </a:lnSpc>
                        <a:spcBef>
                          <a:spcPts val="5"/>
                        </a:spcBef>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保护</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品牌价值，推</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进品牌</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化发展</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AE3F3"/>
                    </a:solidFill>
                  </a:tcPr>
                </a:tc>
              </a:tr>
              <a:tr h="701675">
                <a:tc>
                  <a:txBody>
                    <a:bodyPr vert="horz" wrap="square"/>
                    <a:lstStyle/>
                    <a:p>
                      <a:pPr algn="l" rtl="0" eaLnBrk="0">
                        <a:lnSpc>
                          <a:spcPct val="123000"/>
                        </a:lnSpc>
                      </a:pPr>
                      <a:endParaRPr lang="en-US" altLang="en-US" sz="400"/>
                    </a:p>
                    <a:p>
                      <a:pPr marL="127000" indent="71120" algn="l" rtl="0" eaLnBrk="0">
                        <a:lnSpc>
                          <a:spcPct val="104000"/>
                        </a:lnSpc>
                        <a:spcBef>
                          <a:spcPts val="5"/>
                        </a:spcBef>
                      </a:pPr>
                      <a:r>
                        <a:rPr sz="1200" spc="-60">
                          <a:solidFill>
                            <a:srgbClr val="000000">
                              <a:alpha val="100000"/>
                            </a:srgbClr>
                          </a:solidFill>
                          <a:latin typeface="楷体" panose="02010609060101010101" charset="-122"/>
                          <a:ea typeface="楷体" panose="02010609060101010101" charset="-122"/>
                          <a:cs typeface="楷体" panose="02010609060101010101" charset="-122"/>
                        </a:rPr>
                        <a:t>《国务院办公厅关于发</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挥品牌引</a:t>
                      </a:r>
                      <a:r>
                        <a:rPr sz="1200" spc="0">
                          <a:solidFill>
                            <a:srgbClr val="000000">
                              <a:alpha val="100000"/>
                            </a:srgbClr>
                          </a:solidFill>
                          <a:latin typeface="楷体" panose="02010609060101010101" charset="-122"/>
                          <a:ea typeface="楷体" panose="02010609060101010101" charset="-122"/>
                          <a:cs typeface="楷体" panose="02010609060101010101" charset="-122"/>
                        </a:rPr>
                        <a:t>领作用推动供</a:t>
                      </a:r>
                      <a:endParaRPr lang="en-US" altLang="en-US" sz="1200"/>
                    </a:p>
                    <a:p>
                      <a:pPr marL="214630" algn="l" rtl="0" eaLnBrk="0">
                        <a:lnSpc>
                          <a:spcPct val="93000"/>
                        </a:lnSpc>
                        <a:spcBef>
                          <a:spcPts val="110"/>
                        </a:spcBef>
                      </a:pPr>
                      <a:r>
                        <a:rPr sz="1200" spc="-20">
                          <a:solidFill>
                            <a:srgbClr val="000000">
                              <a:alpha val="100000"/>
                            </a:srgbClr>
                          </a:solidFill>
                          <a:latin typeface="楷体" panose="02010609060101010101" charset="-122"/>
                          <a:ea typeface="楷体" panose="02010609060101010101" charset="-122"/>
                          <a:cs typeface="楷体" panose="02010609060101010101" charset="-122"/>
                        </a:rPr>
                        <a:t>需结构升级的</a:t>
                      </a:r>
                      <a:r>
                        <a:rPr sz="1200" spc="-10">
                          <a:solidFill>
                            <a:srgbClr val="000000">
                              <a:alpha val="100000"/>
                            </a:srgbClr>
                          </a:solidFill>
                          <a:latin typeface="楷体" panose="02010609060101010101" charset="-122"/>
                          <a:ea typeface="楷体" panose="02010609060101010101" charset="-122"/>
                          <a:cs typeface="楷体" panose="02010609060101010101" charset="-122"/>
                        </a:rPr>
                        <a:t>意</a:t>
                      </a:r>
                      <a:r>
                        <a:rPr sz="1200" spc="0">
                          <a:solidFill>
                            <a:srgbClr val="000000">
                              <a:alpha val="100000"/>
                            </a:srgbClr>
                          </a:solidFill>
                          <a:latin typeface="楷体" panose="02010609060101010101" charset="-122"/>
                          <a:ea typeface="楷体" panose="02010609060101010101" charset="-122"/>
                          <a:cs typeface="楷体" panose="02010609060101010101" charset="-122"/>
                        </a:rPr>
                        <a:t>见》</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01000"/>
                        </a:lnSpc>
                      </a:pPr>
                      <a:endParaRPr lang="en-US" altLang="en-US" sz="1000"/>
                    </a:p>
                    <a:p>
                      <a:pPr algn="l" rtl="0" eaLnBrk="0">
                        <a:lnSpc>
                          <a:spcPct val="101000"/>
                        </a:lnSpc>
                      </a:pPr>
                      <a:endParaRPr lang="en-US" altLang="en-US" sz="1000"/>
                    </a:p>
                    <a:p>
                      <a:pPr algn="l" rtl="0" eaLnBrk="0">
                        <a:lnSpc>
                          <a:spcPct val="10000"/>
                        </a:lnSpc>
                      </a:pPr>
                      <a:endParaRPr lang="en-US" altLang="en-US" sz="100"/>
                    </a:p>
                    <a:p>
                      <a:pPr marL="153035" algn="l" rtl="0" eaLnBrk="0">
                        <a:lnSpc>
                          <a:spcPct val="79000"/>
                        </a:lnSpc>
                      </a:pPr>
                      <a:r>
                        <a:rPr sz="1200" spc="-10">
                          <a:solidFill>
                            <a:srgbClr val="000000">
                              <a:alpha val="100000"/>
                            </a:srgbClr>
                          </a:solidFill>
                          <a:latin typeface="楷体" panose="02010609060101010101" charset="-122"/>
                          <a:ea typeface="楷体" panose="02010609060101010101" charset="-122"/>
                          <a:cs typeface="楷体" panose="02010609060101010101" charset="-122"/>
                        </a:rPr>
                        <a:t>2016</a:t>
                      </a:r>
                      <a:r>
                        <a:rPr sz="1200" spc="0">
                          <a:solidFill>
                            <a:srgbClr val="000000">
                              <a:alpha val="100000"/>
                            </a:srgbClr>
                          </a:solidFill>
                          <a:latin typeface="楷体" panose="02010609060101010101" charset="-122"/>
                          <a:ea typeface="楷体" panose="02010609060101010101" charset="-122"/>
                          <a:cs typeface="楷体" panose="02010609060101010101" charset="-122"/>
                        </a:rPr>
                        <a:t>-09</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87000"/>
                        </a:lnSpc>
                      </a:pPr>
                      <a:endParaRPr lang="en-US" altLang="en-US" sz="1000"/>
                    </a:p>
                    <a:p>
                      <a:pPr algn="l" rtl="0" eaLnBrk="0">
                        <a:lnSpc>
                          <a:spcPct val="8000"/>
                        </a:lnSpc>
                      </a:pPr>
                      <a:endParaRPr lang="en-US" altLang="en-US" sz="100"/>
                    </a:p>
                    <a:p>
                      <a:pPr marL="224790" algn="l" rtl="0" eaLnBrk="0">
                        <a:lnSpc>
                          <a:spcPct val="94000"/>
                        </a:lnSpc>
                      </a:pPr>
                      <a:r>
                        <a:rPr sz="1200" spc="-50">
                          <a:solidFill>
                            <a:srgbClr val="000000">
                              <a:alpha val="100000"/>
                            </a:srgbClr>
                          </a:solidFill>
                          <a:latin typeface="楷体" panose="02010609060101010101" charset="-122"/>
                          <a:ea typeface="楷体" panose="02010609060101010101" charset="-122"/>
                          <a:cs typeface="楷体" panose="02010609060101010101" charset="-122"/>
                        </a:rPr>
                        <a:t>国务</a:t>
                      </a:r>
                      <a:r>
                        <a:rPr sz="1200" spc="-30">
                          <a:solidFill>
                            <a:srgbClr val="000000">
                              <a:alpha val="100000"/>
                            </a:srgbClr>
                          </a:solidFill>
                          <a:latin typeface="楷体" panose="02010609060101010101" charset="-122"/>
                          <a:ea typeface="楷体" panose="02010609060101010101" charset="-122"/>
                          <a:cs typeface="楷体" panose="02010609060101010101" charset="-122"/>
                        </a:rPr>
                        <a:t>院</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02000"/>
                        </a:lnSpc>
                      </a:pPr>
                      <a:endParaRPr lang="en-US" altLang="en-US" sz="500"/>
                    </a:p>
                    <a:p>
                      <a:pPr marL="269240" indent="-169545" algn="l" rtl="0" eaLnBrk="0">
                        <a:lnSpc>
                          <a:spcPct val="103000"/>
                        </a:lnSpc>
                      </a:pPr>
                      <a:r>
                        <a:rPr sz="1200" spc="10">
                          <a:solidFill>
                            <a:srgbClr val="000000">
                              <a:alpha val="100000"/>
                            </a:srgbClr>
                          </a:solidFill>
                          <a:latin typeface="Arial"/>
                          <a:ea typeface="Arial"/>
                          <a:cs typeface="Arial"/>
                        </a:rPr>
                        <a:t>•  </a:t>
                      </a:r>
                      <a:r>
                        <a:rPr sz="1200" spc="10">
                          <a:solidFill>
                            <a:srgbClr val="000000">
                              <a:alpha val="100000"/>
                            </a:srgbClr>
                          </a:solidFill>
                          <a:latin typeface="楷体" panose="02010609060101010101" charset="-122"/>
                          <a:ea typeface="楷体" panose="02010609060101010101" charset="-122"/>
                          <a:cs typeface="楷体" panose="02010609060101010101" charset="-122"/>
                        </a:rPr>
                        <a:t>确立品牌基础建设工程，围绕品牌影</a:t>
                      </a:r>
                      <a:r>
                        <a:rPr sz="1200" spc="0">
                          <a:solidFill>
                            <a:srgbClr val="000000">
                              <a:alpha val="100000"/>
                            </a:srgbClr>
                          </a:solidFill>
                          <a:latin typeface="楷体" panose="02010609060101010101" charset="-122"/>
                          <a:ea typeface="楷体" panose="02010609060101010101" charset="-122"/>
                          <a:cs typeface="楷体" panose="02010609060101010101" charset="-122"/>
                        </a:rPr>
                        <a:t>响因素，从推行更高质量标准、提升检验检测能力、搭建持 </a:t>
                      </a:r>
                      <a:r>
                        <a:rPr sz="1200" spc="-10">
                          <a:solidFill>
                            <a:srgbClr val="000000">
                              <a:alpha val="100000"/>
                            </a:srgbClr>
                          </a:solidFill>
                          <a:latin typeface="楷体" panose="02010609060101010101" charset="-122"/>
                          <a:ea typeface="楷体" panose="02010609060101010101" charset="-122"/>
                          <a:cs typeface="楷体" panose="02010609060101010101" charset="-122"/>
                        </a:rPr>
                        <a:t>续创新平台</a:t>
                      </a:r>
                      <a:r>
                        <a:rPr sz="1200" spc="0">
                          <a:solidFill>
                            <a:srgbClr val="000000">
                              <a:alpha val="100000"/>
                            </a:srgbClr>
                          </a:solidFill>
                          <a:latin typeface="楷体" panose="02010609060101010101" charset="-122"/>
                          <a:ea typeface="楷体" panose="02010609060101010101" charset="-122"/>
                          <a:cs typeface="楷体" panose="02010609060101010101" charset="-122"/>
                        </a:rPr>
                        <a:t>、增强品牌建设软实力等方面，着力打牢品牌发展基础，为发挥品牌引领作用创造条 件</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0CECE"/>
                    </a:solidFill>
                  </a:tcPr>
                </a:tc>
                <a:tc>
                  <a:txBody>
                    <a:bodyPr vert="horz" wrap="square"/>
                    <a:lstStyle/>
                    <a:p>
                      <a:pPr algn="l" rtl="0" eaLnBrk="0">
                        <a:lnSpc>
                          <a:spcPct val="112000"/>
                        </a:lnSpc>
                      </a:pPr>
                      <a:endParaRPr lang="en-US" altLang="en-US" sz="600"/>
                    </a:p>
                    <a:p>
                      <a:pPr marL="119380" algn="l" rtl="0" eaLnBrk="0">
                        <a:lnSpc>
                          <a:spcPct val="93000"/>
                        </a:lnSpc>
                      </a:pPr>
                      <a:r>
                        <a:rPr sz="1200" spc="-2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落实品牌建设</a:t>
                      </a:r>
                      <a:r>
                        <a:rPr sz="1200" spc="0">
                          <a:ln w="4368"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的模</a:t>
                      </a:r>
                      <a:endParaRPr lang="en-US" altLang="en-US" sz="1200"/>
                    </a:p>
                    <a:p>
                      <a:pPr marL="117475" algn="l" rtl="0" eaLnBrk="0">
                        <a:lnSpc>
                          <a:spcPct val="92000"/>
                        </a:lnSpc>
                        <a:spcBef>
                          <a:spcPts val="105"/>
                        </a:spcBef>
                      </a:pPr>
                      <a:r>
                        <a:rPr sz="1200" spc="-2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式，奠定品</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牌发展</a:t>
                      </a:r>
                      <a:endParaRPr lang="en-US" altLang="en-US" sz="1200"/>
                    </a:p>
                    <a:p>
                      <a:pPr marL="562610" algn="l" rtl="0" eaLnBrk="0">
                        <a:lnSpc>
                          <a:spcPct val="97000"/>
                        </a:lnSpc>
                        <a:spcBef>
                          <a:spcPts val="125"/>
                        </a:spcBef>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基础</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AE3F3"/>
                    </a:solidFill>
                  </a:tcPr>
                </a:tc>
              </a:tr>
              <a:tr h="708025">
                <a:tc>
                  <a:txBody>
                    <a:bodyPr vert="horz" wrap="square"/>
                    <a:lstStyle/>
                    <a:p>
                      <a:pPr algn="l" rtl="0" eaLnBrk="0">
                        <a:lnSpc>
                          <a:spcPct val="100000"/>
                        </a:lnSpc>
                      </a:pPr>
                      <a:endParaRPr lang="en-US" altLang="en-US" sz="500"/>
                    </a:p>
                    <a:p>
                      <a:pPr marL="122555" indent="75565" algn="l" rtl="0" eaLnBrk="0">
                        <a:lnSpc>
                          <a:spcPct val="104000"/>
                        </a:lnSpc>
                      </a:pPr>
                      <a:r>
                        <a:rPr sz="1200" spc="-60">
                          <a:solidFill>
                            <a:srgbClr val="000000">
                              <a:alpha val="100000"/>
                            </a:srgbClr>
                          </a:solidFill>
                          <a:latin typeface="楷体" panose="02010609060101010101" charset="-122"/>
                          <a:ea typeface="楷体" panose="02010609060101010101" charset="-122"/>
                          <a:cs typeface="楷体" panose="02010609060101010101" charset="-122"/>
                        </a:rPr>
                        <a:t>《关于加快发展生产性</a:t>
                      </a:r>
                      <a:r>
                        <a:rPr sz="1200" spc="0">
                          <a:solidFill>
                            <a:srgbClr val="000000">
                              <a:alpha val="100000"/>
                            </a:srgbClr>
                          </a:solidFill>
                          <a:latin typeface="楷体" panose="02010609060101010101" charset="-122"/>
                          <a:ea typeface="楷体" panose="02010609060101010101" charset="-122"/>
                          <a:cs typeface="楷体" panose="02010609060101010101" charset="-122"/>
                        </a:rPr>
                        <a:t> 服务业促进产业结构调</a:t>
                      </a:r>
                      <a:endParaRPr lang="en-US" altLang="en-US" sz="1200"/>
                    </a:p>
                    <a:p>
                      <a:pPr marL="208280" algn="l" rtl="0" eaLnBrk="0">
                        <a:lnSpc>
                          <a:spcPct val="93000"/>
                        </a:lnSpc>
                        <a:spcBef>
                          <a:spcPts val="105"/>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整升级的指导意见</a:t>
                      </a:r>
                      <a:r>
                        <a:rPr sz="12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1000"/>
                        </a:lnSpc>
                      </a:pPr>
                      <a:endParaRPr lang="en-US" altLang="en-US" sz="1000"/>
                    </a:p>
                    <a:p>
                      <a:pPr algn="l" rtl="0" eaLnBrk="0">
                        <a:lnSpc>
                          <a:spcPct val="102000"/>
                        </a:lnSpc>
                      </a:pPr>
                      <a:endParaRPr lang="en-US" altLang="en-US" sz="1000"/>
                    </a:p>
                    <a:p>
                      <a:pPr marL="153035" algn="l" rtl="0" eaLnBrk="0">
                        <a:lnSpc>
                          <a:spcPct val="79000"/>
                        </a:lnSpc>
                        <a:spcBef>
                          <a:spcPct val="0"/>
                        </a:spcBef>
                      </a:pPr>
                      <a:r>
                        <a:rPr sz="1200" spc="-10">
                          <a:solidFill>
                            <a:srgbClr val="000000">
                              <a:alpha val="100000"/>
                            </a:srgbClr>
                          </a:solidFill>
                          <a:latin typeface="楷体" panose="02010609060101010101" charset="-122"/>
                          <a:ea typeface="楷体" panose="02010609060101010101" charset="-122"/>
                          <a:cs typeface="楷体" panose="02010609060101010101" charset="-122"/>
                        </a:rPr>
                        <a:t>2014</a:t>
                      </a:r>
                      <a:r>
                        <a:rPr sz="1200" spc="0">
                          <a:solidFill>
                            <a:srgbClr val="000000">
                              <a:alpha val="100000"/>
                            </a:srgbClr>
                          </a:solidFill>
                          <a:latin typeface="楷体" panose="02010609060101010101" charset="-122"/>
                          <a:ea typeface="楷体" panose="02010609060101010101" charset="-122"/>
                          <a:cs typeface="楷体" panose="02010609060101010101" charset="-122"/>
                        </a:rPr>
                        <a:t>-07</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87000"/>
                        </a:lnSpc>
                      </a:pPr>
                      <a:endParaRPr lang="en-US" altLang="en-US" sz="1000"/>
                    </a:p>
                    <a:p>
                      <a:pPr algn="l" rtl="0" eaLnBrk="0">
                        <a:lnSpc>
                          <a:spcPct val="10000"/>
                        </a:lnSpc>
                      </a:pPr>
                      <a:endParaRPr lang="en-US" altLang="en-US" sz="100"/>
                    </a:p>
                    <a:p>
                      <a:pPr marL="224790" algn="l" rtl="0" eaLnBrk="0">
                        <a:lnSpc>
                          <a:spcPct val="94000"/>
                        </a:lnSpc>
                      </a:pPr>
                      <a:r>
                        <a:rPr sz="1200" spc="-50">
                          <a:solidFill>
                            <a:srgbClr val="000000">
                              <a:alpha val="100000"/>
                            </a:srgbClr>
                          </a:solidFill>
                          <a:latin typeface="楷体" panose="02010609060101010101" charset="-122"/>
                          <a:ea typeface="楷体" panose="02010609060101010101" charset="-122"/>
                          <a:cs typeface="楷体" panose="02010609060101010101" charset="-122"/>
                        </a:rPr>
                        <a:t>国务</a:t>
                      </a:r>
                      <a:r>
                        <a:rPr sz="1200" spc="-30">
                          <a:solidFill>
                            <a:srgbClr val="000000">
                              <a:alpha val="100000"/>
                            </a:srgbClr>
                          </a:solidFill>
                          <a:latin typeface="楷体" panose="02010609060101010101" charset="-122"/>
                          <a:ea typeface="楷体" panose="02010609060101010101" charset="-122"/>
                          <a:cs typeface="楷体" panose="02010609060101010101" charset="-122"/>
                        </a:rPr>
                        <a:t>院</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7000"/>
                        </a:lnSpc>
                      </a:pPr>
                      <a:endParaRPr lang="en-US" altLang="en-US" sz="1000"/>
                    </a:p>
                    <a:p>
                      <a:pPr marL="282575" indent="-182880" algn="l" rtl="0" eaLnBrk="0">
                        <a:lnSpc>
                          <a:spcPct val="101000"/>
                        </a:lnSpc>
                        <a:spcBef>
                          <a:spcPts val="5"/>
                        </a:spcBef>
                      </a:pPr>
                      <a:r>
                        <a:rPr sz="1200" spc="-20">
                          <a:solidFill>
                            <a:srgbClr val="000000">
                              <a:alpha val="100000"/>
                            </a:srgbClr>
                          </a:solidFill>
                          <a:latin typeface="Arial"/>
                          <a:ea typeface="Arial"/>
                          <a:cs typeface="Arial"/>
                        </a:rPr>
                        <a:t>•  </a:t>
                      </a:r>
                      <a:r>
                        <a:rPr sz="1200" spc="-20">
                          <a:solidFill>
                            <a:srgbClr val="000000">
                              <a:alpha val="100000"/>
                            </a:srgbClr>
                          </a:solidFill>
                          <a:latin typeface="楷体" panose="02010609060101010101" charset="-122"/>
                          <a:ea typeface="楷体" panose="02010609060101010101" charset="-122"/>
                          <a:cs typeface="楷体" panose="02010609060101010101" charset="-122"/>
                        </a:rPr>
                        <a:t>提升商务咨询服务专业化、规模化、网络化水平。引导商务咨询企业</a:t>
                      </a:r>
                      <a:r>
                        <a:rPr sz="1200" spc="0">
                          <a:solidFill>
                            <a:srgbClr val="000000">
                              <a:alpha val="100000"/>
                            </a:srgbClr>
                          </a:solidFill>
                          <a:latin typeface="楷体" panose="02010609060101010101" charset="-122"/>
                          <a:ea typeface="楷体" panose="02010609060101010101" charset="-122"/>
                          <a:cs typeface="楷体" panose="02010609060101010101" charset="-122"/>
                        </a:rPr>
                        <a:t>以促进产业转型升级为重点， </a:t>
                      </a:r>
                      <a:r>
                        <a:rPr sz="1200" spc="-10">
                          <a:solidFill>
                            <a:srgbClr val="000000">
                              <a:alpha val="100000"/>
                            </a:srgbClr>
                          </a:solidFill>
                          <a:latin typeface="楷体" panose="02010609060101010101" charset="-122"/>
                          <a:ea typeface="楷体" panose="02010609060101010101" charset="-122"/>
                          <a:cs typeface="楷体" panose="02010609060101010101" charset="-122"/>
                        </a:rPr>
                        <a:t>大力发展战略规划、营销策划、市</a:t>
                      </a:r>
                      <a:r>
                        <a:rPr sz="1200" spc="0">
                          <a:solidFill>
                            <a:srgbClr val="000000">
                              <a:alpha val="100000"/>
                            </a:srgbClr>
                          </a:solidFill>
                          <a:latin typeface="楷体" panose="02010609060101010101" charset="-122"/>
                          <a:ea typeface="楷体" panose="02010609060101010101" charset="-122"/>
                          <a:cs typeface="楷体" panose="02010609060101010101" charset="-122"/>
                        </a:rPr>
                        <a:t>场调查、管理咨询等提升产业发展素质的咨询服务</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1000"/>
                        </a:lnSpc>
                      </a:pPr>
                      <a:endParaRPr lang="en-US" altLang="en-US" sz="1000"/>
                    </a:p>
                    <a:p>
                      <a:pPr marL="182245" indent="-78105" algn="l" rtl="0" eaLnBrk="0">
                        <a:lnSpc>
                          <a:spcPct val="104000"/>
                        </a:lnSpc>
                        <a:spcBef>
                          <a:spcPct val="0"/>
                        </a:spcBef>
                      </a:pP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保障</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咨询服务的质</a:t>
                      </a:r>
                      <a:r>
                        <a:rPr sz="1200" spc="0">
                          <a:solidFill>
                            <a:srgbClr val="000000">
                              <a:alpha val="100000"/>
                            </a:srgbClr>
                          </a:solidFill>
                          <a:latin typeface="楷体" panose="02010609060101010101" charset="-122"/>
                          <a:ea typeface="楷体" panose="02010609060101010101" charset="-122"/>
                          <a:cs typeface="楷体" panose="02010609060101010101" charset="-122"/>
                        </a:rPr>
                        <a:t> </a:t>
                      </a:r>
                      <a:r>
                        <a:rPr sz="1200" spc="-1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量和专</a:t>
                      </a:r>
                      <a:r>
                        <a:rPr sz="1200" spc="0">
                          <a:ln w="4356" cap="flat" cmpd="sng">
                            <a:solidFill>
                              <a:srgbClr val="000000">
                                <a:alpha val="100000"/>
                              </a:srgbClr>
                            </a:solidFill>
                            <a:prstDash val="solid"/>
                            <a:round/>
                          </a:ln>
                          <a:solidFill>
                            <a:srgbClr val="000000">
                              <a:alpha val="100000"/>
                            </a:srgbClr>
                          </a:solidFill>
                          <a:latin typeface="楷体" panose="02010609060101010101" charset="-122"/>
                          <a:ea typeface="楷体" panose="02010609060101010101" charset="-122"/>
                          <a:cs typeface="楷体" panose="02010609060101010101" charset="-122"/>
                        </a:rPr>
                        <a:t>业化程度</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AE3F3"/>
                    </a:solidFill>
                  </a:tcPr>
                </a:tc>
              </a:tr>
            </a:tbl>
          </a:graphicData>
        </a:graphic>
      </p:graphicFrame>
      <p:sp>
        <p:nvSpPr>
          <p:cNvPr id="460" name="textbox 460"/>
          <p:cNvSpPr/>
          <p:nvPr/>
        </p:nvSpPr>
        <p:spPr>
          <a:xfrm>
            <a:off x="360375" y="130861"/>
            <a:ext cx="11716384" cy="13658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2400" spc="5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中国品牌战略全案服务市场驱动因素和政策分析(</a:t>
            </a:r>
            <a:r>
              <a:rPr sz="2400" spc="2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2</a:t>
            </a:r>
            <a:r>
              <a:rPr sz="2400" spc="0">
                <a:ln w="8712" cap="flat" cmpd="sng">
                  <a:solidFill>
                    <a:srgbClr val="1A3057">
                      <a:alpha val="100000"/>
                    </a:srgbClr>
                  </a:solidFill>
                  <a:prstDash val="solid"/>
                  <a:miter lim="10"/>
                </a:ln>
                <a:solidFill>
                  <a:srgbClr val="1A3057">
                    <a:alpha val="100000"/>
                  </a:srgbClr>
                </a:solidFill>
                <a:latin typeface="楷体" panose="02010609060101010101" charset="-122"/>
                <a:ea typeface="楷体" panose="02010609060101010101" charset="-122"/>
                <a:cs typeface="楷体" panose="02010609060101010101" charset="-122"/>
              </a:rPr>
              <a:t>/2)</a:t>
            </a:r>
            <a:endParaRPr lang="en-US" altLang="en-US" sz="2400"/>
          </a:p>
          <a:p>
            <a:pPr marL="62865" indent="22225" algn="l" rtl="0" eaLnBrk="0">
              <a:lnSpc>
                <a:spcPct val="96000"/>
              </a:lnSpc>
              <a:spcBef>
                <a:spcPts val="625"/>
              </a:spcBef>
            </a:pPr>
            <a:r>
              <a:rPr sz="1800" spc="-10">
                <a:solidFill>
                  <a:srgbClr val="595959">
                    <a:alpha val="100000"/>
                  </a:srgbClr>
                </a:solidFill>
                <a:latin typeface="楷体" panose="02010609060101010101" charset="-122"/>
                <a:ea typeface="楷体" panose="02010609060101010101" charset="-122"/>
                <a:cs typeface="楷体" panose="02010609060101010101" charset="-122"/>
              </a:rPr>
              <a:t>中国市场不断加深品牌效应的影响，深化品牌化发</a:t>
            </a:r>
            <a:r>
              <a:rPr sz="1800" spc="0">
                <a:solidFill>
                  <a:srgbClr val="595959">
                    <a:alpha val="100000"/>
                  </a:srgbClr>
                </a:solidFill>
                <a:latin typeface="楷体" panose="02010609060101010101" charset="-122"/>
                <a:ea typeface="楷体" panose="02010609060101010101" charset="-122"/>
                <a:cs typeface="楷体" panose="02010609060101010101" charset="-122"/>
              </a:rPr>
              <a:t>展进程，发挥骨干企业示范引领作用；中国在品牌战略的方向上， </a:t>
            </a:r>
            <a:r>
              <a:rPr sz="1800" spc="-10">
                <a:solidFill>
                  <a:srgbClr val="595959">
                    <a:alpha val="100000"/>
                  </a:srgbClr>
                </a:solidFill>
                <a:latin typeface="楷体" panose="02010609060101010101" charset="-122"/>
                <a:ea typeface="楷体" panose="02010609060101010101" charset="-122"/>
                <a:cs typeface="楷体" panose="02010609060101010101" charset="-122"/>
              </a:rPr>
              <a:t>主要关注农业、工业和服</a:t>
            </a:r>
            <a:r>
              <a:rPr sz="1800" spc="0">
                <a:solidFill>
                  <a:srgbClr val="595959">
                    <a:alpha val="100000"/>
                  </a:srgbClr>
                </a:solidFill>
                <a:latin typeface="楷体" panose="02010609060101010101" charset="-122"/>
                <a:ea typeface="楷体" panose="02010609060101010101" charset="-122"/>
                <a:cs typeface="楷体" panose="02010609060101010101" charset="-122"/>
              </a:rPr>
              <a:t>务业品牌，并且鼓励品牌结合数字化技术走向国际市场</a:t>
            </a:r>
            <a:endParaRPr lang="en-US" altLang="en-US" sz="1800"/>
          </a:p>
          <a:p>
            <a:pPr algn="l" rtl="0" eaLnBrk="0">
              <a:lnSpc>
                <a:spcPct val="100000"/>
              </a:lnSpc>
            </a:pPr>
            <a:endParaRPr lang="en-US" altLang="en-US" sz="1300"/>
          </a:p>
          <a:p>
            <a:pPr algn="l" rtl="0" eaLnBrk="0">
              <a:lnSpc>
                <a:spcPct val="10000"/>
              </a:lnSpc>
            </a:pPr>
            <a:endParaRPr lang="en-US" altLang="en-US" sz="100"/>
          </a:p>
          <a:p>
            <a:pPr marL="60325" algn="l" rtl="0" eaLnBrk="0">
              <a:lnSpc>
                <a:spcPct val="92000"/>
              </a:lnSpc>
            </a:pP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政策推进品</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牌化进程，多行业企业开始重视自身品牌营销</a:t>
            </a:r>
            <a:endParaRPr lang="en-US" altLang="en-US" sz="1400"/>
          </a:p>
        </p:txBody>
      </p:sp>
      <p:sp>
        <p:nvSpPr>
          <p:cNvPr id="461" name="textbox 461"/>
          <p:cNvSpPr/>
          <p:nvPr/>
        </p:nvSpPr>
        <p:spPr>
          <a:xfrm>
            <a:off x="341058" y="6409397"/>
            <a:ext cx="3676650" cy="1543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4000"/>
              </a:lnSpc>
            </a:pPr>
            <a:r>
              <a:rPr sz="900" spc="-20">
                <a:solidFill>
                  <a:srgbClr val="3B3838">
                    <a:alpha val="100000"/>
                  </a:srgbClr>
                </a:solidFill>
                <a:latin typeface="楷体" panose="02010609060101010101" charset="-122"/>
                <a:ea typeface="楷体" panose="02010609060101010101" charset="-122"/>
                <a:cs typeface="楷体" panose="02010609060101010101" charset="-122"/>
              </a:rPr>
              <a:t>来源：发改委，工信部，工商总局，商务部，国务院， </a:t>
            </a:r>
            <a:r>
              <a:rPr sz="900" spc="0">
                <a:solidFill>
                  <a:srgbClr val="3B3838">
                    <a:alpha val="100000"/>
                  </a:srgbClr>
                </a:solidFill>
                <a:latin typeface="楷体" panose="02010609060101010101" charset="-122"/>
                <a:ea typeface="楷体" panose="02010609060101010101" charset="-122"/>
                <a:cs typeface="楷体" panose="02010609060101010101" charset="-122"/>
              </a:rPr>
              <a:t>Frost &amp; Sullivan</a:t>
            </a:r>
            <a:endParaRPr lang="en-US" altLang="en-US" sz="900"/>
          </a:p>
        </p:txBody>
      </p:sp>
      <p:sp>
        <p:nvSpPr>
          <p:cNvPr id="462" name="rect"/>
          <p:cNvSpPr/>
          <p:nvPr/>
        </p:nvSpPr>
        <p:spPr>
          <a:xfrm>
            <a:off x="305561" y="1521333"/>
            <a:ext cx="11658600" cy="19050"/>
          </a:xfrm>
          <a:prstGeom prst="rect">
            <a:avLst/>
          </a:prstGeom>
          <a:solidFill>
            <a:srgbClr val="0000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3" name="textbox 463"/>
          <p:cNvSpPr/>
          <p:nvPr/>
        </p:nvSpPr>
        <p:spPr>
          <a:xfrm>
            <a:off x="11762870" y="6518321"/>
            <a:ext cx="16954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8000"/>
              </a:lnSpc>
            </a:pPr>
            <a:r>
              <a:rPr sz="1000" spc="-10">
                <a:solidFill>
                  <a:srgbClr val="333333">
                    <a:alpha val="100000"/>
                  </a:srgbClr>
                </a:solidFill>
                <a:latin typeface="微软雅黑" panose="020b0503020204020204" charset="-122"/>
                <a:ea typeface="微软雅黑" panose="020b0503020204020204" charset="-122"/>
                <a:cs typeface="微软雅黑" panose="020b0503020204020204" charset="-122"/>
              </a:rPr>
              <a:t>12</a:t>
            </a:r>
            <a:endParaRPr lang="en-US" altLang="en-US" sz="10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4" name="rect"/>
          <p:cNvSpPr/>
          <p:nvPr/>
        </p:nvSpPr>
        <p:spPr>
          <a:xfrm>
            <a:off x="0" y="-1"/>
            <a:ext cx="12192000" cy="6858000"/>
          </a:xfrm>
          <a:prstGeom prst="rect">
            <a:avLst/>
          </a:prstGeom>
          <a:solidFill>
            <a:srgbClr val="5C78BD">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5" name="textbox 465"/>
          <p:cNvSpPr/>
          <p:nvPr/>
        </p:nvSpPr>
        <p:spPr>
          <a:xfrm>
            <a:off x="11762870" y="6518321"/>
            <a:ext cx="16954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8000"/>
              </a:lnSpc>
            </a:pPr>
            <a:r>
              <a:rPr sz="1000" spc="-10">
                <a:solidFill>
                  <a:srgbClr val="333333">
                    <a:alpha val="100000"/>
                  </a:srgbClr>
                </a:solidFill>
                <a:latin typeface="微软雅黑" panose="020b0503020204020204" charset="-122"/>
                <a:ea typeface="微软雅黑" panose="020b0503020204020204" charset="-122"/>
                <a:cs typeface="微软雅黑" panose="020b0503020204020204" charset="-122"/>
              </a:rPr>
              <a:t>13</a:t>
            </a:r>
            <a:endParaRPr lang="en-US" altLang="en-US" sz="1000"/>
          </a:p>
        </p:txBody>
      </p:sp>
      <p:pic>
        <p:nvPicPr>
          <p:cNvPr id="466" name="picture 466"/>
          <p:cNvPicPr>
            <a:picLocks noChangeAspect="1"/>
          </p:cNvPicPr>
          <p:nvPr/>
        </p:nvPicPr>
        <p:blipFill>
          <a:blip r:embed="rId2"/>
          <a:stretch>
            <a:fillRect/>
          </a:stretch>
        </p:blipFill>
        <p:spPr>
          <a:xfrm rot="21600000">
            <a:off x="0" y="0"/>
            <a:ext cx="12192000" cy="6857997"/>
          </a:xfrm>
          <a:prstGeom prst="rect">
            <a:avLst/>
          </a:prstGeom>
        </p:spPr>
      </p:pic>
      <p:sp>
        <p:nvSpPr>
          <p:cNvPr id="467" name="textbox 467"/>
          <p:cNvSpPr/>
          <p:nvPr/>
        </p:nvSpPr>
        <p:spPr>
          <a:xfrm>
            <a:off x="315468" y="4142232"/>
            <a:ext cx="11652884" cy="2200275"/>
          </a:xfrm>
          <a:prstGeom prst="rect">
            <a:avLst/>
          </a:prstGeom>
          <a:solidFill>
            <a:srgbClr val="DCDCDC">
              <a:alpha val="6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600"/>
          </a:p>
          <a:p>
            <a:pPr marL="2974975" algn="l" rtl="0" eaLnBrk="0">
              <a:lnSpc>
                <a:spcPct val="93000"/>
              </a:lnSpc>
              <a:spcBef>
                <a:spcPts val="5"/>
              </a:spcBef>
            </a:pPr>
            <a:r>
              <a:rPr sz="1400" spc="4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中国品牌战略全案服务行业头部三家企业(欧赛斯、华与华、君智</a:t>
            </a:r>
            <a:r>
              <a:rPr sz="1400" spc="1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a:t>
            </a:r>
            <a:r>
              <a:rPr sz="1400" spc="0">
                <a:ln w="5092"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对比</a:t>
            </a:r>
            <a:endParaRPr lang="en-US" altLang="en-US" sz="1400"/>
          </a:p>
          <a:p>
            <a:pPr algn="l" rtl="0" eaLnBrk="0">
              <a:lnSpc>
                <a:spcPct val="114000"/>
              </a:lnSpc>
            </a:pPr>
            <a:endParaRPr lang="en-US" altLang="en-US" sz="1000"/>
          </a:p>
          <a:p>
            <a:pPr algn="l" rtl="0" eaLnBrk="0">
              <a:lnSpc>
                <a:spcPct val="115000"/>
              </a:lnSpc>
            </a:pPr>
            <a:endParaRPr lang="en-US" altLang="en-US" sz="1000"/>
          </a:p>
          <a:p>
            <a:pPr marL="247015" indent="-168910" algn="l" rtl="0" eaLnBrk="0">
              <a:lnSpc>
                <a:spcPct val="108000"/>
              </a:lnSpc>
              <a:spcBef>
                <a:spcPts val="360"/>
              </a:spcBef>
            </a:pPr>
            <a:r>
              <a:rPr sz="1000" spc="-10">
                <a:solidFill>
                  <a:srgbClr val="000000">
                    <a:alpha val="100000"/>
                  </a:srgbClr>
                </a:solidFill>
                <a:latin typeface="微软雅黑" panose="020b0503020204020204" charset="-122"/>
                <a:ea typeface="微软雅黑" panose="020b0503020204020204" charset="-122"/>
                <a:cs typeface="微软雅黑" panose="020b0503020204020204" charset="-122"/>
              </a:rPr>
              <a:t>口 </a:t>
            </a:r>
            <a:r>
              <a:rPr sz="1200" spc="-10">
                <a:solidFill>
                  <a:srgbClr val="000000">
                    <a:alpha val="100000"/>
                  </a:srgbClr>
                </a:solidFill>
                <a:latin typeface="楷体" panose="02010609060101010101" charset="-122"/>
                <a:ea typeface="楷体" panose="02010609060101010101" charset="-122"/>
                <a:cs typeface="楷体" panose="02010609060101010101" charset="-122"/>
              </a:rPr>
              <a:t>通过</a:t>
            </a:r>
            <a:r>
              <a:rPr sz="1200" spc="0">
                <a:solidFill>
                  <a:srgbClr val="000000">
                    <a:alpha val="100000"/>
                  </a:srgbClr>
                </a:solidFill>
                <a:latin typeface="楷体" panose="02010609060101010101" charset="-122"/>
                <a:ea typeface="楷体" panose="02010609060101010101" charset="-122"/>
                <a:cs typeface="楷体" panose="02010609060101010101" charset="-122"/>
              </a:rPr>
              <a:t>对比中国品牌战略全案服务行业头部三大公司的理论基础和研究模型，欧赛斯的大方法体系框架足够详细且完善，同时也融合了中西方的思维，并且理论和知识完全 </a:t>
            </a:r>
            <a:r>
              <a:rPr sz="1200" spc="-20">
                <a:solidFill>
                  <a:srgbClr val="000000">
                    <a:alpha val="100000"/>
                  </a:srgbClr>
                </a:solidFill>
                <a:latin typeface="楷体" panose="02010609060101010101" charset="-122"/>
                <a:ea typeface="楷体" panose="02010609060101010101" charset="-122"/>
                <a:cs typeface="楷体" panose="02010609060101010101" charset="-122"/>
              </a:rPr>
              <a:t>透明公开，值得品牌客户信赖</a:t>
            </a:r>
            <a:r>
              <a:rPr sz="1200" spc="-1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a:p>
            <a:pPr marL="78105" algn="l" rtl="0" eaLnBrk="0">
              <a:lnSpc>
                <a:spcPct val="94000"/>
              </a:lnSpc>
              <a:spcBef>
                <a:spcPts val="930"/>
              </a:spcBef>
            </a:pPr>
            <a:r>
              <a:rPr sz="1000" spc="-10">
                <a:solidFill>
                  <a:srgbClr val="000000">
                    <a:alpha val="100000"/>
                  </a:srgbClr>
                </a:solidFill>
                <a:latin typeface="微软雅黑" panose="020b0503020204020204" charset="-122"/>
                <a:ea typeface="微软雅黑" panose="020b0503020204020204" charset="-122"/>
                <a:cs typeface="微软雅黑" panose="020b0503020204020204" charset="-122"/>
              </a:rPr>
              <a:t>口 </a:t>
            </a:r>
            <a:r>
              <a:rPr sz="1200" spc="-10">
                <a:solidFill>
                  <a:srgbClr val="000000">
                    <a:alpha val="100000"/>
                  </a:srgbClr>
                </a:solidFill>
                <a:latin typeface="楷体" panose="02010609060101010101" charset="-122"/>
                <a:ea typeface="楷体" panose="02010609060101010101" charset="-122"/>
                <a:cs typeface="楷体" panose="02010609060101010101" charset="-122"/>
              </a:rPr>
              <a:t>从服务</a:t>
            </a:r>
            <a:r>
              <a:rPr sz="1200" spc="0">
                <a:solidFill>
                  <a:srgbClr val="000000">
                    <a:alpha val="100000"/>
                  </a:srgbClr>
                </a:solidFill>
                <a:latin typeface="楷体" panose="02010609060101010101" charset="-122"/>
                <a:ea typeface="楷体" panose="02010609060101010101" charset="-122"/>
                <a:cs typeface="楷体" panose="02010609060101010101" charset="-122"/>
              </a:rPr>
              <a:t>流程上来看，华与华的优势在于视觉设计，君智优势在定位和传播服务，欧赛斯的优势在战略定位和运营配称服务上。</a:t>
            </a:r>
            <a:endParaRPr lang="en-US" altLang="en-US" sz="1200"/>
          </a:p>
          <a:p>
            <a:pPr algn="l" rtl="0" eaLnBrk="0">
              <a:lnSpc>
                <a:spcPct val="103000"/>
              </a:lnSpc>
            </a:pPr>
            <a:endParaRPr lang="en-US" altLang="en-US" sz="800"/>
          </a:p>
          <a:p>
            <a:pPr algn="l" rtl="0" eaLnBrk="0">
              <a:lnSpc>
                <a:spcPct val="7000"/>
              </a:lnSpc>
            </a:pPr>
            <a:endParaRPr lang="en-US" altLang="en-US" sz="100"/>
          </a:p>
          <a:p>
            <a:pPr marL="264795" indent="-186690" algn="l" rtl="0" eaLnBrk="0">
              <a:lnSpc>
                <a:spcPct val="106000"/>
              </a:lnSpc>
            </a:pPr>
            <a:r>
              <a:rPr sz="1000" spc="-10">
                <a:solidFill>
                  <a:srgbClr val="000000">
                    <a:alpha val="100000"/>
                  </a:srgbClr>
                </a:solidFill>
                <a:latin typeface="微软雅黑" panose="020b0503020204020204" charset="-122"/>
                <a:ea typeface="微软雅黑" panose="020b0503020204020204" charset="-122"/>
                <a:cs typeface="微软雅黑" panose="020b0503020204020204" charset="-122"/>
              </a:rPr>
              <a:t>口 </a:t>
            </a:r>
            <a:r>
              <a:rPr sz="1200" spc="-10">
                <a:solidFill>
                  <a:srgbClr val="000000">
                    <a:alpha val="100000"/>
                  </a:srgbClr>
                </a:solidFill>
                <a:latin typeface="楷体" panose="02010609060101010101" charset="-122"/>
                <a:ea typeface="楷体" panose="02010609060101010101" charset="-122"/>
                <a:cs typeface="楷体" panose="02010609060101010101" charset="-122"/>
              </a:rPr>
              <a:t>通过</a:t>
            </a:r>
            <a:r>
              <a:rPr sz="1200" spc="0">
                <a:solidFill>
                  <a:srgbClr val="000000">
                    <a:alpha val="100000"/>
                  </a:srgbClr>
                </a:solidFill>
                <a:latin typeface="楷体" panose="02010609060101010101" charset="-122"/>
                <a:ea typeface="楷体" panose="02010609060101010101" charset="-122"/>
                <a:cs typeface="楷体" panose="02010609060101010101" charset="-122"/>
              </a:rPr>
              <a:t>对头部公司的案例对比，君智和欧赛斯在服务内容上较为接近，欧赛斯更强调战略级、董事长的内容服务，但是从落地上来看，君智定制化的属性更强，欧赛斯的体 </a:t>
            </a:r>
            <a:r>
              <a:rPr sz="1200" spc="-20">
                <a:solidFill>
                  <a:srgbClr val="000000">
                    <a:alpha val="100000"/>
                  </a:srgbClr>
                </a:solidFill>
                <a:latin typeface="楷体" panose="02010609060101010101" charset="-122"/>
                <a:ea typeface="楷体" panose="02010609060101010101" charset="-122"/>
                <a:cs typeface="楷体" panose="02010609060101010101" charset="-122"/>
              </a:rPr>
              <a:t>系性及深度创作能力更强</a:t>
            </a:r>
            <a:r>
              <a:rPr sz="12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200"/>
          </a:p>
        </p:txBody>
      </p:sp>
      <p:sp>
        <p:nvSpPr>
          <p:cNvPr id="468" name="textbox 468"/>
          <p:cNvSpPr/>
          <p:nvPr/>
        </p:nvSpPr>
        <p:spPr>
          <a:xfrm>
            <a:off x="4366259" y="1176528"/>
            <a:ext cx="3322954" cy="1926589"/>
          </a:xfrm>
          <a:prstGeom prst="rect">
            <a:avLst/>
          </a:prstGeom>
          <a:solidFill>
            <a:srgbClr val="DCDCDC">
              <a:alpha val="6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en-US" altLang="en-US" sz="200"/>
          </a:p>
          <a:p>
            <a:pPr marL="101600" indent="-8890" algn="l" rtl="0" eaLnBrk="0">
              <a:lnSpc>
                <a:spcPct val="130000"/>
              </a:lnSpc>
              <a:spcBef>
                <a:spcPct val="0"/>
              </a:spcBef>
            </a:pPr>
            <a:r>
              <a:rPr sz="1500" spc="100">
                <a:ln w="579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公司分类</a:t>
            </a:r>
            <a:r>
              <a:rPr sz="1500" spc="100">
                <a:solidFill>
                  <a:srgbClr val="000000">
                    <a:alpha val="100000"/>
                  </a:srgbClr>
                </a:solidFill>
                <a:latin typeface="楷体" panose="02010609060101010101" charset="-122"/>
                <a:ea typeface="楷体" panose="02010609060101010101" charset="-122"/>
                <a:cs typeface="楷体" panose="02010609060101010101" charset="-122"/>
              </a:rPr>
              <a:t>： 中国当下拥有品牌</a:t>
            </a:r>
            <a:r>
              <a:rPr sz="1500" spc="40">
                <a:solidFill>
                  <a:srgbClr val="000000">
                    <a:alpha val="100000"/>
                  </a:srgbClr>
                </a:solidFill>
                <a:latin typeface="楷体" panose="02010609060101010101" charset="-122"/>
                <a:ea typeface="楷体" panose="02010609060101010101" charset="-122"/>
                <a:cs typeface="楷体" panose="02010609060101010101" charset="-122"/>
              </a:rPr>
              <a:t>战</a:t>
            </a:r>
            <a:r>
              <a:rPr sz="1500" spc="0">
                <a:solidFill>
                  <a:srgbClr val="000000">
                    <a:alpha val="100000"/>
                  </a:srgbClr>
                </a:solidFill>
                <a:latin typeface="楷体" panose="02010609060101010101" charset="-122"/>
                <a:ea typeface="楷体" panose="02010609060101010101" charset="-122"/>
                <a:cs typeface="楷体" panose="02010609060101010101" charset="-122"/>
              </a:rPr>
              <a:t>略 </a:t>
            </a:r>
            <a:r>
              <a:rPr sz="1500" spc="150">
                <a:solidFill>
                  <a:srgbClr val="000000">
                    <a:alpha val="100000"/>
                  </a:srgbClr>
                </a:solidFill>
                <a:latin typeface="楷体" panose="02010609060101010101" charset="-122"/>
                <a:ea typeface="楷体" panose="02010609060101010101" charset="-122"/>
                <a:cs typeface="楷体" panose="02010609060101010101" charset="-122"/>
              </a:rPr>
              <a:t>全案服务的公司有两类，分别是</a:t>
            </a:r>
            <a:r>
              <a:rPr sz="1500" spc="30">
                <a:solidFill>
                  <a:srgbClr val="000000">
                    <a:alpha val="100000"/>
                  </a:srgbClr>
                </a:solidFill>
                <a:latin typeface="楷体" panose="02010609060101010101" charset="-122"/>
                <a:ea typeface="楷体" panose="02010609060101010101" charset="-122"/>
                <a:cs typeface="楷体" panose="02010609060101010101" charset="-122"/>
              </a:rPr>
              <a:t>品</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50">
                <a:solidFill>
                  <a:srgbClr val="000000">
                    <a:alpha val="100000"/>
                  </a:srgbClr>
                </a:solidFill>
                <a:latin typeface="楷体" panose="02010609060101010101" charset="-122"/>
                <a:ea typeface="楷体" panose="02010609060101010101" charset="-122"/>
                <a:cs typeface="楷体" panose="02010609060101010101" charset="-122"/>
              </a:rPr>
              <a:t>牌战略咨询公司、品牌战略全案</a:t>
            </a:r>
            <a:r>
              <a:rPr sz="1500" spc="30">
                <a:solidFill>
                  <a:srgbClr val="000000">
                    <a:alpha val="100000"/>
                  </a:srgbClr>
                </a:solidFill>
                <a:latin typeface="楷体" panose="02010609060101010101" charset="-122"/>
                <a:ea typeface="楷体" panose="02010609060101010101" charset="-122"/>
                <a:cs typeface="楷体" panose="02010609060101010101" charset="-122"/>
              </a:rPr>
              <a:t>服</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50">
                <a:solidFill>
                  <a:srgbClr val="000000">
                    <a:alpha val="100000"/>
                  </a:srgbClr>
                </a:solidFill>
                <a:latin typeface="楷体" panose="02010609060101010101" charset="-122"/>
                <a:ea typeface="楷体" panose="02010609060101010101" charset="-122"/>
                <a:cs typeface="楷体" panose="02010609060101010101" charset="-122"/>
              </a:rPr>
              <a:t>务公司，其他的品牌策划、营销</a:t>
            </a:r>
            <a:r>
              <a:rPr sz="1500" spc="40">
                <a:solidFill>
                  <a:srgbClr val="000000">
                    <a:alpha val="100000"/>
                  </a:srgbClr>
                </a:solidFill>
                <a:latin typeface="楷体" panose="02010609060101010101" charset="-122"/>
                <a:ea typeface="楷体" panose="02010609060101010101" charset="-122"/>
                <a:cs typeface="楷体" panose="02010609060101010101" charset="-122"/>
              </a:rPr>
              <a:t>策</a:t>
            </a:r>
            <a:endParaRPr lang="en-US" altLang="en-US" sz="1500"/>
          </a:p>
        </p:txBody>
      </p:sp>
      <p:sp>
        <p:nvSpPr>
          <p:cNvPr id="469" name="textbox 469"/>
          <p:cNvSpPr/>
          <p:nvPr/>
        </p:nvSpPr>
        <p:spPr>
          <a:xfrm>
            <a:off x="9066276" y="1176528"/>
            <a:ext cx="2810510" cy="1924050"/>
          </a:xfrm>
          <a:prstGeom prst="rect">
            <a:avLst/>
          </a:prstGeom>
          <a:solidFill>
            <a:srgbClr val="DCDCDC">
              <a:alpha val="6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900"/>
          </a:p>
          <a:p>
            <a:pPr marL="97155" indent="4445" algn="l" rtl="0" eaLnBrk="0">
              <a:lnSpc>
                <a:spcPct val="130000"/>
              </a:lnSpc>
            </a:pPr>
            <a:r>
              <a:rPr sz="1500" spc="150">
                <a:ln w="5803"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成功因素</a:t>
            </a:r>
            <a:r>
              <a:rPr sz="1500" spc="150">
                <a:solidFill>
                  <a:srgbClr val="000000">
                    <a:alpha val="100000"/>
                  </a:srgbClr>
                </a:solidFill>
                <a:latin typeface="楷体" panose="02010609060101010101" charset="-122"/>
                <a:ea typeface="楷体" panose="02010609060101010101" charset="-122"/>
                <a:cs typeface="楷体" panose="02010609060101010101" charset="-122"/>
              </a:rPr>
              <a:t>： 中国品牌战略</a:t>
            </a:r>
            <a:r>
              <a:rPr sz="1500" spc="50">
                <a:solidFill>
                  <a:srgbClr val="000000">
                    <a:alpha val="100000"/>
                  </a:srgbClr>
                </a:solidFill>
                <a:latin typeface="楷体" panose="02010609060101010101" charset="-122"/>
                <a:ea typeface="楷体" panose="02010609060101010101" charset="-122"/>
                <a:cs typeface="楷体" panose="02010609060101010101" charset="-122"/>
              </a:rPr>
              <a:t>全</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220">
                <a:solidFill>
                  <a:srgbClr val="000000">
                    <a:alpha val="100000"/>
                  </a:srgbClr>
                </a:solidFill>
                <a:latin typeface="楷体" panose="02010609060101010101" charset="-122"/>
                <a:ea typeface="楷体" panose="02010609060101010101" charset="-122"/>
                <a:cs typeface="楷体" panose="02010609060101010101" charset="-122"/>
              </a:rPr>
              <a:t>案服务头部企业的成功因</a:t>
            </a:r>
            <a:r>
              <a:rPr sz="1500" spc="210">
                <a:solidFill>
                  <a:srgbClr val="000000">
                    <a:alpha val="100000"/>
                  </a:srgbClr>
                </a:solidFill>
                <a:latin typeface="楷体" panose="02010609060101010101" charset="-122"/>
                <a:ea typeface="楷体" panose="02010609060101010101" charset="-122"/>
                <a:cs typeface="楷体" panose="02010609060101010101" charset="-122"/>
              </a:rPr>
              <a:t>素</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90">
                <a:solidFill>
                  <a:srgbClr val="000000">
                    <a:alpha val="100000"/>
                  </a:srgbClr>
                </a:solidFill>
                <a:latin typeface="楷体" panose="02010609060101010101" charset="-122"/>
                <a:ea typeface="楷体" panose="02010609060101010101" charset="-122"/>
                <a:cs typeface="楷体" panose="02010609060101010101" charset="-122"/>
              </a:rPr>
              <a:t>在于三点 ，分别是方法论 </a:t>
            </a:r>
            <a:r>
              <a:rPr sz="1500" spc="60">
                <a:solidFill>
                  <a:srgbClr val="000000">
                    <a:alpha val="100000"/>
                  </a:srgbClr>
                </a:solidFill>
                <a:latin typeface="楷体" panose="02010609060101010101" charset="-122"/>
                <a:ea typeface="楷体" panose="02010609060101010101" charset="-122"/>
                <a:cs typeface="楷体" panose="02010609060101010101" charset="-122"/>
              </a:rPr>
              <a:t>、</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100">
                <a:solidFill>
                  <a:srgbClr val="000000">
                    <a:alpha val="100000"/>
                  </a:srgbClr>
                </a:solidFill>
                <a:latin typeface="楷体" panose="02010609060101010101" charset="-122"/>
                <a:ea typeface="楷体" panose="02010609060101010101" charset="-122"/>
                <a:cs typeface="楷体" panose="02010609060101010101" charset="-122"/>
              </a:rPr>
              <a:t>组织体系和持续学习的能</a:t>
            </a:r>
            <a:r>
              <a:rPr sz="1500" spc="60">
                <a:solidFill>
                  <a:srgbClr val="000000">
                    <a:alpha val="100000"/>
                  </a:srgbClr>
                </a:solidFill>
                <a:latin typeface="楷体" panose="02010609060101010101" charset="-122"/>
                <a:ea typeface="楷体" panose="02010609060101010101" charset="-122"/>
                <a:cs typeface="楷体" panose="02010609060101010101" charset="-122"/>
              </a:rPr>
              <a:t>力</a:t>
            </a:r>
            <a:endParaRPr lang="en-US" altLang="en-US" sz="1500"/>
          </a:p>
        </p:txBody>
      </p:sp>
      <p:sp>
        <p:nvSpPr>
          <p:cNvPr id="470" name="textbox 470"/>
          <p:cNvSpPr/>
          <p:nvPr/>
        </p:nvSpPr>
        <p:spPr>
          <a:xfrm>
            <a:off x="385571" y="1176528"/>
            <a:ext cx="2810510" cy="1924685"/>
          </a:xfrm>
          <a:prstGeom prst="rect">
            <a:avLst/>
          </a:prstGeom>
          <a:solidFill>
            <a:srgbClr val="DCDCDC">
              <a:alpha val="69803"/>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300"/>
          </a:p>
          <a:p>
            <a:pPr marL="91440" indent="12700" algn="l" rtl="0" eaLnBrk="0">
              <a:lnSpc>
                <a:spcPct val="129000"/>
              </a:lnSpc>
              <a:spcBef>
                <a:spcPct val="0"/>
              </a:spcBef>
            </a:pPr>
            <a:r>
              <a:rPr sz="1500" spc="40">
                <a:ln w="5791" cap="flat" cmpd="sng">
                  <a:solidFill>
                    <a:srgbClr val="000000">
                      <a:alpha val="100000"/>
                    </a:srgbClr>
                  </a:solidFill>
                  <a:prstDash val="solid"/>
                  <a:miter lim="10"/>
                </a:ln>
                <a:solidFill>
                  <a:srgbClr val="000000">
                    <a:alpha val="100000"/>
                  </a:srgbClr>
                </a:solidFill>
                <a:latin typeface="楷体" panose="02010609060101010101" charset="-122"/>
                <a:ea typeface="楷体" panose="02010609060101010101" charset="-122"/>
                <a:cs typeface="楷体" panose="02010609060101010101" charset="-122"/>
              </a:rPr>
              <a:t>竞争分散化</a:t>
            </a:r>
            <a:r>
              <a:rPr sz="1500" spc="40">
                <a:solidFill>
                  <a:srgbClr val="000000">
                    <a:alpha val="100000"/>
                  </a:srgbClr>
                </a:solidFill>
                <a:latin typeface="楷体" panose="02010609060101010101" charset="-122"/>
                <a:ea typeface="楷体" panose="02010609060101010101" charset="-122"/>
                <a:cs typeface="楷体" panose="02010609060101010101" charset="-122"/>
              </a:rPr>
              <a:t>： 中国战</a:t>
            </a:r>
            <a:r>
              <a:rPr sz="1500" spc="20">
                <a:solidFill>
                  <a:srgbClr val="000000">
                    <a:alpha val="100000"/>
                  </a:srgbClr>
                </a:solidFill>
                <a:latin typeface="楷体" panose="02010609060101010101" charset="-122"/>
                <a:ea typeface="楷体" panose="02010609060101010101" charset="-122"/>
                <a:cs typeface="楷体" panose="02010609060101010101" charset="-122"/>
              </a:rPr>
              <a:t>略</a:t>
            </a:r>
            <a:r>
              <a:rPr sz="1500" spc="0">
                <a:solidFill>
                  <a:srgbClr val="000000">
                    <a:alpha val="100000"/>
                  </a:srgbClr>
                </a:solidFill>
                <a:latin typeface="楷体" panose="02010609060101010101" charset="-122"/>
                <a:ea typeface="楷体" panose="02010609060101010101" charset="-122"/>
                <a:cs typeface="楷体" panose="02010609060101010101" charset="-122"/>
              </a:rPr>
              <a:t>全案  </a:t>
            </a:r>
            <a:r>
              <a:rPr sz="1500" spc="100">
                <a:solidFill>
                  <a:srgbClr val="000000">
                    <a:alpha val="100000"/>
                  </a:srgbClr>
                </a:solidFill>
                <a:latin typeface="楷体" panose="02010609060101010101" charset="-122"/>
                <a:ea typeface="楷体" panose="02010609060101010101" charset="-122"/>
                <a:cs typeface="楷体" panose="02010609060101010101" charset="-122"/>
              </a:rPr>
              <a:t>服务行业依照年执行订单</a:t>
            </a:r>
            <a:r>
              <a:rPr sz="1500" spc="90">
                <a:solidFill>
                  <a:srgbClr val="000000">
                    <a:alpha val="100000"/>
                  </a:srgbClr>
                </a:solidFill>
                <a:latin typeface="楷体" panose="02010609060101010101" charset="-122"/>
                <a:ea typeface="楷体" panose="02010609060101010101" charset="-122"/>
                <a:cs typeface="楷体" panose="02010609060101010101" charset="-122"/>
              </a:rPr>
              <a:t>数</a:t>
            </a:r>
            <a:r>
              <a:rPr sz="1500" spc="0">
                <a:solidFill>
                  <a:srgbClr val="000000">
                    <a:alpha val="100000"/>
                  </a:srgbClr>
                </a:solidFill>
                <a:latin typeface="楷体" panose="02010609060101010101" charset="-122"/>
                <a:ea typeface="楷体" panose="02010609060101010101" charset="-122"/>
                <a:cs typeface="楷体" panose="02010609060101010101" charset="-122"/>
              </a:rPr>
              <a:t>   </a:t>
            </a:r>
            <a:r>
              <a:rPr sz="1500" spc="40">
                <a:solidFill>
                  <a:srgbClr val="000000">
                    <a:alpha val="100000"/>
                  </a:srgbClr>
                </a:solidFill>
                <a:latin typeface="楷体" panose="02010609060101010101" charset="-122"/>
                <a:ea typeface="楷体" panose="02010609060101010101" charset="-122"/>
                <a:cs typeface="楷体" panose="02010609060101010101" charset="-122"/>
              </a:rPr>
              <a:t>量看， 市场竞争格局十</a:t>
            </a:r>
            <a:r>
              <a:rPr sz="1500" spc="0">
                <a:solidFill>
                  <a:srgbClr val="000000">
                    <a:alpha val="100000"/>
                  </a:srgbClr>
                </a:solidFill>
                <a:latin typeface="楷体" panose="02010609060101010101" charset="-122"/>
                <a:ea typeface="楷体" panose="02010609060101010101" charset="-122"/>
                <a:cs typeface="楷体" panose="02010609060101010101" charset="-122"/>
              </a:rPr>
              <a:t>分分   </a:t>
            </a:r>
            <a:r>
              <a:rPr sz="1500" spc="-30">
                <a:solidFill>
                  <a:srgbClr val="000000">
                    <a:alpha val="100000"/>
                  </a:srgbClr>
                </a:solidFill>
                <a:latin typeface="楷体" panose="02010609060101010101" charset="-122"/>
                <a:ea typeface="楷体" panose="02010609060101010101" charset="-122"/>
                <a:cs typeface="楷体" panose="02010609060101010101" charset="-122"/>
              </a:rPr>
              <a:t>散，  目前排在前</a:t>
            </a:r>
            <a:r>
              <a:rPr sz="1500" spc="-20">
                <a:solidFill>
                  <a:srgbClr val="000000">
                    <a:alpha val="100000"/>
                  </a:srgbClr>
                </a:solidFill>
                <a:latin typeface="楷体" panose="02010609060101010101" charset="-122"/>
                <a:ea typeface="楷体" panose="02010609060101010101" charset="-122"/>
                <a:cs typeface="楷体" panose="02010609060101010101" charset="-122"/>
              </a:rPr>
              <a:t>列</a:t>
            </a:r>
            <a:r>
              <a:rPr sz="1500" spc="0">
                <a:solidFill>
                  <a:srgbClr val="000000">
                    <a:alpha val="100000"/>
                  </a:srgbClr>
                </a:solidFill>
                <a:latin typeface="楷体" panose="02010609060101010101" charset="-122"/>
                <a:ea typeface="楷体" panose="02010609060101010101" charset="-122"/>
                <a:cs typeface="楷体" panose="02010609060101010101" charset="-122"/>
              </a:rPr>
              <a:t>的企业为   </a:t>
            </a:r>
            <a:r>
              <a:rPr sz="1500" spc="100">
                <a:solidFill>
                  <a:srgbClr val="000000">
                    <a:alpha val="100000"/>
                  </a:srgbClr>
                </a:solidFill>
                <a:latin typeface="楷体" panose="02010609060101010101" charset="-122"/>
                <a:ea typeface="楷体" panose="02010609060101010101" charset="-122"/>
                <a:cs typeface="楷体" panose="02010609060101010101" charset="-122"/>
              </a:rPr>
              <a:t>君智、华与华、欧赛斯</a:t>
            </a:r>
            <a:r>
              <a:rPr sz="1500" spc="80">
                <a:solidFill>
                  <a:srgbClr val="000000">
                    <a:alpha val="100000"/>
                  </a:srgbClr>
                </a:solidFill>
                <a:latin typeface="楷体" panose="02010609060101010101" charset="-122"/>
                <a:ea typeface="楷体" panose="02010609060101010101" charset="-122"/>
                <a:cs typeface="楷体" panose="02010609060101010101" charset="-122"/>
              </a:rPr>
              <a:t>等</a:t>
            </a:r>
            <a:r>
              <a:rPr sz="1500" spc="0">
                <a:solidFill>
                  <a:srgbClr val="000000">
                    <a:alpha val="100000"/>
                  </a:srgbClr>
                </a:solidFill>
                <a:latin typeface="楷体" panose="02010609060101010101" charset="-122"/>
                <a:ea typeface="楷体" panose="02010609060101010101" charset="-122"/>
                <a:cs typeface="楷体" panose="02010609060101010101" charset="-122"/>
              </a:rPr>
              <a:t>。</a:t>
            </a:r>
            <a:endParaRPr lang="en-US" altLang="en-US" sz="1500"/>
          </a:p>
        </p:txBody>
      </p:sp>
      <p:sp>
        <p:nvSpPr>
          <p:cNvPr id="471" name="textbox 471"/>
          <p:cNvSpPr/>
          <p:nvPr/>
        </p:nvSpPr>
        <p:spPr>
          <a:xfrm>
            <a:off x="351404" y="274326"/>
            <a:ext cx="7942580" cy="4781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algn="l" rtl="0" eaLnBrk="0">
              <a:lnSpc>
                <a:spcPct val="93000"/>
              </a:lnSpc>
            </a:pPr>
            <a:r>
              <a:rPr sz="3200" spc="-10">
                <a:ln w="1163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第二章</a:t>
            </a:r>
            <a:r>
              <a:rPr sz="3200" spc="-10">
                <a:solidFill>
                  <a:srgbClr val="FFFFFF">
                    <a:alpha val="100000"/>
                  </a:srgbClr>
                </a:solidFill>
                <a:latin typeface="楷体" panose="02010609060101010101" charset="-122"/>
                <a:ea typeface="楷体" panose="02010609060101010101" charset="-122"/>
                <a:cs typeface="楷体" panose="02010609060101010101" charset="-122"/>
              </a:rPr>
              <a:t> </a:t>
            </a:r>
            <a:r>
              <a:rPr sz="3200" spc="-10">
                <a:ln w="1163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中国品</a:t>
            </a:r>
            <a:r>
              <a:rPr sz="3200" spc="0">
                <a:ln w="11633" cap="flat" cmpd="sng">
                  <a:solidFill>
                    <a:srgbClr val="FFFFFF">
                      <a:alpha val="100000"/>
                    </a:srgbClr>
                  </a:solidFill>
                  <a:prstDash val="solid"/>
                  <a:miter lim="10"/>
                </a:ln>
                <a:solidFill>
                  <a:srgbClr val="FFFFFF">
                    <a:alpha val="100000"/>
                  </a:srgbClr>
                </a:solidFill>
                <a:latin typeface="楷体" panose="02010609060101010101" charset="-122"/>
                <a:ea typeface="楷体" panose="02010609060101010101" charset="-122"/>
                <a:cs typeface="楷体" panose="02010609060101010101" charset="-122"/>
              </a:rPr>
              <a:t>牌战略全案服务行业竞争格局</a:t>
            </a:r>
            <a:endParaRPr lang="en-US" altLang="en-US" sz="3200"/>
          </a:p>
        </p:txBody>
      </p:sp>
      <p:sp>
        <p:nvSpPr>
          <p:cNvPr id="472" name="textbox 472"/>
          <p:cNvSpPr/>
          <p:nvPr/>
        </p:nvSpPr>
        <p:spPr>
          <a:xfrm>
            <a:off x="4457769" y="2450596"/>
            <a:ext cx="3150235" cy="2578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825"/>
              </a:lnSpc>
            </a:pPr>
            <a:r>
              <a:rPr sz="1500" spc="150">
                <a:solidFill>
                  <a:srgbClr val="000000">
                    <a:alpha val="100000"/>
                  </a:srgbClr>
                </a:solidFill>
                <a:latin typeface="楷体" panose="02010609060101010101" charset="-122"/>
                <a:ea typeface="楷体" panose="02010609060101010101" charset="-122"/>
                <a:cs typeface="楷体" panose="02010609060101010101" charset="-122"/>
              </a:rPr>
              <a:t>划、广告公司应归属于品牌咨询</a:t>
            </a:r>
            <a:r>
              <a:rPr sz="1500" spc="0">
                <a:solidFill>
                  <a:srgbClr val="000000">
                    <a:alpha val="100000"/>
                  </a:srgbClr>
                </a:solidFill>
                <a:latin typeface="楷体" panose="02010609060101010101" charset="-122"/>
                <a:ea typeface="楷体" panose="02010609060101010101" charset="-122"/>
                <a:cs typeface="楷体" panose="02010609060101010101" charset="-122"/>
              </a:rPr>
              <a:t>服</a:t>
            </a:r>
            <a:endParaRPr lang="en-US" altLang="en-US" sz="1500"/>
          </a:p>
        </p:txBody>
      </p:sp>
      <p:sp>
        <p:nvSpPr>
          <p:cNvPr id="473" name="path"/>
          <p:cNvSpPr/>
          <p:nvPr/>
        </p:nvSpPr>
        <p:spPr>
          <a:xfrm>
            <a:off x="1434083" y="2915411"/>
            <a:ext cx="758952" cy="758951"/>
          </a:xfrm>
          <a:custGeom>
            <a:rect l="0" t="0" r="0" b="0"/>
            <a:pathLst>
              <a:path w="1195" h="1195">
                <a:moveTo>
                  <a:pt x="0" y="597"/>
                </a:moveTo>
                <a:cubicBezTo>
                  <a:pt x="0" y="267"/>
                  <a:pt x="267" y="0"/>
                  <a:pt x="597" y="0"/>
                </a:cubicBezTo>
                <a:cubicBezTo>
                  <a:pt x="927" y="0"/>
                  <a:pt x="1195" y="267"/>
                  <a:pt x="1195" y="597"/>
                </a:cubicBezTo>
                <a:cubicBezTo>
                  <a:pt x="1195" y="927"/>
                  <a:pt x="927" y="1195"/>
                  <a:pt x="597" y="1195"/>
                </a:cubicBezTo>
                <a:cubicBezTo>
                  <a:pt x="267" y="1195"/>
                  <a:pt x="0" y="927"/>
                  <a:pt x="0" y="597"/>
                </a:cubicBezTo>
              </a:path>
            </a:pathLst>
          </a:custGeom>
          <a:solidFill>
            <a:srgbClr val="DCDCD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0" name="group 100"/>
          <p:cNvGrpSpPr/>
          <p:nvPr/>
        </p:nvGrpSpPr>
        <p:grpSpPr>
          <a:xfrm rot="21600000">
            <a:off x="5695188" y="2919984"/>
            <a:ext cx="758952" cy="758951"/>
            <a:chExt cx="758952" cy="758951"/>
          </a:xfrm>
        </p:grpSpPr>
        <p:sp>
          <p:nvSpPr>
            <p:cNvPr id="474" name="path"/>
            <p:cNvSpPr/>
            <p:nvPr/>
          </p:nvSpPr>
          <p:spPr>
            <a:xfrm>
              <a:off x="0" y="0"/>
              <a:ext cx="758952" cy="758951"/>
            </a:xfrm>
            <a:custGeom>
              <a:rect l="0" t="0" r="0" b="0"/>
              <a:pathLst>
                <a:path w="1195" h="1195">
                  <a:moveTo>
                    <a:pt x="0" y="597"/>
                  </a:moveTo>
                  <a:cubicBezTo>
                    <a:pt x="0" y="267"/>
                    <a:pt x="267" y="0"/>
                    <a:pt x="597" y="0"/>
                  </a:cubicBezTo>
                  <a:cubicBezTo>
                    <a:pt x="927" y="0"/>
                    <a:pt x="1195" y="267"/>
                    <a:pt x="1195" y="597"/>
                  </a:cubicBezTo>
                  <a:cubicBezTo>
                    <a:pt x="1195" y="927"/>
                    <a:pt x="927" y="1195"/>
                    <a:pt x="597" y="1195"/>
                  </a:cubicBezTo>
                  <a:cubicBezTo>
                    <a:pt x="267" y="1195"/>
                    <a:pt x="0" y="927"/>
                    <a:pt x="0" y="597"/>
                  </a:cubicBezTo>
                </a:path>
              </a:pathLst>
            </a:custGeom>
            <a:solidFill>
              <a:srgbClr val="DCDCD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5" name="path"/>
            <p:cNvSpPr/>
            <p:nvPr/>
          </p:nvSpPr>
          <p:spPr>
            <a:xfrm>
              <a:off x="169164" y="114300"/>
              <a:ext cx="464819" cy="461771"/>
            </a:xfrm>
            <a:custGeom>
              <a:rect l="0" t="0" r="0" b="0"/>
              <a:pathLst>
                <a:path w="731" h="727">
                  <a:moveTo>
                    <a:pt x="470" y="392"/>
                  </a:moveTo>
                  <a:cubicBezTo>
                    <a:pt x="451" y="382"/>
                    <a:pt x="432" y="375"/>
                    <a:pt x="411" y="369"/>
                  </a:cubicBezTo>
                  <a:cubicBezTo>
                    <a:pt x="417" y="366"/>
                    <a:pt x="423" y="363"/>
                    <a:pt x="429" y="358"/>
                  </a:cubicBezTo>
                  <a:cubicBezTo>
                    <a:pt x="438" y="352"/>
                    <a:pt x="456" y="335"/>
                    <a:pt x="463" y="328"/>
                  </a:cubicBezTo>
                  <a:cubicBezTo>
                    <a:pt x="469" y="323"/>
                    <a:pt x="480" y="309"/>
                    <a:pt x="480" y="309"/>
                  </a:cubicBezTo>
                  <a:cubicBezTo>
                    <a:pt x="502" y="277"/>
                    <a:pt x="516" y="237"/>
                    <a:pt x="516" y="195"/>
                  </a:cubicBezTo>
                  <a:cubicBezTo>
                    <a:pt x="516" y="92"/>
                    <a:pt x="437" y="0"/>
                    <a:pt x="326" y="0"/>
                  </a:cubicBezTo>
                  <a:cubicBezTo>
                    <a:pt x="221" y="0"/>
                    <a:pt x="137" y="87"/>
                    <a:pt x="137" y="195"/>
                  </a:cubicBezTo>
                  <a:cubicBezTo>
                    <a:pt x="137" y="271"/>
                    <a:pt x="179" y="337"/>
                    <a:pt x="241" y="369"/>
                  </a:cubicBezTo>
                  <a:cubicBezTo>
                    <a:pt x="102" y="408"/>
                    <a:pt x="0" y="538"/>
                    <a:pt x="0" y="693"/>
                  </a:cubicBezTo>
                  <a:cubicBezTo>
                    <a:pt x="0" y="705"/>
                    <a:pt x="8" y="714"/>
                    <a:pt x="19" y="714"/>
                  </a:cubicBezTo>
                  <a:cubicBezTo>
                    <a:pt x="30" y="714"/>
                    <a:pt x="39" y="705"/>
                    <a:pt x="39" y="693"/>
                  </a:cubicBezTo>
                  <a:cubicBezTo>
                    <a:pt x="39" y="530"/>
                    <a:pt x="168" y="398"/>
                    <a:pt x="326" y="398"/>
                  </a:cubicBezTo>
                  <a:cubicBezTo>
                    <a:pt x="369" y="398"/>
                    <a:pt x="409" y="407"/>
                    <a:pt x="445" y="425"/>
                  </a:cubicBezTo>
                  <a:cubicBezTo>
                    <a:pt x="453" y="413"/>
                    <a:pt x="461" y="402"/>
                    <a:pt x="470" y="392"/>
                  </a:cubicBezTo>
                  <a:moveTo>
                    <a:pt x="176" y="195"/>
                  </a:moveTo>
                  <a:cubicBezTo>
                    <a:pt x="176" y="109"/>
                    <a:pt x="243" y="40"/>
                    <a:pt x="326" y="40"/>
                  </a:cubicBezTo>
                  <a:cubicBezTo>
                    <a:pt x="409" y="40"/>
                    <a:pt x="477" y="109"/>
                    <a:pt x="477" y="195"/>
                  </a:cubicBezTo>
                  <a:cubicBezTo>
                    <a:pt x="477" y="280"/>
                    <a:pt x="409" y="350"/>
                    <a:pt x="326" y="350"/>
                  </a:cubicBezTo>
                  <a:cubicBezTo>
                    <a:pt x="243" y="350"/>
                    <a:pt x="176" y="280"/>
                    <a:pt x="176" y="195"/>
                  </a:cubicBezTo>
                  <a:moveTo>
                    <a:pt x="587" y="727"/>
                  </a:moveTo>
                  <a:cubicBezTo>
                    <a:pt x="580" y="727"/>
                    <a:pt x="572" y="725"/>
                    <a:pt x="566" y="721"/>
                  </a:cubicBezTo>
                  <a:cubicBezTo>
                    <a:pt x="556" y="715"/>
                    <a:pt x="549" y="705"/>
                    <a:pt x="546" y="694"/>
                  </a:cubicBezTo>
                  <a:cubicBezTo>
                    <a:pt x="535" y="693"/>
                    <a:pt x="525" y="690"/>
                    <a:pt x="516" y="686"/>
                  </a:cubicBezTo>
                  <a:cubicBezTo>
                    <a:pt x="500" y="703"/>
                    <a:pt x="472" y="703"/>
                    <a:pt x="456" y="686"/>
                  </a:cubicBezTo>
                  <a:lnTo>
                    <a:pt x="440" y="670"/>
                  </a:lnTo>
                  <a:cubicBezTo>
                    <a:pt x="424" y="653"/>
                    <a:pt x="424" y="625"/>
                    <a:pt x="440" y="608"/>
                  </a:cubicBezTo>
                  <a:cubicBezTo>
                    <a:pt x="437" y="598"/>
                    <a:pt x="434" y="588"/>
                    <a:pt x="432" y="578"/>
                  </a:cubicBezTo>
                  <a:cubicBezTo>
                    <a:pt x="421" y="575"/>
                    <a:pt x="412" y="567"/>
                    <a:pt x="407" y="557"/>
                  </a:cubicBezTo>
                  <a:cubicBezTo>
                    <a:pt x="401" y="547"/>
                    <a:pt x="400" y="535"/>
                    <a:pt x="402" y="524"/>
                  </a:cubicBezTo>
                  <a:lnTo>
                    <a:pt x="408" y="502"/>
                  </a:lnTo>
                  <a:cubicBezTo>
                    <a:pt x="411" y="491"/>
                    <a:pt x="418" y="482"/>
                    <a:pt x="428" y="476"/>
                  </a:cubicBezTo>
                  <a:cubicBezTo>
                    <a:pt x="438" y="470"/>
                    <a:pt x="449" y="469"/>
                    <a:pt x="460" y="472"/>
                  </a:cubicBezTo>
                  <a:cubicBezTo>
                    <a:pt x="463" y="467"/>
                    <a:pt x="467" y="464"/>
                    <a:pt x="470" y="460"/>
                  </a:cubicBezTo>
                  <a:cubicBezTo>
                    <a:pt x="474" y="456"/>
                    <a:pt x="478" y="452"/>
                    <a:pt x="482" y="449"/>
                  </a:cubicBezTo>
                  <a:cubicBezTo>
                    <a:pt x="476" y="426"/>
                    <a:pt x="490" y="402"/>
                    <a:pt x="512" y="396"/>
                  </a:cubicBezTo>
                  <a:lnTo>
                    <a:pt x="533" y="390"/>
                  </a:lnTo>
                  <a:cubicBezTo>
                    <a:pt x="556" y="384"/>
                    <a:pt x="579" y="397"/>
                    <a:pt x="585" y="421"/>
                  </a:cubicBezTo>
                  <a:cubicBezTo>
                    <a:pt x="595" y="422"/>
                    <a:pt x="605" y="425"/>
                    <a:pt x="615" y="429"/>
                  </a:cubicBezTo>
                  <a:cubicBezTo>
                    <a:pt x="632" y="412"/>
                    <a:pt x="659" y="412"/>
                    <a:pt x="675" y="429"/>
                  </a:cubicBezTo>
                  <a:lnTo>
                    <a:pt x="690" y="445"/>
                  </a:lnTo>
                  <a:cubicBezTo>
                    <a:pt x="707" y="462"/>
                    <a:pt x="707" y="490"/>
                    <a:pt x="691" y="506"/>
                  </a:cubicBezTo>
                  <a:cubicBezTo>
                    <a:pt x="695" y="516"/>
                    <a:pt x="697" y="527"/>
                    <a:pt x="699" y="537"/>
                  </a:cubicBezTo>
                  <a:cubicBezTo>
                    <a:pt x="710" y="540"/>
                    <a:pt x="719" y="547"/>
                    <a:pt x="724" y="557"/>
                  </a:cubicBezTo>
                  <a:cubicBezTo>
                    <a:pt x="730" y="568"/>
                    <a:pt x="731" y="580"/>
                    <a:pt x="729" y="591"/>
                  </a:cubicBezTo>
                  <a:lnTo>
                    <a:pt x="723" y="612"/>
                  </a:lnTo>
                  <a:cubicBezTo>
                    <a:pt x="717" y="636"/>
                    <a:pt x="694" y="650"/>
                    <a:pt x="671" y="643"/>
                  </a:cubicBezTo>
                  <a:cubicBezTo>
                    <a:pt x="668" y="647"/>
                    <a:pt x="664" y="652"/>
                    <a:pt x="661" y="655"/>
                  </a:cubicBezTo>
                  <a:cubicBezTo>
                    <a:pt x="657" y="659"/>
                    <a:pt x="653" y="662"/>
                    <a:pt x="649" y="666"/>
                  </a:cubicBezTo>
                  <a:cubicBezTo>
                    <a:pt x="652" y="677"/>
                    <a:pt x="650" y="689"/>
                    <a:pt x="645" y="699"/>
                  </a:cubicBezTo>
                  <a:cubicBezTo>
                    <a:pt x="639" y="709"/>
                    <a:pt x="630" y="716"/>
                    <a:pt x="619" y="719"/>
                  </a:cubicBezTo>
                  <a:lnTo>
                    <a:pt x="598" y="725"/>
                  </a:lnTo>
                  <a:cubicBezTo>
                    <a:pt x="594" y="726"/>
                    <a:pt x="590" y="727"/>
                    <a:pt x="587" y="727"/>
                  </a:cubicBezTo>
                  <a:moveTo>
                    <a:pt x="510" y="655"/>
                  </a:moveTo>
                  <a:lnTo>
                    <a:pt x="519" y="659"/>
                  </a:lnTo>
                  <a:cubicBezTo>
                    <a:pt x="531" y="665"/>
                    <a:pt x="544" y="668"/>
                    <a:pt x="557" y="669"/>
                  </a:cubicBezTo>
                  <a:lnTo>
                    <a:pt x="566" y="670"/>
                  </a:lnTo>
                  <a:lnTo>
                    <a:pt x="569" y="679"/>
                  </a:lnTo>
                  <a:cubicBezTo>
                    <a:pt x="569" y="681"/>
                    <a:pt x="570" y="683"/>
                    <a:pt x="570" y="685"/>
                  </a:cubicBezTo>
                  <a:lnTo>
                    <a:pt x="571" y="687"/>
                  </a:lnTo>
                  <a:cubicBezTo>
                    <a:pt x="572" y="692"/>
                    <a:pt x="575" y="695"/>
                    <a:pt x="579" y="698"/>
                  </a:cubicBezTo>
                  <a:cubicBezTo>
                    <a:pt x="583" y="700"/>
                    <a:pt x="587" y="701"/>
                    <a:pt x="591" y="700"/>
                  </a:cubicBezTo>
                  <a:lnTo>
                    <a:pt x="612" y="694"/>
                  </a:lnTo>
                  <a:cubicBezTo>
                    <a:pt x="617" y="693"/>
                    <a:pt x="620" y="690"/>
                    <a:pt x="623" y="686"/>
                  </a:cubicBezTo>
                  <a:cubicBezTo>
                    <a:pt x="625" y="682"/>
                    <a:pt x="625" y="677"/>
                    <a:pt x="625" y="672"/>
                  </a:cubicBezTo>
                  <a:lnTo>
                    <a:pt x="624" y="671"/>
                  </a:lnTo>
                  <a:cubicBezTo>
                    <a:pt x="623" y="669"/>
                    <a:pt x="623" y="666"/>
                    <a:pt x="622" y="664"/>
                  </a:cubicBezTo>
                  <a:lnTo>
                    <a:pt x="620" y="655"/>
                  </a:lnTo>
                  <a:lnTo>
                    <a:pt x="627" y="650"/>
                  </a:lnTo>
                  <a:cubicBezTo>
                    <a:pt x="633" y="646"/>
                    <a:pt x="638" y="642"/>
                    <a:pt x="643" y="637"/>
                  </a:cubicBezTo>
                  <a:cubicBezTo>
                    <a:pt x="647" y="632"/>
                    <a:pt x="652" y="627"/>
                    <a:pt x="655" y="621"/>
                  </a:cubicBezTo>
                  <a:lnTo>
                    <a:pt x="661" y="613"/>
                  </a:lnTo>
                  <a:lnTo>
                    <a:pt x="670" y="616"/>
                  </a:lnTo>
                  <a:cubicBezTo>
                    <a:pt x="671" y="616"/>
                    <a:pt x="673" y="617"/>
                    <a:pt x="676" y="617"/>
                  </a:cubicBezTo>
                  <a:lnTo>
                    <a:pt x="678" y="618"/>
                  </a:lnTo>
                  <a:cubicBezTo>
                    <a:pt x="687" y="620"/>
                    <a:pt x="696" y="615"/>
                    <a:pt x="698" y="606"/>
                  </a:cubicBezTo>
                  <a:lnTo>
                    <a:pt x="704" y="584"/>
                  </a:lnTo>
                  <a:cubicBezTo>
                    <a:pt x="705" y="580"/>
                    <a:pt x="705" y="575"/>
                    <a:pt x="702" y="571"/>
                  </a:cubicBezTo>
                  <a:cubicBezTo>
                    <a:pt x="700" y="567"/>
                    <a:pt x="697" y="564"/>
                    <a:pt x="692" y="563"/>
                  </a:cubicBezTo>
                  <a:lnTo>
                    <a:pt x="690" y="562"/>
                  </a:lnTo>
                  <a:cubicBezTo>
                    <a:pt x="688" y="562"/>
                    <a:pt x="686" y="561"/>
                    <a:pt x="684" y="560"/>
                  </a:cubicBezTo>
                  <a:lnTo>
                    <a:pt x="675" y="558"/>
                  </a:lnTo>
                  <a:lnTo>
                    <a:pt x="674" y="549"/>
                  </a:lnTo>
                  <a:cubicBezTo>
                    <a:pt x="673" y="535"/>
                    <a:pt x="670" y="522"/>
                    <a:pt x="664" y="509"/>
                  </a:cubicBezTo>
                  <a:lnTo>
                    <a:pt x="660" y="500"/>
                  </a:lnTo>
                  <a:lnTo>
                    <a:pt x="667" y="494"/>
                  </a:lnTo>
                  <a:cubicBezTo>
                    <a:pt x="668" y="492"/>
                    <a:pt x="670" y="491"/>
                    <a:pt x="671" y="490"/>
                  </a:cubicBezTo>
                  <a:lnTo>
                    <a:pt x="673" y="488"/>
                  </a:lnTo>
                  <a:cubicBezTo>
                    <a:pt x="679" y="481"/>
                    <a:pt x="679" y="470"/>
                    <a:pt x="673" y="464"/>
                  </a:cubicBezTo>
                  <a:lnTo>
                    <a:pt x="657" y="448"/>
                  </a:lnTo>
                  <a:cubicBezTo>
                    <a:pt x="650" y="441"/>
                    <a:pt x="640" y="441"/>
                    <a:pt x="633" y="448"/>
                  </a:cubicBezTo>
                  <a:lnTo>
                    <a:pt x="632" y="449"/>
                  </a:lnTo>
                  <a:lnTo>
                    <a:pt x="627" y="454"/>
                  </a:lnTo>
                  <a:lnTo>
                    <a:pt x="621" y="461"/>
                  </a:lnTo>
                  <a:lnTo>
                    <a:pt x="613" y="457"/>
                  </a:lnTo>
                  <a:cubicBezTo>
                    <a:pt x="601" y="451"/>
                    <a:pt x="588" y="447"/>
                    <a:pt x="574" y="446"/>
                  </a:cubicBezTo>
                  <a:lnTo>
                    <a:pt x="565" y="445"/>
                  </a:lnTo>
                  <a:lnTo>
                    <a:pt x="563" y="436"/>
                  </a:lnTo>
                  <a:cubicBezTo>
                    <a:pt x="562" y="434"/>
                    <a:pt x="562" y="432"/>
                    <a:pt x="561" y="430"/>
                  </a:cubicBezTo>
                  <a:lnTo>
                    <a:pt x="561" y="428"/>
                  </a:lnTo>
                  <a:cubicBezTo>
                    <a:pt x="558" y="419"/>
                    <a:pt x="549" y="413"/>
                    <a:pt x="540" y="416"/>
                  </a:cubicBezTo>
                  <a:lnTo>
                    <a:pt x="519" y="422"/>
                  </a:lnTo>
                  <a:cubicBezTo>
                    <a:pt x="515" y="423"/>
                    <a:pt x="511" y="426"/>
                    <a:pt x="509" y="430"/>
                  </a:cubicBezTo>
                  <a:cubicBezTo>
                    <a:pt x="507" y="434"/>
                    <a:pt x="506" y="438"/>
                    <a:pt x="507" y="443"/>
                  </a:cubicBezTo>
                  <a:lnTo>
                    <a:pt x="507" y="445"/>
                  </a:lnTo>
                  <a:cubicBezTo>
                    <a:pt x="508" y="447"/>
                    <a:pt x="509" y="449"/>
                    <a:pt x="509" y="451"/>
                  </a:cubicBezTo>
                  <a:lnTo>
                    <a:pt x="512" y="460"/>
                  </a:lnTo>
                  <a:lnTo>
                    <a:pt x="504" y="465"/>
                  </a:lnTo>
                  <a:cubicBezTo>
                    <a:pt x="499" y="470"/>
                    <a:pt x="493" y="474"/>
                    <a:pt x="489" y="478"/>
                  </a:cubicBezTo>
                  <a:cubicBezTo>
                    <a:pt x="484" y="484"/>
                    <a:pt x="480" y="489"/>
                    <a:pt x="476" y="494"/>
                  </a:cubicBezTo>
                  <a:lnTo>
                    <a:pt x="471" y="502"/>
                  </a:lnTo>
                  <a:lnTo>
                    <a:pt x="462" y="500"/>
                  </a:lnTo>
                  <a:cubicBezTo>
                    <a:pt x="460" y="499"/>
                    <a:pt x="458" y="498"/>
                    <a:pt x="456" y="498"/>
                  </a:cubicBezTo>
                  <a:lnTo>
                    <a:pt x="454" y="497"/>
                  </a:lnTo>
                  <a:cubicBezTo>
                    <a:pt x="450" y="496"/>
                    <a:pt x="445" y="497"/>
                    <a:pt x="441" y="499"/>
                  </a:cubicBezTo>
                  <a:cubicBezTo>
                    <a:pt x="437" y="502"/>
                    <a:pt x="435" y="505"/>
                    <a:pt x="433" y="510"/>
                  </a:cubicBezTo>
                  <a:lnTo>
                    <a:pt x="428" y="531"/>
                  </a:lnTo>
                  <a:cubicBezTo>
                    <a:pt x="427" y="536"/>
                    <a:pt x="427" y="540"/>
                    <a:pt x="429" y="545"/>
                  </a:cubicBezTo>
                  <a:cubicBezTo>
                    <a:pt x="432" y="548"/>
                    <a:pt x="435" y="551"/>
                    <a:pt x="440" y="552"/>
                  </a:cubicBezTo>
                  <a:lnTo>
                    <a:pt x="441" y="553"/>
                  </a:lnTo>
                  <a:cubicBezTo>
                    <a:pt x="443" y="554"/>
                    <a:pt x="446" y="554"/>
                    <a:pt x="448" y="555"/>
                  </a:cubicBezTo>
                  <a:lnTo>
                    <a:pt x="457" y="557"/>
                  </a:lnTo>
                  <a:lnTo>
                    <a:pt x="457" y="566"/>
                  </a:lnTo>
                  <a:cubicBezTo>
                    <a:pt x="458" y="580"/>
                    <a:pt x="462" y="594"/>
                    <a:pt x="467" y="606"/>
                  </a:cubicBezTo>
                  <a:lnTo>
                    <a:pt x="471" y="615"/>
                  </a:lnTo>
                  <a:lnTo>
                    <a:pt x="465" y="621"/>
                  </a:lnTo>
                  <a:cubicBezTo>
                    <a:pt x="463" y="623"/>
                    <a:pt x="462" y="624"/>
                    <a:pt x="460" y="626"/>
                  </a:cubicBezTo>
                  <a:lnTo>
                    <a:pt x="459" y="627"/>
                  </a:lnTo>
                  <a:cubicBezTo>
                    <a:pt x="452" y="634"/>
                    <a:pt x="452" y="645"/>
                    <a:pt x="459" y="652"/>
                  </a:cubicBezTo>
                  <a:lnTo>
                    <a:pt x="475" y="668"/>
                  </a:lnTo>
                  <a:cubicBezTo>
                    <a:pt x="481" y="675"/>
                    <a:pt x="492" y="675"/>
                    <a:pt x="498" y="668"/>
                  </a:cubicBezTo>
                  <a:lnTo>
                    <a:pt x="500" y="666"/>
                  </a:lnTo>
                  <a:cubicBezTo>
                    <a:pt x="501" y="665"/>
                    <a:pt x="502" y="663"/>
                    <a:pt x="504" y="662"/>
                  </a:cubicBezTo>
                  <a:lnTo>
                    <a:pt x="510" y="655"/>
                  </a:lnTo>
                  <a:close/>
                  <a:moveTo>
                    <a:pt x="565" y="637"/>
                  </a:moveTo>
                  <a:cubicBezTo>
                    <a:pt x="546" y="637"/>
                    <a:pt x="526" y="629"/>
                    <a:pt x="511" y="614"/>
                  </a:cubicBezTo>
                  <a:cubicBezTo>
                    <a:pt x="481" y="583"/>
                    <a:pt x="481" y="532"/>
                    <a:pt x="511" y="502"/>
                  </a:cubicBezTo>
                  <a:cubicBezTo>
                    <a:pt x="541" y="470"/>
                    <a:pt x="590" y="470"/>
                    <a:pt x="620" y="502"/>
                  </a:cubicBezTo>
                  <a:cubicBezTo>
                    <a:pt x="650" y="532"/>
                    <a:pt x="650" y="583"/>
                    <a:pt x="620" y="614"/>
                  </a:cubicBezTo>
                  <a:cubicBezTo>
                    <a:pt x="605" y="629"/>
                    <a:pt x="585" y="637"/>
                    <a:pt x="565" y="637"/>
                  </a:cubicBezTo>
                  <a:moveTo>
                    <a:pt x="565" y="505"/>
                  </a:moveTo>
                  <a:cubicBezTo>
                    <a:pt x="552" y="505"/>
                    <a:pt x="539" y="510"/>
                    <a:pt x="529" y="520"/>
                  </a:cubicBezTo>
                  <a:cubicBezTo>
                    <a:pt x="509" y="541"/>
                    <a:pt x="509" y="575"/>
                    <a:pt x="529" y="595"/>
                  </a:cubicBezTo>
                  <a:cubicBezTo>
                    <a:pt x="549" y="616"/>
                    <a:pt x="582" y="616"/>
                    <a:pt x="602" y="595"/>
                  </a:cubicBezTo>
                  <a:cubicBezTo>
                    <a:pt x="622" y="575"/>
                    <a:pt x="622" y="541"/>
                    <a:pt x="602" y="520"/>
                  </a:cubicBezTo>
                  <a:cubicBezTo>
                    <a:pt x="592" y="510"/>
                    <a:pt x="579" y="505"/>
                    <a:pt x="565" y="505"/>
                  </a:cubicBezTo>
                </a:path>
              </a:pathLst>
            </a:custGeom>
            <a:solidFill>
              <a:srgbClr val="1742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76" name="path"/>
          <p:cNvSpPr/>
          <p:nvPr/>
        </p:nvSpPr>
        <p:spPr>
          <a:xfrm>
            <a:off x="10099547" y="2909316"/>
            <a:ext cx="758952" cy="758951"/>
          </a:xfrm>
          <a:custGeom>
            <a:rect l="0" t="0" r="0" b="0"/>
            <a:pathLst>
              <a:path w="1195" h="1195">
                <a:moveTo>
                  <a:pt x="0" y="597"/>
                </a:moveTo>
                <a:cubicBezTo>
                  <a:pt x="0" y="267"/>
                  <a:pt x="267" y="0"/>
                  <a:pt x="597" y="0"/>
                </a:cubicBezTo>
                <a:cubicBezTo>
                  <a:pt x="927" y="0"/>
                  <a:pt x="1195" y="267"/>
                  <a:pt x="1195" y="597"/>
                </a:cubicBezTo>
                <a:cubicBezTo>
                  <a:pt x="1195" y="927"/>
                  <a:pt x="927" y="1195"/>
                  <a:pt x="597" y="1195"/>
                </a:cubicBezTo>
                <a:cubicBezTo>
                  <a:pt x="267" y="1195"/>
                  <a:pt x="0" y="927"/>
                  <a:pt x="0" y="597"/>
                </a:cubicBezTo>
              </a:path>
            </a:pathLst>
          </a:custGeom>
          <a:solidFill>
            <a:srgbClr val="DCDCDC">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7" name="path"/>
          <p:cNvSpPr/>
          <p:nvPr/>
        </p:nvSpPr>
        <p:spPr>
          <a:xfrm>
            <a:off x="1598676" y="3078479"/>
            <a:ext cx="429767" cy="455676"/>
          </a:xfrm>
          <a:custGeom>
            <a:rect l="0" t="0" r="0" b="0"/>
            <a:pathLst>
              <a:path w="676" h="717">
                <a:moveTo>
                  <a:pt x="334" y="266"/>
                </a:moveTo>
                <a:cubicBezTo>
                  <a:pt x="382" y="266"/>
                  <a:pt x="422" y="308"/>
                  <a:pt x="422" y="360"/>
                </a:cubicBezTo>
                <a:cubicBezTo>
                  <a:pt x="422" y="412"/>
                  <a:pt x="382" y="453"/>
                  <a:pt x="334" y="453"/>
                </a:cubicBezTo>
                <a:cubicBezTo>
                  <a:pt x="285" y="453"/>
                  <a:pt x="245" y="412"/>
                  <a:pt x="245" y="360"/>
                </a:cubicBezTo>
                <a:cubicBezTo>
                  <a:pt x="245" y="308"/>
                  <a:pt x="285" y="266"/>
                  <a:pt x="334" y="266"/>
                </a:cubicBezTo>
                <a:moveTo>
                  <a:pt x="375" y="63"/>
                </a:moveTo>
                <a:lnTo>
                  <a:pt x="350" y="106"/>
                </a:lnTo>
                <a:cubicBezTo>
                  <a:pt x="346" y="113"/>
                  <a:pt x="340" y="117"/>
                  <a:pt x="333" y="117"/>
                </a:cubicBezTo>
                <a:cubicBezTo>
                  <a:pt x="326" y="117"/>
                  <a:pt x="320" y="113"/>
                  <a:pt x="316" y="106"/>
                </a:cubicBezTo>
                <a:lnTo>
                  <a:pt x="293" y="64"/>
                </a:lnTo>
                <a:cubicBezTo>
                  <a:pt x="170" y="85"/>
                  <a:pt x="74" y="191"/>
                  <a:pt x="59" y="323"/>
                </a:cubicBezTo>
                <a:lnTo>
                  <a:pt x="89" y="343"/>
                </a:lnTo>
                <a:cubicBezTo>
                  <a:pt x="96" y="347"/>
                  <a:pt x="99" y="354"/>
                  <a:pt x="99" y="361"/>
                </a:cubicBezTo>
                <a:cubicBezTo>
                  <a:pt x="99" y="368"/>
                  <a:pt x="96" y="374"/>
                  <a:pt x="89" y="379"/>
                </a:cubicBezTo>
                <a:lnTo>
                  <a:pt x="59" y="397"/>
                </a:lnTo>
                <a:cubicBezTo>
                  <a:pt x="75" y="527"/>
                  <a:pt x="171" y="632"/>
                  <a:pt x="293" y="653"/>
                </a:cubicBezTo>
                <a:lnTo>
                  <a:pt x="318" y="610"/>
                </a:lnTo>
                <a:cubicBezTo>
                  <a:pt x="322" y="604"/>
                  <a:pt x="328" y="600"/>
                  <a:pt x="335" y="600"/>
                </a:cubicBezTo>
                <a:cubicBezTo>
                  <a:pt x="341" y="600"/>
                  <a:pt x="347" y="604"/>
                  <a:pt x="351" y="611"/>
                </a:cubicBezTo>
                <a:lnTo>
                  <a:pt x="376" y="654"/>
                </a:lnTo>
                <a:cubicBezTo>
                  <a:pt x="497" y="637"/>
                  <a:pt x="595" y="536"/>
                  <a:pt x="615" y="409"/>
                </a:cubicBezTo>
                <a:cubicBezTo>
                  <a:pt x="613" y="408"/>
                  <a:pt x="611" y="407"/>
                  <a:pt x="610" y="406"/>
                </a:cubicBezTo>
                <a:lnTo>
                  <a:pt x="565" y="377"/>
                </a:lnTo>
                <a:cubicBezTo>
                  <a:pt x="559" y="372"/>
                  <a:pt x="555" y="366"/>
                  <a:pt x="555" y="359"/>
                </a:cubicBezTo>
                <a:cubicBezTo>
                  <a:pt x="555" y="352"/>
                  <a:pt x="559" y="345"/>
                  <a:pt x="566" y="341"/>
                </a:cubicBezTo>
                <a:lnTo>
                  <a:pt x="610" y="313"/>
                </a:lnTo>
                <a:cubicBezTo>
                  <a:pt x="611" y="312"/>
                  <a:pt x="613" y="311"/>
                  <a:pt x="616" y="311"/>
                </a:cubicBezTo>
                <a:cubicBezTo>
                  <a:pt x="596" y="182"/>
                  <a:pt x="498" y="80"/>
                  <a:pt x="375" y="63"/>
                </a:cubicBezTo>
                <a:moveTo>
                  <a:pt x="338" y="0"/>
                </a:moveTo>
                <a:cubicBezTo>
                  <a:pt x="525" y="0"/>
                  <a:pt x="676" y="161"/>
                  <a:pt x="676" y="358"/>
                </a:cubicBezTo>
                <a:cubicBezTo>
                  <a:pt x="676" y="556"/>
                  <a:pt x="525" y="717"/>
                  <a:pt x="338" y="717"/>
                </a:cubicBezTo>
                <a:cubicBezTo>
                  <a:pt x="151" y="717"/>
                  <a:pt x="0" y="556"/>
                  <a:pt x="0" y="358"/>
                </a:cubicBezTo>
                <a:cubicBezTo>
                  <a:pt x="0" y="161"/>
                  <a:pt x="151" y="0"/>
                  <a:pt x="338" y="0"/>
                </a:cubicBezTo>
              </a:path>
            </a:pathLst>
          </a:custGeom>
          <a:solidFill>
            <a:srgbClr val="1742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8" name="textbox 478"/>
          <p:cNvSpPr/>
          <p:nvPr/>
        </p:nvSpPr>
        <p:spPr>
          <a:xfrm>
            <a:off x="4458377" y="2743204"/>
            <a:ext cx="795655" cy="2508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775"/>
              </a:lnSpc>
            </a:pPr>
            <a:r>
              <a:rPr sz="1400" spc="-80">
                <a:solidFill>
                  <a:srgbClr val="000000">
                    <a:alpha val="100000"/>
                  </a:srgbClr>
                </a:solidFill>
                <a:latin typeface="楷体" panose="02010609060101010101" charset="-122"/>
                <a:ea typeface="楷体" panose="02010609060101010101" charset="-122"/>
                <a:cs typeface="楷体" panose="02010609060101010101" charset="-122"/>
              </a:rPr>
              <a:t>务范畴。</a:t>
            </a:r>
            <a:endParaRPr lang="en-US" altLang="en-US" sz="1400"/>
          </a:p>
        </p:txBody>
      </p:sp>
      <p:sp>
        <p:nvSpPr>
          <p:cNvPr id="479" name="path"/>
          <p:cNvSpPr/>
          <p:nvPr/>
        </p:nvSpPr>
        <p:spPr>
          <a:xfrm>
            <a:off x="10312907" y="3061716"/>
            <a:ext cx="306323" cy="475488"/>
          </a:xfrm>
          <a:custGeom>
            <a:rect l="0" t="0" r="0" b="0"/>
            <a:pathLst>
              <a:path w="482" h="748">
                <a:moveTo>
                  <a:pt x="468" y="32"/>
                </a:moveTo>
                <a:cubicBezTo>
                  <a:pt x="459" y="26"/>
                  <a:pt x="449" y="25"/>
                  <a:pt x="439" y="30"/>
                </a:cubicBezTo>
                <a:lnTo>
                  <a:pt x="387" y="60"/>
                </a:lnTo>
                <a:cubicBezTo>
                  <a:pt x="337" y="89"/>
                  <a:pt x="278" y="88"/>
                  <a:pt x="228" y="58"/>
                </a:cubicBezTo>
                <a:cubicBezTo>
                  <a:pt x="176" y="26"/>
                  <a:pt x="115" y="27"/>
                  <a:pt x="63" y="60"/>
                </a:cubicBezTo>
                <a:lnTo>
                  <a:pt x="63" y="37"/>
                </a:lnTo>
                <a:cubicBezTo>
                  <a:pt x="63" y="16"/>
                  <a:pt x="49" y="0"/>
                  <a:pt x="31" y="0"/>
                </a:cubicBezTo>
                <a:cubicBezTo>
                  <a:pt x="14" y="0"/>
                  <a:pt x="0" y="16"/>
                  <a:pt x="0" y="37"/>
                </a:cubicBezTo>
                <a:lnTo>
                  <a:pt x="0" y="711"/>
                </a:lnTo>
                <a:cubicBezTo>
                  <a:pt x="0" y="732"/>
                  <a:pt x="14" y="748"/>
                  <a:pt x="31" y="748"/>
                </a:cubicBezTo>
                <a:cubicBezTo>
                  <a:pt x="49" y="748"/>
                  <a:pt x="63" y="732"/>
                  <a:pt x="63" y="711"/>
                </a:cubicBezTo>
                <a:lnTo>
                  <a:pt x="63" y="367"/>
                </a:lnTo>
                <a:cubicBezTo>
                  <a:pt x="115" y="334"/>
                  <a:pt x="176" y="333"/>
                  <a:pt x="228" y="365"/>
                </a:cubicBezTo>
                <a:cubicBezTo>
                  <a:pt x="278" y="395"/>
                  <a:pt x="337" y="396"/>
                  <a:pt x="387" y="367"/>
                </a:cubicBezTo>
                <a:lnTo>
                  <a:pt x="465" y="322"/>
                </a:lnTo>
                <a:cubicBezTo>
                  <a:pt x="475" y="317"/>
                  <a:pt x="482" y="304"/>
                  <a:pt x="482" y="291"/>
                </a:cubicBezTo>
                <a:lnTo>
                  <a:pt x="482" y="62"/>
                </a:lnTo>
                <a:cubicBezTo>
                  <a:pt x="482" y="50"/>
                  <a:pt x="477" y="38"/>
                  <a:pt x="468" y="32"/>
                </a:cubicBezTo>
              </a:path>
            </a:pathLst>
          </a:custGeom>
          <a:solidFill>
            <a:srgbClr val="17426B">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https://d.book118.com/988012132111006031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楷体</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2024-09-08T17:15:01.111</cp:lastPrinted>
  <dcterms:created xsi:type="dcterms:W3CDTF">2024-09-08T09:15:01Z</dcterms:created>
  <dcterms:modified xsi:type="dcterms:W3CDTF">2024-09-08T09:15:03Z</dcterms:modified>
</cp:coreProperties>
</file>