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5" r:id="rId26"/>
    <p:sldId id="328" r:id="rId27"/>
    <p:sldId id="331" r:id="rId28"/>
    <p:sldId id="334" r:id="rId29"/>
    <p:sldId id="337" r:id="rId30"/>
    <p:sldId id="339" r:id="rId31"/>
  </p:sldIdLst>
  <p:sldSz cx="12192000" cy="6858000"/>
  <p:notesSz cx="6858000" cy="9144000"/>
  <p:custDataLst>
    <p:tags r:id="rId3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slide" Target="slides/slide24.xml" /><Relationship Id="rId28" Type="http://schemas.openxmlformats.org/officeDocument/2006/relationships/slide" Target="slides/slide25.xml" /><Relationship Id="rId29" Type="http://schemas.openxmlformats.org/officeDocument/2006/relationships/slide" Target="slides/slide26.xml" /><Relationship Id="rId3" Type="http://schemas.openxmlformats.org/officeDocument/2006/relationships/notesMaster" Target="notesMasters/notesMaster1.xml" /><Relationship Id="rId30" Type="http://schemas.openxmlformats.org/officeDocument/2006/relationships/slide" Target="slides/slide27.xml" /><Relationship Id="rId31" Type="http://schemas.openxmlformats.org/officeDocument/2006/relationships/slide" Target="slides/slide28.xml" /><Relationship Id="rId32" Type="http://schemas.openxmlformats.org/officeDocument/2006/relationships/tags" Target="tags/tag66.xml" /><Relationship Id="rId33" Type="http://schemas.openxmlformats.org/officeDocument/2006/relationships/presProps" Target="presProps.xml" /><Relationship Id="rId34" Type="http://schemas.openxmlformats.org/officeDocument/2006/relationships/viewProps" Target="viewProps.xml" /><Relationship Id="rId35" Type="http://schemas.openxmlformats.org/officeDocument/2006/relationships/theme" Target="theme/theme1.xml" /><Relationship Id="rId36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1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1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2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_rels/notesSlide2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_rels/notesSlide2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3.xml" /><Relationship Id="rId2" Type="http://schemas.openxmlformats.org/officeDocument/2006/relationships/notesMaster" Target="../notesMasters/notesMaster1.xml" /></Relationships>
</file>

<file path=ppt/notesSlides/_rels/notesSlide2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4.xml" /><Relationship Id="rId2" Type="http://schemas.openxmlformats.org/officeDocument/2006/relationships/notesMaster" Target="../notesMasters/notesMaster1.xml" /></Relationships>
</file>

<file path=ppt/notesSlides/_rels/notesSlide2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5.xml" /><Relationship Id="rId2" Type="http://schemas.openxmlformats.org/officeDocument/2006/relationships/notesMaster" Target="../notesMasters/notesMaster1.xml" /></Relationships>
</file>

<file path=ppt/notesSlides/_rels/notesSlide2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6.xml" /><Relationship Id="rId2" Type="http://schemas.openxmlformats.org/officeDocument/2006/relationships/notesMaster" Target="../notesMasters/notesMaster1.xml" /></Relationships>
</file>

<file path=ppt/notesSlides/_rels/notesSlide2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21</a:t>
            </a:fld>
            <a:endParaRPr lang="en-US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22</a:t>
            </a:fld>
            <a:endParaRPr lang="en-US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23</a:t>
            </a:fld>
            <a:endParaRPr lang="en-US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24</a:t>
            </a:fld>
            <a:endParaRPr lang="en-US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25</a:t>
            </a:fld>
            <a:endParaRPr lang="en-US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26</a:t>
            </a:fld>
            <a:endParaRPr lang="en-US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27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.xml" /><Relationship Id="rId2" Type="http://schemas.openxmlformats.org/officeDocument/2006/relationships/tags" Target="../tags/tag7.xml" /><Relationship Id="rId3" Type="http://schemas.openxmlformats.org/officeDocument/2006/relationships/tags" Target="../tags/tag8.xml" /><Relationship Id="rId4" Type="http://schemas.openxmlformats.org/officeDocument/2006/relationships/tags" Target="../tags/tag9.xml" /><Relationship Id="rId5" Type="http://schemas.openxmlformats.org/officeDocument/2006/relationships/tags" Target="../tags/tag1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AAF9A9-F622-421F-891F-7F4626D87E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865135-AABE-4E66-BEF3-B96D86263C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384AA7-D065-4E95-A86A-BC353BB0AA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E110B7-E5FB-4971-93E8-576AC6D904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B0C0F8-8885-4890-80F5-6E797F3AF4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0C1F08-B2DA-48D3-BF50-9E95D2F246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B524B4-BD02-4C1D-BE8D-F86477E380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BD1465-AB72-4ADB-899C-88EB63A009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6CD101-9EC5-4D92-B697-7BA5529E03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B5B70E-9880-423A-8FD4-D12C13BDC3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5F8335-5BE8-4EDA-89A0-300417EAA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1"/>
            </p:custDataLst>
          </p:nvPr>
        </p:nvSpPr>
        <p:spPr>
          <a:xfrm>
            <a:off x="1198800" y="914400"/>
            <a:ext cx="97992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2"/>
            </p:custDataLst>
          </p:nvPr>
        </p:nvSpPr>
        <p:spPr>
          <a:xfrm>
            <a:off x="1198800" y="3560400"/>
            <a:ext cx="9799200" cy="14724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2400" spc="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1990800" y="3848400"/>
            <a:ext cx="77688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990800" y="4615200"/>
            <a:ext cx="7768800" cy="867600"/>
          </a:xfrm>
        </p:spPr>
        <p:txBody>
          <a:bodyPr lIns="90000" tIns="46800" rIns="90000" bIns="46800">
            <a:normAutofit/>
          </a:bodyPr>
          <a:lstStyle>
            <a:lvl1pPr marL="0" indent="0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08400" y="1501200"/>
            <a:ext cx="5176800" cy="47484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411600" y="1501200"/>
            <a:ext cx="5176800" cy="4748400"/>
          </a:xfrm>
        </p:spPr>
        <p:txBody>
          <a:bodyPr lIns="90000" tIns="46800" rIns="90000" bIns="4680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08400" y="1429200"/>
            <a:ext cx="53424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4"/>
            </p:custDataLst>
          </p:nvPr>
        </p:nvSpPr>
        <p:spPr>
          <a:xfrm>
            <a:off x="6235750" y="1421729"/>
            <a:ext cx="53424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单击此处编辑文本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23575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1"/>
            </p:custDataLst>
          </p:nvPr>
        </p:nvSpPr>
        <p:spPr>
          <a:xfrm>
            <a:off x="608400" y="1555200"/>
            <a:ext cx="5233077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2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1"/>
            </p:custDataLst>
          </p:nvPr>
        </p:nvSpPr>
        <p:spPr>
          <a:xfrm>
            <a:off x="10234800" y="914400"/>
            <a:ext cx="1044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28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2"/>
            </p:custDataLst>
          </p:nvPr>
        </p:nvSpPr>
        <p:spPr>
          <a:xfrm>
            <a:off x="914400" y="914400"/>
            <a:ext cx="9169200" cy="5029200"/>
          </a:xfrm>
        </p:spPr>
        <p:txBody>
          <a:bodyPr vert="eaVert" lIns="46800" tIns="46800" rIns="46800" bIns="46800"/>
          <a:lstStyle>
            <a:lvl1pPr marL="228600" indent="-228600">
              <a:spcAft>
                <a:spcPts val="1000"/>
              </a:spcAft>
              <a:defRPr spc="300"/>
            </a:lvl1pPr>
            <a:lvl2pPr marL="685800" indent="-228600">
              <a:defRPr spc="300"/>
            </a:lvl2pPr>
            <a:lvl3pPr marL="1143000" indent="-228600">
              <a:defRPr spc="300"/>
            </a:lvl3pPr>
            <a:lvl4pPr marL="1600200" indent="-228600">
              <a:defRPr spc="300"/>
            </a:lvl4pPr>
            <a:lvl5pPr marL="2057400" indent="-228600">
              <a:defRPr spc="3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198800" y="2484000"/>
            <a:ext cx="97992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60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1198800" y="3560400"/>
            <a:ext cx="9799200" cy="471600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2400" spc="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7.xml" /><Relationship Id="rId13" Type="http://schemas.openxmlformats.org/officeDocument/2006/relationships/tags" Target="../tags/tag58.xml" /><Relationship Id="rId14" Type="http://schemas.openxmlformats.org/officeDocument/2006/relationships/tags" Target="../tags/tag59.xml" /><Relationship Id="rId15" Type="http://schemas.openxmlformats.org/officeDocument/2006/relationships/tags" Target="../tags/tag60.xml" /><Relationship Id="rId16" Type="http://schemas.openxmlformats.org/officeDocument/2006/relationships/tags" Target="../tags/tag61.xml" /><Relationship Id="rId17" Type="http://schemas.openxmlformats.org/officeDocument/2006/relationships/image" Target="file:///D:\qq&#25991;&#20214;\712321467\Image\C2C\Image2\%7b75232B38-A165-1FB7-499C-2E1C792CACB5%7d.png" TargetMode="External" /><Relationship Id="rId18" Type="http://schemas.openxmlformats.org/officeDocument/2006/relationships/image" Target="../media/image1.png" /><Relationship Id="rId19" Type="http://schemas.openxmlformats.org/officeDocument/2006/relationships/tags" Target="../tags/tag62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pic>
        <p:nvPicPr>
          <p:cNvPr id="7" name="图片 1073743875" descr="学科网 zxxk.com" title=""/>
          <p:cNvPicPr>
            <a:picLocks noChangeAspect="1"/>
          </p:cNvPicPr>
          <p:nvPr/>
        </p:nvPicPr>
        <p:blipFill>
          <a:blip r:embed="rId18" r:link="rId17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  <p:custDataLst>
      <p:tags r:id="rId19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image" Target="../media/image2.jpeg" /><Relationship Id="rId5" Type="http://schemas.openxmlformats.org/officeDocument/2006/relationships/tags" Target="../tags/tag6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png" /><Relationship Id="rId4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4.png" /><Relationship Id="rId4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5.pn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6.pn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7.pn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8.pn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Relationship Id="rId2" Type="http://schemas.openxmlformats.org/officeDocument/2006/relationships/notesSlide" Target="../notesSlides/notesSlide11.xml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Relationship Id="rId2" Type="http://schemas.openxmlformats.org/officeDocument/2006/relationships/notesSlide" Target="../notesSlides/notesSlide12.xml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Relationship Id="rId2" Type="http://schemas.openxmlformats.org/officeDocument/2006/relationships/notesSlide" Target="../notesSlides/notesSlide13.xml" /><Relationship Id="rId3" Type="http://schemas.openxmlformats.org/officeDocument/2006/relationships/image" Target="../media/image9.png" /><Relationship Id="rId4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Relationship Id="rId2" Type="http://schemas.openxmlformats.org/officeDocument/2006/relationships/notesSlide" Target="../notesSlides/notesSlide14.xml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Relationship Id="rId2" Type="http://schemas.openxmlformats.org/officeDocument/2006/relationships/notesSlide" Target="../notesSlides/notesSlide15.xml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Relationship Id="rId2" Type="http://schemas.openxmlformats.org/officeDocument/2006/relationships/notesSlide" Target="../notesSlides/notesSlide16.xml" /><Relationship Id="rId3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Relationship Id="rId2" Type="http://schemas.openxmlformats.org/officeDocument/2006/relationships/notesSlide" Target="../notesSlides/notesSlide17.xml" /><Relationship Id="rId3" Type="http://schemas.openxmlformats.org/officeDocument/2006/relationships/image" Target="../media/image2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Relationship Id="rId2" Type="http://schemas.openxmlformats.org/officeDocument/2006/relationships/notesSlide" Target="../notesSlides/notesSlide18.xml" /><Relationship Id="rId3" Type="http://schemas.openxmlformats.org/officeDocument/2006/relationships/image" Target="../media/image10.png" /><Relationship Id="rId4" Type="http://schemas.openxmlformats.org/officeDocument/2006/relationships/image" Target="../media/image2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Relationship Id="rId2" Type="http://schemas.openxmlformats.org/officeDocument/2006/relationships/notesSlide" Target="../notesSlides/notesSlide19.xml" /><Relationship Id="rId3" Type="http://schemas.openxmlformats.org/officeDocument/2006/relationships/image" Target="../media/image11.png" /><Relationship Id="rId4" Type="http://schemas.openxmlformats.org/officeDocument/2006/relationships/image" Target="../media/image2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Relationship Id="rId2" Type="http://schemas.openxmlformats.org/officeDocument/2006/relationships/notesSlide" Target="../notesSlides/notesSlide20.xml" /><Relationship Id="rId3" Type="http://schemas.openxmlformats.org/officeDocument/2006/relationships/image" Target="../media/image12.png" /><Relationship Id="rId4" Type="http://schemas.openxmlformats.org/officeDocument/2006/relationships/image" Target="../media/image2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Relationship Id="rId2" Type="http://schemas.openxmlformats.org/officeDocument/2006/relationships/notesSlide" Target="../notesSlides/notesSlide21.xml" /><Relationship Id="rId3" Type="http://schemas.openxmlformats.org/officeDocument/2006/relationships/image" Target="../media/image13.png" /><Relationship Id="rId4" Type="http://schemas.openxmlformats.org/officeDocument/2006/relationships/image" Target="../media/image2.jpe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Relationship Id="rId2" Type="http://schemas.openxmlformats.org/officeDocument/2006/relationships/notesSlide" Target="../notesSlides/notesSlide22.xml" /><Relationship Id="rId3" Type="http://schemas.openxmlformats.org/officeDocument/2006/relationships/image" Target="../media/image2.jpe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Relationship Id="rId2" Type="http://schemas.openxmlformats.org/officeDocument/2006/relationships/notesSlide" Target="../notesSlides/notesSlide23.xml" /><Relationship Id="rId3" Type="http://schemas.openxmlformats.org/officeDocument/2006/relationships/image" Target="../media/image14.png" /><Relationship Id="rId4" Type="http://schemas.openxmlformats.org/officeDocument/2006/relationships/image" Target="../media/image2.jpe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Relationship Id="rId2" Type="http://schemas.openxmlformats.org/officeDocument/2006/relationships/notesSlide" Target="../notesSlides/notesSlide24.xml" /><Relationship Id="rId3" Type="http://schemas.openxmlformats.org/officeDocument/2006/relationships/image" Target="../media/image2.jpe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Relationship Id="rId2" Type="http://schemas.openxmlformats.org/officeDocument/2006/relationships/notesSlide" Target="../notesSlides/notesSlide25.xml" /><Relationship Id="rId3" Type="http://schemas.openxmlformats.org/officeDocument/2006/relationships/image" Target="../media/image15.png" /><Relationship Id="rId4" Type="http://schemas.openxmlformats.org/officeDocument/2006/relationships/image" Target="../media/image2.jpeg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Relationship Id="rId2" Type="http://schemas.openxmlformats.org/officeDocument/2006/relationships/notesSlide" Target="../notesSlides/notesSlide26.xml" /><Relationship Id="rId3" Type="http://schemas.openxmlformats.org/officeDocument/2006/relationships/image" Target="../media/image2.jpeg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013025030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4">
            <a:alphaModFix amt="42000"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zh-CN"/>
              <a:t>5.4密度知识的应用</a:t>
            </a:r>
            <a:endParaRPr lang="zh-CN" altLang="zh-CN"/>
          </a:p>
        </p:txBody>
      </p:sp>
      <p:sp>
        <p:nvSpPr>
          <p:cNvPr id="3" name="副标题 2" title="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zh-CN">
                <a:sym typeface="+mn-ea"/>
              </a:rPr>
              <a:t>沪科版物理八年级考点练习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4">
            <a:alphaModFix amt="42000"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New picture" title=""/>
          <p:cNvPicPr/>
          <p:nvPr/>
        </p:nvPicPr>
        <p:blipFill>
          <a:blip r:embed="rId3"/>
          <a:stretch>
            <a:fillRect/>
          </a:stretch>
        </p:blipFill>
        <p:spPr>
          <a:xfrm>
            <a:off x="10121264" y="635000"/>
            <a:ext cx="1371600" cy="1358900"/>
          </a:xfrm>
          <a:prstGeom prst="rect">
            <a:avLst/>
          </a:prstGeom>
        </p:spPr>
      </p:pic>
      <p:sp>
        <p:nvSpPr>
          <p:cNvPr id="7" name="文本框 3" title=""/>
          <p:cNvSpPr txBox="1"/>
          <p:nvPr/>
        </p:nvSpPr>
        <p:spPr>
          <a:xfrm>
            <a:off x="436880" y="508000"/>
            <a:ext cx="9620885" cy="570747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defRPr>
            </a:pP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1.“冻豆腐”是将鲜豆腐冰冻后</a:t>
            </a:r>
            <a:r>
              <a:rPr lang="en-US" altLang="zh-CN" sz="28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</a:rPr>
              <a:t>，</a:t>
            </a: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然后化冻</a:t>
            </a:r>
            <a:r>
              <a:rPr lang="en-US" altLang="zh-CN" sz="28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</a:rPr>
              <a:t>，</a:t>
            </a: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让豆腐中的水分全部流出</a:t>
            </a:r>
            <a:r>
              <a:rPr lang="en-US" altLang="zh-CN" sz="28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</a:rPr>
              <a:t>，</a:t>
            </a: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形成密布的孔洞</a:t>
            </a:r>
            <a:r>
              <a:rPr lang="en-US" altLang="zh-CN" sz="28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</a:rPr>
              <a:t>(</a:t>
            </a: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豆腐被挤压后不会反弹</a:t>
            </a:r>
            <a:r>
              <a:rPr lang="en-US" altLang="zh-CN" sz="28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</a:rPr>
              <a:t>，</a:t>
            </a: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孔洞为冰所占的地方</a:t>
            </a:r>
            <a:r>
              <a:rPr lang="en-US" altLang="zh-CN" sz="28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</a:rPr>
              <a:t>)，</a:t>
            </a: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但豆腐的外形又不变</a:t>
            </a:r>
            <a:r>
              <a:rPr lang="en-US" altLang="zh-CN" sz="28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</a:rPr>
              <a:t>(</a:t>
            </a: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即总体积不变</a:t>
            </a:r>
            <a:r>
              <a:rPr lang="en-US" altLang="zh-CN" sz="28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</a:rPr>
              <a:t>)</a:t>
            </a: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。现有500g鲜豆腐</a:t>
            </a:r>
            <a:r>
              <a:rPr lang="en-US" altLang="zh-CN" sz="28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</a:rPr>
              <a:t>，</a:t>
            </a: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其体积为400cm</a:t>
            </a:r>
            <a:r>
              <a:rPr lang="en-US" altLang="zh-CN" sz="2800" baseline="420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3</a:t>
            </a:r>
            <a:r>
              <a:rPr lang="en-US" altLang="zh-CN" sz="28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</a:rPr>
              <a:t>，</a:t>
            </a: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打算将其制成冻豆腐。已知鲜豆腐中所含水的质量占总质量的54%</a:t>
            </a:r>
            <a:r>
              <a:rPr lang="en-US" altLang="zh-CN" sz="28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</a:rPr>
              <a:t>，</a:t>
            </a:r>
            <a:r>
              <a:rPr lang="en-US" altLang="zh-CN" sz="2800">
                <a:latin typeface="Cambria Math" panose="02040503050406030204"/>
                <a:ea typeface="Cambria Math" panose="02040503050406030204"/>
                <a:cs typeface="Cambria Math" panose="02040503050406030204"/>
              </a:rPr>
              <a:t>ρ</a:t>
            </a:r>
            <a:r>
              <a:rPr lang="en-US" altLang="zh-CN" sz="2800" baseline="-420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冰</a:t>
            </a: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=0.9</a:t>
            </a:r>
            <a:r>
              <a:rPr lang="en-US" altLang="zh-CN" sz="28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</a:rPr>
              <a:t>×</a:t>
            </a: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10</a:t>
            </a:r>
            <a:r>
              <a:rPr lang="en-US" altLang="zh-CN" sz="2800" baseline="420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3</a:t>
            </a: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kg/m</a:t>
            </a:r>
            <a:r>
              <a:rPr lang="en-US" altLang="zh-CN" sz="2800" baseline="420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3</a:t>
            </a: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。下列说法正确的是</a:t>
            </a:r>
            <a:r>
              <a:rPr lang="en-US" altLang="zh-CN" sz="28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</a:rPr>
              <a:t>(</a:t>
            </a:r>
            <a:r>
              <a:rPr lang="en-US" altLang="zh-CN" sz="2800">
                <a:solidFill>
                  <a:srgbClr val="FFFFFF">
                    <a:alpha val="0"/>
                  </a:srgbClr>
                </a:solidFill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 ____ </a:t>
            </a:r>
            <a:r>
              <a:rPr lang="en-US" altLang="zh-CN" sz="28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</a:rPr>
              <a:t>)</a:t>
            </a:r>
            <a:endParaRPr lang="zh-CN" altLang="en-US" sz="2800"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defRPr>
            </a:pP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A.鲜豆腐的平均密度为1.25kg/m</a:t>
            </a:r>
            <a:r>
              <a:rPr lang="en-US" altLang="zh-CN" sz="2800" baseline="420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3</a:t>
            </a:r>
            <a:endParaRPr lang="zh-CN" altLang="en-US" sz="2800"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defRPr>
            </a:pP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B.冻豆腐内所有孔洞的总体积是270 cm</a:t>
            </a:r>
            <a:r>
              <a:rPr lang="en-US" altLang="zh-CN" sz="2800" baseline="420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3</a:t>
            </a:r>
            <a:endParaRPr lang="zh-CN" altLang="en-US" sz="2800"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defRPr>
            </a:pP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C.冻豆腐实心部分的质量是270g</a:t>
            </a:r>
            <a:endParaRPr lang="zh-CN" altLang="en-US" sz="2800"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defRPr>
            </a:pP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D.若冻豆腐小孔充满密度为1.1g/cm</a:t>
            </a:r>
            <a:r>
              <a:rPr lang="en-US" altLang="zh-CN" sz="2800" baseline="420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3</a:t>
            </a: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的酱汁时其总质量为560g</a:t>
            </a:r>
            <a:endParaRPr lang="zh-CN" altLang="en-US" sz="2800"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  <a:sym typeface="+mn-ea"/>
            </a:endParaRPr>
          </a:p>
        </p:txBody>
      </p:sp>
      <p:sp>
        <p:nvSpPr>
          <p:cNvPr id="9" name="文本框 5" title=""/>
          <p:cNvSpPr txBox="1"/>
          <p:nvPr/>
        </p:nvSpPr>
        <p:spPr>
          <a:xfrm>
            <a:off x="3773192" y="3036338"/>
            <a:ext cx="444456" cy="59270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D</a:t>
            </a:r>
            <a:endParaRPr lang="en-US" altLang="zh-CN" sz="2800" b="1">
              <a:solidFill>
                <a:srgbClr val="FF0000"/>
              </a:solidFill>
              <a:latin typeface="Times New Roman" panose="02020603050405020304" pitchFamily="34" charset="0"/>
              <a:ea typeface="楷体" panose="02010609060101010101" pitchFamily="34" charset="-122"/>
              <a:cs typeface="Times New Roman" panose="02020603050405020304" pitchFamily="34" charset="-120"/>
              <a:sym typeface="+mn-ea"/>
            </a:endParaRPr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4">
            <a:alphaModFix amt="42000"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mc:AlternateContent>
        <mc:Choice Requires="a14">
          <p:sp>
            <p:nvSpPr>
              <p:cNvPr id="9" name="文本框 5" title=""/>
              <p:cNvSpPr txBox="1"/>
              <p:nvPr/>
            </p:nvSpPr>
            <p:spPr>
              <a:xfrm>
                <a:off x="436880" y="508000"/>
                <a:ext cx="11335385" cy="5583533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 eaLnBrk="0" fontAlgn="ctr" hangingPunct="0">
                  <a:lnSpc>
                    <a:spcPct val="120000"/>
                  </a:lnSpc>
                  <a:spcBef>
                    <a:spcPct val="0"/>
                  </a:spcBef>
                  <a:spcAft>
                    <a:spcPct val="0"/>
                  </a:spcAft>
                  <a:defRPr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</a:defRPr>
                </a:pP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【解析】解：A、鲜豆腐的平均密度：</a:t>
                </a:r>
                <a:endParaRPr lang="zh-CN" altLang="en-US" sz="2800" b="1">
                  <a:solidFill>
                    <a:srgbClr val="FF0000"/>
                  </a:solidFill>
                  <a:latin typeface="Times New Roman" panose="02020603050405020304" pitchFamily="34" charset="0"/>
                  <a:ea typeface="楷体" panose="02010609060101010101" pitchFamily="34" charset="-122"/>
                  <a:cs typeface="Times New Roman" panose="02020603050405020304" pitchFamily="34" charset="-120"/>
                  <a:sym typeface="+mn-ea"/>
                </a:endParaRPr>
              </a:p>
              <a:p>
                <a:pPr algn="l" eaLnBrk="0" fontAlgn="ctr" hangingPunct="0">
                  <a:lnSpc>
                    <a:spcPct val="120000"/>
                  </a:lnSpc>
                  <a:spcBef>
                    <a:spcPct val="0"/>
                  </a:spcBef>
                  <a:spcAft>
                    <a:spcPct val="0"/>
                  </a:spcAft>
                  <a:defRPr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</a:defRPr>
                </a:pPr>
                <a:r>
                  <a:rPr lang="en-US" altLang="zh-CN" sz="2800" b="1">
                    <a:solidFill>
                      <a:srgbClr val="FF0000"/>
                    </a:solidFill>
                    <a:latin typeface="Cambria Math" panose="02040503050406030204"/>
                    <a:ea typeface="Cambria Math" panose="02040503050406030204"/>
                    <a:cs typeface="Cambria Math" panose="02040503050406030204"/>
                    <a:sym typeface="+mn-ea"/>
                  </a:rPr>
                  <a:t>ρ</a:t>
                </a:r>
                <a:r>
                  <a:rPr lang="en-US" altLang="zh-CN" sz="2800" b="1" baseline="-42000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1</a:t>
                </a: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=</a:t>
                </a:r>
                <a:r>
                  <a:t> </a:t>
                </a:r>
                <a14:m>
                  <m:oMathPara>
                    <m:oMathParaPr>
                      <m:jc/>
                    </m:oMathParaPr>
                    <m:oMath>
                      <m:f>
                        <m:fPr>
                          <m:type m:val="bar"/>
                          <m:ctrlPr>
                            <a:rPr/>
                          </m:ctrlPr>
                        </m:fPr>
                        <m:num>
                          <m:sSub>
                            <m:sSubPr>
                              <m:ctrlPr>
                                <a:rPr/>
                              </m:ctrlPr>
                            </m:sSubPr>
                            <m:e>
                              <m:r>
                                <m:rPr>
                                  <m:sty m:val="bi"/>
                                </m:rPr>
                                <a:rPr b="1" i="1">
                                  <a:latin typeface="Cambria Math" panose="02040503050406030204" charset="0"/>
                                </a:rPr>
                                <m:t>𝒎</m:t>
                              </m:r>
                            </m:e>
                            <m:sub>
                              <m:r>
                                <m:rPr>
                                  <m:sty m:val="bi"/>
                                </m:rPr>
                                <a:rPr b="1" i="1">
                                  <a:latin typeface="Cambria Math" panose="02040503050406030204" charset="0"/>
                                </a:rPr>
                                <m:t>𝟏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/>
                              </m:ctrlPr>
                            </m:sSubPr>
                            <m:e>
                              <m:r>
                                <m:rPr>
                                  <m:sty m:val="bi"/>
                                </m:rPr>
                                <a:rPr b="1" i="1">
                                  <a:latin typeface="Cambria Math" panose="02040503050406030204" charset="0"/>
                                </a:rPr>
                                <m:t>𝑽</m:t>
                              </m:r>
                            </m:e>
                            <m:sub>
                              <m:r>
                                <m:rPr>
                                  <m:sty m:val="bi"/>
                                </m:rPr>
                                <a:rPr b="1" i="1">
                                  <a:latin typeface="Cambria Math" panose="02040503050406030204" charset="0"/>
                                </a:rPr>
                                <m:t>𝟏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r>
                  <a:t> </a:t>
                </a: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=</a:t>
                </a:r>
                <a:r>
                  <a:t> </a:t>
                </a:r>
                <a14:m>
                  <m:oMathPara>
                    <m:oMathParaPr>
                      <m:jc/>
                    </m:oMathParaPr>
                    <m:oMath>
                      <m:f>
                        <m:fPr>
                          <m:type m:val="bar"/>
                          <m:ctrlPr>
                            <a:rPr/>
                          </m:ctrlPr>
                        </m:fPr>
                        <m:num>
                          <m:r>
                            <m:rPr>
                              <m:sty m:val="bi"/>
                            </m:rPr>
                            <a:rPr b="1" i="1">
                              <a:latin typeface="Cambria Math" panose="02040503050406030204" charset="0"/>
                            </a:rPr>
                            <m:t>𝟓𝟎𝟎</m:t>
                          </m:r>
                          <m:r>
                            <m:rPr>
                              <m:sty m:val="bi"/>
                            </m:rPr>
                            <a:rPr b="1" i="1">
                              <a:latin typeface="Cambria Math" panose="02040503050406030204" charset="0"/>
                            </a:rPr>
                            <m:t>𝒈</m:t>
                          </m:r>
                        </m:num>
                        <m:den>
                          <m:r>
                            <m:rPr>
                              <m:sty m:val="bi"/>
                            </m:rPr>
                            <a:rPr b="1" i="1">
                              <a:latin typeface="Cambria Math" panose="02040503050406030204" charset="0"/>
                            </a:rPr>
                            <m:t>𝟒𝟎𝟎</m:t>
                          </m:r>
                          <m:r>
                            <m:rPr>
                              <m:sty m:val="bi"/>
                            </m:rPr>
                            <a:rPr b="1" i="1">
                              <a:latin typeface="Cambria Math" panose="02040503050406030204" charset="0"/>
                            </a:rPr>
                            <m:t>𝒄</m:t>
                          </m:r>
                          <m:sSup>
                            <m:sSupPr>
                              <m:ctrlPr>
                                <a:rPr/>
                              </m:ctrlPr>
                            </m:sSupPr>
                            <m:e>
                              <m:r>
                                <m:rPr>
                                  <m:sty m:val="bi"/>
                                </m:rPr>
                                <a:rPr b="1" i="1">
                                  <a:latin typeface="Cambria Math" panose="02040503050406030204" charset="0"/>
                                </a:rPr>
                                <m:t>𝒎</m:t>
                              </m:r>
                            </m:e>
                            <m:sup>
                              <m:r>
                                <m:rPr>
                                  <m:sty m:val="bi"/>
                                </m:rPr>
                                <a:rPr b="1" i="1">
                                  <a:latin typeface="Cambria Math" panose="02040503050406030204" charset="0"/>
                                </a:rPr>
                                <m:t>𝟑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r>
                  <a:t> </a:t>
                </a: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=1.25g/cm</a:t>
                </a:r>
                <a:r>
                  <a:rPr lang="en-US" altLang="zh-CN" sz="2800" b="1" baseline="42000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3</a:t>
                </a: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=1.25</a:t>
                </a:r>
                <a:r>
                  <a:rPr lang="en-US" altLang="zh-CN" sz="2800" b="1">
                    <a:solidFill>
                      <a:srgbClr val="FF0000"/>
                    </a:solidFill>
                    <a:latin typeface="新宋体" panose="02010609030101010101" charset="-122"/>
                    <a:ea typeface="新宋体" panose="02010609030101010101" charset="-122"/>
                    <a:cs typeface="新宋体" panose="02010609030101010101" charset="-122"/>
                    <a:sym typeface="+mn-ea"/>
                  </a:rPr>
                  <a:t>×</a:t>
                </a: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10</a:t>
                </a:r>
                <a:r>
                  <a:rPr lang="en-US" altLang="zh-CN" sz="2800" b="1" baseline="42000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3</a:t>
                </a: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kg/m</a:t>
                </a:r>
                <a:r>
                  <a:rPr lang="en-US" altLang="zh-CN" sz="2800" b="1" baseline="42000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3</a:t>
                </a:r>
                <a:r>
                  <a:rPr lang="en-US" altLang="zh-CN" sz="2800" b="1">
                    <a:solidFill>
                      <a:srgbClr val="FF0000"/>
                    </a:solidFill>
                    <a:latin typeface="新宋体" panose="02010609030101010101" charset="-122"/>
                    <a:ea typeface="新宋体" panose="02010609030101010101" charset="-122"/>
                    <a:cs typeface="新宋体" panose="02010609030101010101" charset="-122"/>
                    <a:sym typeface="+mn-ea"/>
                  </a:rPr>
                  <a:t>，</a:t>
                </a: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故A错误；</a:t>
                </a:r>
                <a:endParaRPr lang="zh-CN" altLang="en-US" sz="2800" b="1">
                  <a:solidFill>
                    <a:srgbClr val="FF0000"/>
                  </a:solidFill>
                  <a:latin typeface="Times New Roman" panose="02020603050405020304" pitchFamily="34" charset="0"/>
                  <a:ea typeface="楷体" panose="02010609060101010101" pitchFamily="34" charset="-122"/>
                  <a:cs typeface="Times New Roman" panose="02020603050405020304" pitchFamily="34" charset="-120"/>
                  <a:sym typeface="+mn-ea"/>
                </a:endParaRPr>
              </a:p>
              <a:p>
                <a:pPr algn="l" eaLnBrk="0" fontAlgn="ctr" hangingPunct="0">
                  <a:lnSpc>
                    <a:spcPct val="120000"/>
                  </a:lnSpc>
                  <a:spcBef>
                    <a:spcPct val="0"/>
                  </a:spcBef>
                  <a:spcAft>
                    <a:spcPct val="0"/>
                  </a:spcAft>
                  <a:defRPr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</a:defRPr>
                </a:pP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B、豆腐含水的质量：</a:t>
                </a:r>
                <a:endParaRPr lang="zh-CN" altLang="en-US" sz="2800" b="1">
                  <a:solidFill>
                    <a:srgbClr val="FF0000"/>
                  </a:solidFill>
                  <a:latin typeface="Times New Roman" panose="02020603050405020304" pitchFamily="34" charset="0"/>
                  <a:ea typeface="楷体" panose="02010609060101010101" pitchFamily="34" charset="-122"/>
                  <a:cs typeface="Times New Roman" panose="02020603050405020304" pitchFamily="34" charset="-120"/>
                  <a:sym typeface="+mn-ea"/>
                </a:endParaRPr>
              </a:p>
              <a:p>
                <a:pPr algn="l" eaLnBrk="0" fontAlgn="ctr" hangingPunct="0">
                  <a:lnSpc>
                    <a:spcPct val="120000"/>
                  </a:lnSpc>
                  <a:spcBef>
                    <a:spcPct val="0"/>
                  </a:spcBef>
                  <a:spcAft>
                    <a:spcPct val="0"/>
                  </a:spcAft>
                  <a:defRPr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</a:defRPr>
                </a:pP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m</a:t>
                </a:r>
                <a:r>
                  <a:rPr lang="en-US" altLang="zh-CN" sz="2800" b="1" baseline="-42000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水</a:t>
                </a: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=m</a:t>
                </a:r>
                <a:r>
                  <a:rPr lang="en-US" altLang="zh-CN" sz="2800" b="1" baseline="-42000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1</a:t>
                </a:r>
                <a:r>
                  <a:rPr lang="en-US" altLang="zh-CN" sz="2800" b="1">
                    <a:solidFill>
                      <a:srgbClr val="FF0000"/>
                    </a:solidFill>
                    <a:latin typeface="新宋体" panose="02010609030101010101" charset="-122"/>
                    <a:ea typeface="新宋体" panose="02010609030101010101" charset="-122"/>
                    <a:cs typeface="新宋体" panose="02010609030101010101" charset="-122"/>
                    <a:sym typeface="+mn-ea"/>
                  </a:rPr>
                  <a:t>×</a:t>
                </a: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54%=500g</a:t>
                </a:r>
                <a:r>
                  <a:rPr lang="en-US" altLang="zh-CN" sz="2800" b="1">
                    <a:solidFill>
                      <a:srgbClr val="FF0000"/>
                    </a:solidFill>
                    <a:latin typeface="新宋体" panose="02010609030101010101" charset="-122"/>
                    <a:ea typeface="新宋体" panose="02010609030101010101" charset="-122"/>
                    <a:cs typeface="新宋体" panose="02010609030101010101" charset="-122"/>
                    <a:sym typeface="+mn-ea"/>
                  </a:rPr>
                  <a:t>×</a:t>
                </a: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54%=270g,</a:t>
                </a:r>
                <a:endParaRPr lang="zh-CN" altLang="en-US" sz="2800" b="1">
                  <a:solidFill>
                    <a:srgbClr val="FF0000"/>
                  </a:solidFill>
                  <a:latin typeface="Times New Roman" panose="02020603050405020304" pitchFamily="34" charset="0"/>
                  <a:ea typeface="楷体" panose="02010609060101010101" pitchFamily="34" charset="-122"/>
                  <a:cs typeface="Times New Roman" panose="02020603050405020304" pitchFamily="34" charset="-120"/>
                  <a:sym typeface="+mn-ea"/>
                </a:endParaRPr>
              </a:p>
              <a:p>
                <a:pPr algn="l" eaLnBrk="0" fontAlgn="ctr" hangingPunct="0">
                  <a:lnSpc>
                    <a:spcPct val="120000"/>
                  </a:lnSpc>
                  <a:spcBef>
                    <a:spcPct val="0"/>
                  </a:spcBef>
                  <a:spcAft>
                    <a:spcPct val="0"/>
                  </a:spcAft>
                  <a:defRPr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</a:defRPr>
                </a:pP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因水结冰后质量不变</a:t>
                </a:r>
                <a:r>
                  <a:rPr lang="en-US" altLang="zh-CN" sz="2800" b="1">
                    <a:solidFill>
                      <a:srgbClr val="FF0000"/>
                    </a:solidFill>
                    <a:latin typeface="新宋体" panose="02010609030101010101" charset="-122"/>
                    <a:ea typeface="新宋体" panose="02010609030101010101" charset="-122"/>
                    <a:cs typeface="新宋体" panose="02010609030101010101" charset="-122"/>
                    <a:sym typeface="+mn-ea"/>
                  </a:rPr>
                  <a:t>，</a:t>
                </a:r>
                <a:endParaRPr lang="zh-CN" altLang="en-US" sz="2800" b="1">
                  <a:solidFill>
                    <a:srgbClr val="FF0000"/>
                  </a:solidFill>
                  <a:latin typeface="Times New Roman" panose="02020603050405020304" pitchFamily="34" charset="0"/>
                  <a:ea typeface="楷体" panose="02010609060101010101" pitchFamily="34" charset="-122"/>
                  <a:cs typeface="Times New Roman" panose="02020603050405020304" pitchFamily="34" charset="-120"/>
                  <a:sym typeface="+mn-ea"/>
                </a:endParaRPr>
              </a:p>
              <a:p>
                <a:pPr algn="l" eaLnBrk="0" fontAlgn="ctr" hangingPunct="0">
                  <a:lnSpc>
                    <a:spcPct val="120000"/>
                  </a:lnSpc>
                  <a:spcBef>
                    <a:spcPct val="0"/>
                  </a:spcBef>
                  <a:spcAft>
                    <a:spcPct val="0"/>
                  </a:spcAft>
                  <a:defRPr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</a:defRPr>
                </a:pP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所以</a:t>
                </a:r>
                <a:r>
                  <a:rPr lang="en-US" altLang="zh-CN" sz="2800" b="1">
                    <a:solidFill>
                      <a:srgbClr val="FF0000"/>
                    </a:solidFill>
                    <a:latin typeface="新宋体" panose="02010609030101010101" charset="-122"/>
                    <a:ea typeface="新宋体" panose="02010609030101010101" charset="-122"/>
                    <a:cs typeface="新宋体" panose="02010609030101010101" charset="-122"/>
                    <a:sym typeface="+mn-ea"/>
                  </a:rPr>
                  <a:t>，</a:t>
                </a: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鲜豆腐冰冻后冰的体积</a:t>
                </a:r>
                <a:r>
                  <a:rPr lang="en-US" altLang="zh-CN" sz="2800" b="1">
                    <a:solidFill>
                      <a:srgbClr val="FF0000"/>
                    </a:solidFill>
                    <a:latin typeface="新宋体" panose="02010609030101010101" charset="-122"/>
                    <a:ea typeface="新宋体" panose="02010609030101010101" charset="-122"/>
                    <a:cs typeface="新宋体" panose="02010609030101010101" charset="-122"/>
                    <a:sym typeface="+mn-ea"/>
                  </a:rPr>
                  <a:t>，</a:t>
                </a: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即冻豆腐内所有孔洞的总体积：</a:t>
                </a:r>
                <a:endParaRPr lang="zh-CN" altLang="en-US" sz="2800" b="1">
                  <a:solidFill>
                    <a:srgbClr val="FF0000"/>
                  </a:solidFill>
                  <a:latin typeface="Times New Roman" panose="02020603050405020304" pitchFamily="34" charset="0"/>
                  <a:ea typeface="楷体" panose="02010609060101010101" pitchFamily="34" charset="-122"/>
                  <a:cs typeface="Times New Roman" panose="02020603050405020304" pitchFamily="34" charset="-120"/>
                  <a:sym typeface="+mn-ea"/>
                </a:endParaRPr>
              </a:p>
              <a:p>
                <a:pPr algn="l" eaLnBrk="0" fontAlgn="ctr" hangingPunct="0">
                  <a:lnSpc>
                    <a:spcPct val="120000"/>
                  </a:lnSpc>
                  <a:spcBef>
                    <a:spcPct val="0"/>
                  </a:spcBef>
                  <a:spcAft>
                    <a:spcPct val="0"/>
                  </a:spcAft>
                  <a:defRPr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</a:defRPr>
                </a:pP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V</a:t>
                </a:r>
                <a:r>
                  <a:rPr lang="en-US" altLang="zh-CN" sz="2800" b="1" baseline="-42000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孔洞</a:t>
                </a: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=V</a:t>
                </a:r>
                <a:r>
                  <a:rPr lang="en-US" altLang="zh-CN" sz="2800" b="1" baseline="-42000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冰</a:t>
                </a: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=</a:t>
                </a:r>
                <a:r>
                  <a:t> </a:t>
                </a:r>
                <a14:m>
                  <m:oMathPara>
                    <m:oMathParaPr>
                      <m:jc/>
                    </m:oMathParaPr>
                    <m:oMath>
                      <m:f>
                        <m:fPr>
                          <m:type m:val="bar"/>
                          <m:ctrlPr>
                            <a:rPr/>
                          </m:ctrlPr>
                        </m:fPr>
                        <m:num>
                          <m:r>
                            <m:rPr>
                              <m:sty m:val="bi"/>
                            </m:rPr>
                            <a:rPr b="1" i="1">
                              <a:latin typeface="Cambria Math" panose="02040503050406030204" charset="0"/>
                            </a:rPr>
                            <m:t>𝟐𝟕𝟎</m:t>
                          </m:r>
                          <m:r>
                            <m:rPr>
                              <m:sty m:val="bi"/>
                            </m:rPr>
                            <a:rPr b="1" i="1">
                              <a:latin typeface="Cambria Math" panose="02040503050406030204" charset="0"/>
                            </a:rPr>
                            <m:t>𝒈</m:t>
                          </m:r>
                        </m:num>
                        <m:den>
                          <m:r>
                            <m:rPr>
                              <m:sty m:val="bi"/>
                            </m:rPr>
                            <a:rPr b="1" i="1">
                              <a:latin typeface="Cambria Math" panose="02040503050406030204" charset="0"/>
                            </a:rPr>
                            <m:t>𝟎</m:t>
                          </m:r>
                          <m:r>
                            <m:rPr>
                              <m:sty m:val="bi"/>
                            </m:rPr>
                            <a:rPr b="1" i="1">
                              <a:latin typeface="Cambria Math" panose="02040503050406030204" charset="0"/>
                            </a:rPr>
                            <m:t>.</m:t>
                          </m:r>
                          <m:r>
                            <m:rPr>
                              <m:sty m:val="bi"/>
                            </m:rPr>
                            <a:rPr b="1" i="1">
                              <a:latin typeface="Cambria Math" panose="02040503050406030204" charset="0"/>
                            </a:rPr>
                            <m:t>𝟗</m:t>
                          </m:r>
                          <m:r>
                            <m:rPr>
                              <m:sty m:val="bi"/>
                            </m:rPr>
                            <a:rPr b="1" i="1">
                              <a:latin typeface="Cambria Math" panose="02040503050406030204" charset="0"/>
                            </a:rPr>
                            <m:t>𝒈</m:t>
                          </m:r>
                          <m:r>
                            <m:rPr>
                              <m:sty m:val="bi"/>
                            </m:rPr>
                            <a:rPr b="1" i="1">
                              <a:latin typeface="Cambria Math" panose="02040503050406030204" charset="0"/>
                            </a:rPr>
                            <m:t>/</m:t>
                          </m:r>
                          <m:r>
                            <m:rPr>
                              <m:sty m:val="bi"/>
                            </m:rPr>
                            <a:rPr b="1" i="1">
                              <a:latin typeface="Cambria Math" panose="02040503050406030204" charset="0"/>
                            </a:rPr>
                            <m:t>𝒄</m:t>
                          </m:r>
                          <m:sSup>
                            <m:sSupPr>
                              <m:ctrlPr>
                                <a:rPr/>
                              </m:ctrlPr>
                            </m:sSupPr>
                            <m:e>
                              <m:r>
                                <m:rPr>
                                  <m:sty m:val="bi"/>
                                </m:rPr>
                                <a:rPr b="1" i="1">
                                  <a:latin typeface="Cambria Math" panose="02040503050406030204" charset="0"/>
                                </a:rPr>
                                <m:t>𝒎</m:t>
                              </m:r>
                            </m:e>
                            <m:sup>
                              <m:r>
                                <m:rPr>
                                  <m:sty m:val="bi"/>
                                </m:rPr>
                                <a:rPr b="1" i="1">
                                  <a:latin typeface="Cambria Math" panose="02040503050406030204" charset="0"/>
                                </a:rPr>
                                <m:t>𝟑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r>
                  <a:t> </a:t>
                </a: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=300cm</a:t>
                </a:r>
                <a:r>
                  <a:rPr lang="en-US" altLang="zh-CN" sz="2800" b="1" baseline="42000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3</a:t>
                </a:r>
                <a:r>
                  <a:rPr lang="en-US" altLang="zh-CN" sz="2800" b="1">
                    <a:solidFill>
                      <a:srgbClr val="FF0000"/>
                    </a:solidFill>
                    <a:latin typeface="新宋体" panose="02010609030101010101" charset="-122"/>
                    <a:ea typeface="新宋体" panose="02010609030101010101" charset="-122"/>
                    <a:cs typeface="新宋体" panose="02010609030101010101" charset="-122"/>
                    <a:sym typeface="+mn-ea"/>
                  </a:rPr>
                  <a:t>，</a:t>
                </a: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故B错误；</a:t>
                </a:r>
                <a:endParaRPr lang="zh-CN" altLang="en-US" sz="2800" b="1">
                  <a:solidFill>
                    <a:srgbClr val="FF0000"/>
                  </a:solidFill>
                  <a:latin typeface="Times New Roman" panose="02020603050405020304" pitchFamily="34" charset="0"/>
                  <a:ea typeface="楷体" panose="02010609060101010101" pitchFamily="34" charset="-122"/>
                  <a:cs typeface="Times New Roman" panose="02020603050405020304" pitchFamily="34" charset="-120"/>
                  <a:sym typeface="+mn-ea"/>
                </a:endParaRPr>
              </a:p>
              <a:p>
                <a:pPr algn="l" eaLnBrk="0" fontAlgn="ctr" hangingPunct="0">
                  <a:lnSpc>
                    <a:spcPct val="120000"/>
                  </a:lnSpc>
                  <a:spcBef>
                    <a:spcPct val="0"/>
                  </a:spcBef>
                  <a:spcAft>
                    <a:spcPct val="0"/>
                  </a:spcAft>
                  <a:defRPr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</a:defRPr>
                </a:pP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C、冻豆腐的实心部分质量：</a:t>
                </a:r>
                <a:endParaRPr lang="zh-CN" altLang="en-US" sz="2800" b="1">
                  <a:solidFill>
                    <a:srgbClr val="FF0000"/>
                  </a:solidFill>
                  <a:latin typeface="Times New Roman" panose="02020603050405020304" pitchFamily="34" charset="0"/>
                  <a:ea typeface="楷体" panose="02010609060101010101" pitchFamily="34" charset="-122"/>
                  <a:cs typeface="Times New Roman" panose="02020603050405020304" pitchFamily="34" charset="-120"/>
                  <a:sym typeface="+mn-ea"/>
                </a:endParaRPr>
              </a:p>
              <a:p>
                <a:pPr algn="l" eaLnBrk="0" fontAlgn="ctr" hangingPunct="0">
                  <a:lnSpc>
                    <a:spcPct val="120000"/>
                  </a:lnSpc>
                  <a:spcBef>
                    <a:spcPct val="0"/>
                  </a:spcBef>
                  <a:spcAft>
                    <a:spcPct val="0"/>
                  </a:spcAft>
                  <a:defRPr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</a:defRPr>
                </a:pP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m</a:t>
                </a:r>
                <a:r>
                  <a:rPr lang="en-US" altLang="zh-CN" sz="2800" b="1" baseline="-42000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2</a:t>
                </a: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=m</a:t>
                </a:r>
                <a:r>
                  <a:rPr lang="en-US" altLang="zh-CN" sz="2800" b="1" baseline="-42000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1</a:t>
                </a: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-m</a:t>
                </a:r>
                <a:r>
                  <a:rPr lang="en-US" altLang="zh-CN" sz="2800" b="1" baseline="-42000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水</a:t>
                </a: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=500g-270g=230g,故C错误；</a:t>
                </a:r>
                <a:endParaRPr lang="zh-CN" altLang="en-US" sz="2800" b="1">
                  <a:solidFill>
                    <a:srgbClr val="FF0000"/>
                  </a:solidFill>
                  <a:latin typeface="Times New Roman" panose="02020603050405020304" pitchFamily="34" charset="0"/>
                  <a:ea typeface="楷体" panose="02010609060101010101" pitchFamily="34" charset="-122"/>
                  <a:cs typeface="Times New Roman" panose="02020603050405020304" pitchFamily="34" charset="-120"/>
                  <a:sym typeface="+mn-ea"/>
                </a:endParaRPr>
              </a:p>
            </p:txBody>
          </p:sp>
        </mc:Choice>
        <mc:Fallback>
          <p:sp>
            <p:nvSpPr>
              <p:cNvPr id="9" name="文本框 5" descr="ques_method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6880" y="508000"/>
                <a:ext cx="11335385" cy="5583533"/>
              </a:xfrm>
              <a:prstGeom prst="rect">
                <a:avLst/>
              </a:prstGeom>
              <a:blipFill rotWithShape="1">
                <a:blip r:embed="rId3"/>
                <a:stretch>
                  <a:fillRect b="11"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grpId="4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8" dur="500" fill="hold" grpId="6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8" dur="500" fill="hold" grpId="7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8" dur="500" fill="hold" grpId="8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8" dur="500" fill="hold" grpId="9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>
            <a:alphaModFix amt="42000"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文本框 5" title=""/>
          <p:cNvSpPr txBox="1"/>
          <p:nvPr/>
        </p:nvSpPr>
        <p:spPr>
          <a:xfrm>
            <a:off x="436880" y="508000"/>
            <a:ext cx="11335385" cy="2635091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D、酱汁的质量为：</a:t>
            </a:r>
            <a:endParaRPr lang="zh-CN" altLang="en-US" sz="2800" b="1">
              <a:solidFill>
                <a:srgbClr val="FF0000"/>
              </a:solidFill>
              <a:latin typeface="Times New Roman" panose="02020603050405020304" pitchFamily="34" charset="0"/>
              <a:ea typeface="楷体" panose="02010609060101010101" pitchFamily="34" charset="-122"/>
              <a:cs typeface="Times New Roman" panose="02020603050405020304" pitchFamily="34" charset="-120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m</a:t>
            </a:r>
            <a:r>
              <a:rPr lang="en-US" altLang="zh-CN" sz="2800" b="1" baseline="-42000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酱汁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=</a:t>
            </a:r>
            <a:r>
              <a:rPr lang="en-US" altLang="zh-CN" sz="2800" b="1">
                <a:solidFill>
                  <a:srgbClr val="FF0000"/>
                </a:solidFill>
                <a:latin typeface="Cambria Math" panose="02040503050406030204"/>
                <a:ea typeface="Cambria Math" panose="02040503050406030204"/>
                <a:cs typeface="Cambria Math" panose="02040503050406030204"/>
                <a:sym typeface="+mn-ea"/>
              </a:rPr>
              <a:t>ρ</a:t>
            </a:r>
            <a:r>
              <a:rPr lang="en-US" altLang="zh-CN" sz="2800" b="1" baseline="-42000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酱汁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V</a:t>
            </a:r>
            <a:r>
              <a:rPr lang="en-US" altLang="zh-CN" sz="2800" b="1" baseline="-42000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孔洞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=1.1g/cm</a:t>
            </a:r>
            <a:r>
              <a:rPr lang="en-US" altLang="zh-CN" sz="2800" b="1" baseline="42000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3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×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300cm</a:t>
            </a:r>
            <a:r>
              <a:rPr lang="en-US" altLang="zh-CN" sz="2800" b="1" baseline="42000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3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=330g,</a:t>
            </a:r>
            <a:endParaRPr lang="zh-CN" altLang="en-US" sz="2800" b="1">
              <a:solidFill>
                <a:srgbClr val="FF0000"/>
              </a:solidFill>
              <a:latin typeface="Times New Roman" panose="02020603050405020304" pitchFamily="34" charset="0"/>
              <a:ea typeface="楷体" panose="02010609060101010101" pitchFamily="34" charset="-122"/>
              <a:cs typeface="Times New Roman" panose="02020603050405020304" pitchFamily="34" charset="-120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总质量为：</a:t>
            </a:r>
            <a:endParaRPr lang="zh-CN" altLang="en-US" sz="2800" b="1">
              <a:solidFill>
                <a:srgbClr val="FF0000"/>
              </a:solidFill>
              <a:latin typeface="Times New Roman" panose="02020603050405020304" pitchFamily="34" charset="0"/>
              <a:ea typeface="楷体" panose="02010609060101010101" pitchFamily="34" charset="-122"/>
              <a:cs typeface="Times New Roman" panose="02020603050405020304" pitchFamily="34" charset="-120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m</a:t>
            </a:r>
            <a:r>
              <a:rPr lang="en-US" altLang="zh-CN" sz="2800" b="1" baseline="-42000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总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=m</a:t>
            </a:r>
            <a:r>
              <a:rPr lang="en-US" altLang="zh-CN" sz="2800" b="1" baseline="-42000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2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+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m</a:t>
            </a:r>
            <a:r>
              <a:rPr lang="en-US" altLang="zh-CN" sz="2800" b="1" baseline="-42000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酱汁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=230g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+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330g=560g,故D正确。</a:t>
            </a:r>
            <a:endParaRPr lang="zh-CN" altLang="en-US" sz="2800" b="1">
              <a:solidFill>
                <a:srgbClr val="FF0000"/>
              </a:solidFill>
              <a:latin typeface="Times New Roman" panose="02020603050405020304" pitchFamily="34" charset="0"/>
              <a:ea typeface="楷体" panose="02010609060101010101" pitchFamily="34" charset="-122"/>
              <a:cs typeface="Times New Roman" panose="02020603050405020304" pitchFamily="34" charset="-120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故选：D。</a:t>
            </a:r>
            <a:endParaRPr lang="zh-CN" altLang="en-US" sz="2800" b="1">
              <a:solidFill>
                <a:srgbClr val="FF0000"/>
              </a:solidFill>
              <a:latin typeface="Times New Roman" panose="02020603050405020304" pitchFamily="34" charset="0"/>
              <a:ea typeface="楷体" panose="02010609060101010101" pitchFamily="34" charset="-122"/>
              <a:cs typeface="Times New Roman" panose="02020603050405020304" pitchFamily="34" charset="-120"/>
              <a:sym typeface="+mn-ea"/>
            </a:endParaRPr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grpId="4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>
            <a:alphaModFix amt="42000"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框 3" title=""/>
          <p:cNvSpPr txBox="1"/>
          <p:nvPr/>
        </p:nvSpPr>
        <p:spPr>
          <a:xfrm>
            <a:off x="436880" y="508000"/>
            <a:ext cx="11335385" cy="3659219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defRPr>
            </a:pP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2.物理知识在生产生活中应用广泛</a:t>
            </a:r>
            <a:r>
              <a:rPr lang="en-US" altLang="zh-CN" sz="28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</a:rPr>
              <a:t>，</a:t>
            </a: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例如：</a:t>
            </a:r>
            <a:r>
              <a:rPr lang="en-US" altLang="zh-CN" sz="2800">
                <a:latin typeface="Calibri"/>
                <a:ea typeface="Calibri"/>
                <a:cs typeface="Calibri" panose="020f0502020204030204"/>
              </a:rPr>
              <a:t>①</a:t>
            </a: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夏天</a:t>
            </a:r>
            <a:r>
              <a:rPr lang="en-US" altLang="zh-CN" sz="28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</a:rPr>
              <a:t>，</a:t>
            </a: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房间内往往放置一盆水；</a:t>
            </a:r>
            <a:r>
              <a:rPr lang="en-US" altLang="zh-CN" sz="2800">
                <a:latin typeface="Calibri"/>
                <a:ea typeface="Calibri"/>
                <a:cs typeface="Calibri" panose="020f0502020204030204"/>
              </a:rPr>
              <a:t>②</a:t>
            </a: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用泡沫塑料作为救生衣材料；</a:t>
            </a:r>
            <a:r>
              <a:rPr lang="en-US" altLang="zh-CN" sz="2800">
                <a:latin typeface="Calibri"/>
                <a:ea typeface="Calibri"/>
                <a:cs typeface="Calibri" panose="020f0502020204030204"/>
              </a:rPr>
              <a:t>③</a:t>
            </a: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瓶子音乐；</a:t>
            </a:r>
            <a:r>
              <a:rPr lang="en-US" altLang="zh-CN" sz="2800">
                <a:latin typeface="Calibri"/>
                <a:ea typeface="Calibri"/>
                <a:cs typeface="Calibri" panose="020f0502020204030204"/>
              </a:rPr>
              <a:t>④</a:t>
            </a: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用盐水进行农业选种。其中</a:t>
            </a:r>
            <a:r>
              <a:rPr lang="en-US" altLang="zh-CN" sz="28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</a:rPr>
              <a:t>，</a:t>
            </a: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运用了密度性质的是</a:t>
            </a:r>
            <a:r>
              <a:rPr lang="en-US" altLang="zh-CN" sz="28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</a:rPr>
              <a:t>(</a:t>
            </a:r>
            <a:r>
              <a:rPr lang="en-US" altLang="zh-CN" sz="2800">
                <a:solidFill>
                  <a:srgbClr val="FFFFFF">
                    <a:alpha val="0"/>
                  </a:srgbClr>
                </a:solidFill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 ____ </a:t>
            </a:r>
            <a:r>
              <a:rPr lang="en-US" altLang="zh-CN" sz="28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</a:rPr>
              <a:t>)</a:t>
            </a:r>
            <a:endParaRPr lang="zh-CN" altLang="en-US" sz="2800"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defRPr>
            </a:pP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A.</a:t>
            </a:r>
            <a:r>
              <a:rPr lang="en-US" altLang="zh-CN" sz="2800">
                <a:latin typeface="Calibri"/>
                <a:ea typeface="Calibri"/>
                <a:cs typeface="Calibri" panose="020f0502020204030204"/>
              </a:rPr>
              <a:t>①②</a:t>
            </a:r>
            <a:endParaRPr lang="zh-CN" altLang="en-US" sz="2800"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defRPr>
            </a:pP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B.</a:t>
            </a:r>
            <a:r>
              <a:rPr lang="en-US" altLang="zh-CN" sz="2800">
                <a:latin typeface="Calibri"/>
                <a:ea typeface="Calibri"/>
                <a:cs typeface="Calibri" panose="020f0502020204030204"/>
              </a:rPr>
              <a:t>②③</a:t>
            </a:r>
            <a:endParaRPr lang="zh-CN" altLang="en-US" sz="2800"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defRPr>
            </a:pP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C.</a:t>
            </a:r>
            <a:r>
              <a:rPr lang="en-US" altLang="zh-CN" sz="2800">
                <a:latin typeface="Calibri"/>
                <a:ea typeface="Calibri"/>
                <a:cs typeface="Calibri" panose="020f0502020204030204"/>
              </a:rPr>
              <a:t>②④</a:t>
            </a:r>
            <a:endParaRPr lang="zh-CN" altLang="en-US" sz="2800"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defRPr>
            </a:pP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D.</a:t>
            </a:r>
            <a:r>
              <a:rPr lang="en-US" altLang="zh-CN" sz="2800">
                <a:latin typeface="Calibri"/>
                <a:ea typeface="Calibri"/>
                <a:cs typeface="Calibri" panose="020f0502020204030204"/>
              </a:rPr>
              <a:t>③④</a:t>
            </a:r>
            <a:endParaRPr lang="zh-CN" altLang="en-US" sz="2800"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  <a:sym typeface="+mn-ea"/>
            </a:endParaRPr>
          </a:p>
        </p:txBody>
      </p:sp>
      <p:sp>
        <p:nvSpPr>
          <p:cNvPr id="8" name="文本框 5" title=""/>
          <p:cNvSpPr txBox="1"/>
          <p:nvPr/>
        </p:nvSpPr>
        <p:spPr>
          <a:xfrm>
            <a:off x="436880" y="4421219"/>
            <a:ext cx="11335385" cy="1608856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【解析】解：</a:t>
            </a:r>
            <a:r>
              <a:rPr lang="en-US" altLang="zh-CN" sz="2800" b="1">
                <a:solidFill>
                  <a:srgbClr val="FF0000"/>
                </a:solidFill>
                <a:latin typeface="Calibri"/>
                <a:ea typeface="Calibri"/>
                <a:cs typeface="Calibri" panose="020f0502020204030204"/>
                <a:sym typeface="+mn-ea"/>
              </a:rPr>
              <a:t>①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夏天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房间内往往放置一盆水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利用水蒸发吸热降温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与密度性质无关。</a:t>
            </a:r>
            <a:endParaRPr lang="zh-CN" altLang="en-US" sz="2800" b="1">
              <a:solidFill>
                <a:srgbClr val="FF0000"/>
              </a:solidFill>
              <a:latin typeface="Times New Roman" panose="02020603050405020304" pitchFamily="34" charset="0"/>
              <a:ea typeface="楷体" panose="02010609060101010101" pitchFamily="34" charset="-122"/>
              <a:cs typeface="Times New Roman" panose="02020603050405020304" pitchFamily="34" charset="-120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FF0000"/>
                </a:solidFill>
                <a:latin typeface="Calibri"/>
                <a:ea typeface="Calibri"/>
                <a:cs typeface="Calibri" panose="020f0502020204030204"/>
                <a:sym typeface="+mn-ea"/>
              </a:rPr>
              <a:t>②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泡沫塑料的密度比较小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相同体积时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endParaRPr lang="zh-CN" altLang="en-US" sz="2800" b="1">
              <a:solidFill>
                <a:srgbClr val="FF0000"/>
              </a:solidFill>
              <a:latin typeface="Times New Roman" panose="02020603050405020304" pitchFamily="34" charset="0"/>
              <a:ea typeface="楷体" panose="02010609060101010101" pitchFamily="34" charset="-122"/>
              <a:cs typeface="Times New Roman" panose="02020603050405020304" pitchFamily="34" charset="-120"/>
              <a:sym typeface="+mn-ea"/>
            </a:endParaRPr>
          </a:p>
        </p:txBody>
      </p:sp>
      <p:sp>
        <p:nvSpPr>
          <p:cNvPr id="9" name="文本框 5" title=""/>
          <p:cNvSpPr txBox="1"/>
          <p:nvPr/>
        </p:nvSpPr>
        <p:spPr>
          <a:xfrm>
            <a:off x="6617992" y="1500146"/>
            <a:ext cx="444456" cy="59270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C</a:t>
            </a:r>
            <a:endParaRPr lang="en-US" altLang="zh-CN" sz="2800" b="1">
              <a:solidFill>
                <a:srgbClr val="FF0000"/>
              </a:solidFill>
              <a:latin typeface="Times New Roman" panose="02020603050405020304" pitchFamily="34" charset="0"/>
              <a:ea typeface="楷体" panose="02010609060101010101" pitchFamily="34" charset="-122"/>
              <a:cs typeface="Times New Roman" panose="02020603050405020304" pitchFamily="34" charset="-120"/>
              <a:sym typeface="+mn-ea"/>
            </a:endParaRPr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8" dur="500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>
            <a:alphaModFix amt="42000"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文本框 5" title=""/>
          <p:cNvSpPr txBox="1"/>
          <p:nvPr/>
        </p:nvSpPr>
        <p:spPr>
          <a:xfrm>
            <a:off x="436880" y="507999"/>
            <a:ext cx="11335385" cy="570537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泡沫制成的救生衣质量小、重力小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使有效利用的浮力增大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与密度性质有关。</a:t>
            </a:r>
            <a:endParaRPr lang="zh-CN" altLang="en-US" sz="2800" b="1">
              <a:solidFill>
                <a:srgbClr val="FF0000"/>
              </a:solidFill>
              <a:latin typeface="Times New Roman" panose="02020603050405020304" pitchFamily="34" charset="0"/>
              <a:ea typeface="楷体" panose="02010609060101010101" pitchFamily="34" charset="-122"/>
              <a:cs typeface="Times New Roman" panose="02020603050405020304" pitchFamily="34" charset="-120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FF0000"/>
                </a:solidFill>
                <a:latin typeface="Calibri"/>
                <a:ea typeface="Calibri"/>
                <a:cs typeface="Calibri" panose="020f0502020204030204"/>
                <a:sym typeface="+mn-ea"/>
              </a:rPr>
              <a:t>③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向瓶中吹气时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声音是由于空气柱的振动而发声的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因此空气柱越长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空气柱振动越慢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音调越低；空气柱越短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空气柱振动越快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音调越高；</a:t>
            </a:r>
            <a:endParaRPr lang="zh-CN" altLang="en-US" sz="2800" b="1">
              <a:solidFill>
                <a:srgbClr val="FF0000"/>
              </a:solidFill>
              <a:latin typeface="Times New Roman" panose="02020603050405020304" pitchFamily="34" charset="0"/>
              <a:ea typeface="楷体" panose="02010609060101010101" pitchFamily="34" charset="-122"/>
              <a:cs typeface="Times New Roman" panose="02020603050405020304" pitchFamily="34" charset="-120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敲击瓶子时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瓶子和水柱一起振动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发出声音；水越多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质量越大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瓶子和水柱振动越慢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发出的音调越低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与密度性质无关。</a:t>
            </a:r>
            <a:endParaRPr lang="zh-CN" altLang="en-US" sz="2800" b="1">
              <a:solidFill>
                <a:srgbClr val="FF0000"/>
              </a:solidFill>
              <a:latin typeface="Times New Roman" panose="02020603050405020304" pitchFamily="34" charset="0"/>
              <a:ea typeface="楷体" panose="02010609060101010101" pitchFamily="34" charset="-122"/>
              <a:cs typeface="Times New Roman" panose="02020603050405020304" pitchFamily="34" charset="-120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FF0000"/>
                </a:solidFill>
                <a:latin typeface="Calibri"/>
                <a:ea typeface="Calibri"/>
                <a:cs typeface="Calibri" panose="020f0502020204030204"/>
                <a:sym typeface="+mn-ea"/>
              </a:rPr>
              <a:t>④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配制密度合适的盐水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进行农业选种时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饱满种子的密度大于盐水密度而下沉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不饱满的种子密度小于盐水的密度而漂浮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达到选种的目的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与密度性质有关。</a:t>
            </a:r>
            <a:endParaRPr lang="zh-CN" altLang="en-US" sz="2800" b="1">
              <a:solidFill>
                <a:srgbClr val="FF0000"/>
              </a:solidFill>
              <a:latin typeface="Times New Roman" panose="02020603050405020304" pitchFamily="34" charset="0"/>
              <a:ea typeface="楷体" panose="02010609060101010101" pitchFamily="34" charset="-122"/>
              <a:cs typeface="Times New Roman" panose="02020603050405020304" pitchFamily="34" charset="-120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综上所述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运用了密度性质的是</a:t>
            </a:r>
            <a:r>
              <a:rPr lang="en-US" altLang="zh-CN" sz="2800" b="1">
                <a:solidFill>
                  <a:srgbClr val="FF0000"/>
                </a:solidFill>
                <a:latin typeface="Calibri"/>
                <a:ea typeface="Calibri"/>
                <a:cs typeface="Calibri" panose="020f0502020204030204"/>
                <a:sym typeface="+mn-ea"/>
              </a:rPr>
              <a:t>②④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。</a:t>
            </a:r>
            <a:endParaRPr lang="zh-CN" altLang="en-US" sz="2800" b="1">
              <a:solidFill>
                <a:srgbClr val="FF0000"/>
              </a:solidFill>
              <a:latin typeface="Times New Roman" panose="02020603050405020304" pitchFamily="34" charset="0"/>
              <a:ea typeface="楷体" panose="02010609060101010101" pitchFamily="34" charset="-122"/>
              <a:cs typeface="Times New Roman" panose="02020603050405020304" pitchFamily="34" charset="-120"/>
              <a:sym typeface="+mn-ea"/>
            </a:endParaRPr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grpId="4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>
            <a:alphaModFix amt="42000"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框 3" title=""/>
          <p:cNvSpPr txBox="1"/>
          <p:nvPr/>
        </p:nvSpPr>
        <p:spPr>
          <a:xfrm>
            <a:off x="436880" y="508000"/>
            <a:ext cx="11335385" cy="4683093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defRPr>
            </a:pP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3.a、b两个小球分别由</a:t>
            </a:r>
            <a:r>
              <a:rPr lang="en-US" altLang="zh-CN" sz="2800">
                <a:latin typeface="Cambria Math" panose="02040503050406030204"/>
                <a:ea typeface="Cambria Math" panose="02040503050406030204"/>
                <a:cs typeface="Cambria Math" panose="02040503050406030204"/>
              </a:rPr>
              <a:t>ρ</a:t>
            </a:r>
            <a:r>
              <a:rPr lang="en-US" altLang="zh-CN" sz="2800" baseline="-420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甲</a:t>
            </a: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=4g/cm</a:t>
            </a:r>
            <a:r>
              <a:rPr lang="en-US" altLang="zh-CN" sz="2800" baseline="420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3</a:t>
            </a: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、</a:t>
            </a:r>
            <a:r>
              <a:rPr lang="en-US" altLang="zh-CN" sz="2800">
                <a:latin typeface="Cambria Math" panose="02040503050406030204"/>
                <a:ea typeface="Cambria Math" panose="02040503050406030204"/>
                <a:cs typeface="Cambria Math" panose="02040503050406030204"/>
              </a:rPr>
              <a:t>ρ</a:t>
            </a:r>
            <a:r>
              <a:rPr lang="en-US" altLang="zh-CN" sz="2800" baseline="-420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乙</a:t>
            </a: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=5g/cm</a:t>
            </a:r>
            <a:r>
              <a:rPr lang="en-US" altLang="zh-CN" sz="2800" baseline="420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3</a:t>
            </a: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的甲、乙两种材料制成</a:t>
            </a:r>
            <a:r>
              <a:rPr lang="en-US" altLang="zh-CN" sz="28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</a:rPr>
              <a:t>，</a:t>
            </a: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两小球质量之比为m</a:t>
            </a:r>
            <a:r>
              <a:rPr lang="en-US" altLang="zh-CN" sz="2800" baseline="-420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a</a:t>
            </a: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：m</a:t>
            </a:r>
            <a:r>
              <a:rPr lang="en-US" altLang="zh-CN" sz="2800" baseline="-420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b</a:t>
            </a: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=6：5。体积之比为V</a:t>
            </a:r>
            <a:r>
              <a:rPr lang="en-US" altLang="zh-CN" sz="2800" baseline="-420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a</a:t>
            </a: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：V</a:t>
            </a:r>
            <a:r>
              <a:rPr lang="en-US" altLang="zh-CN" sz="2800" baseline="-420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b</a:t>
            </a: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=3：4。则下列说法正确的是</a:t>
            </a:r>
            <a:r>
              <a:rPr lang="en-US" altLang="zh-CN" sz="28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</a:rPr>
              <a:t>(</a:t>
            </a:r>
            <a:r>
              <a:rPr lang="en-US" altLang="zh-CN" sz="2800">
                <a:solidFill>
                  <a:srgbClr val="FFFFFF">
                    <a:alpha val="0"/>
                  </a:srgbClr>
                </a:solidFill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 ____ </a:t>
            </a:r>
            <a:r>
              <a:rPr lang="en-US" altLang="zh-CN" sz="28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</a:rPr>
              <a:t>)</a:t>
            </a:r>
            <a:endParaRPr lang="zh-CN" altLang="en-US" sz="2800"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defRPr>
            </a:pP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A.若只有一个球是空心</a:t>
            </a:r>
            <a:r>
              <a:rPr lang="en-US" altLang="zh-CN" sz="28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</a:rPr>
              <a:t>，</a:t>
            </a: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则a球是空心的</a:t>
            </a:r>
            <a:endParaRPr lang="zh-CN" altLang="en-US" sz="2800"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defRPr>
            </a:pP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B.若只有一个球是空心</a:t>
            </a:r>
            <a:r>
              <a:rPr lang="en-US" altLang="zh-CN" sz="28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</a:rPr>
              <a:t>，</a:t>
            </a: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则空心球的空心部分与实心部分体积之比为1：4</a:t>
            </a:r>
            <a:endParaRPr lang="zh-CN" altLang="en-US" sz="2800"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defRPr>
            </a:pP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C.若只有一个球是空心</a:t>
            </a:r>
            <a:r>
              <a:rPr lang="en-US" altLang="zh-CN" sz="28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</a:rPr>
              <a:t>，</a:t>
            </a: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将空心球的空心部分装满水后</a:t>
            </a:r>
            <a:r>
              <a:rPr lang="en-US" altLang="zh-CN" sz="28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</a:rPr>
              <a:t>，</a:t>
            </a: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两球总质量相等</a:t>
            </a:r>
            <a:endParaRPr lang="zh-CN" altLang="en-US" sz="2800"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defRPr>
            </a:pP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D.若两球均是空心的</a:t>
            </a:r>
            <a:r>
              <a:rPr lang="en-US" altLang="zh-CN" sz="28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</a:rPr>
              <a:t>，</a:t>
            </a: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a球的空心部分体积可以比b球的空心部分体积大</a:t>
            </a:r>
            <a:endParaRPr lang="zh-CN" altLang="en-US" sz="2800"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  <a:sym typeface="+mn-ea"/>
            </a:endParaRPr>
          </a:p>
        </p:txBody>
      </p:sp>
      <p:sp>
        <p:nvSpPr>
          <p:cNvPr id="8" name="文本框 5" title=""/>
          <p:cNvSpPr txBox="1"/>
          <p:nvPr/>
        </p:nvSpPr>
        <p:spPr>
          <a:xfrm>
            <a:off x="436880" y="5445093"/>
            <a:ext cx="11335385" cy="814634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endParaRPr lang="zh-CN" altLang="en-US" sz="2800" b="1">
              <a:solidFill>
                <a:srgbClr val="FF0000"/>
              </a:solidFill>
              <a:latin typeface="Times New Roman" panose="02020603050405020304" pitchFamily="34" charset="0"/>
              <a:ea typeface="楷体" panose="02010609060101010101" pitchFamily="34" charset="-122"/>
              <a:cs typeface="Times New Roman" panose="02020603050405020304" pitchFamily="34" charset="-120"/>
              <a:sym typeface="+mn-ea"/>
            </a:endParaRPr>
          </a:p>
        </p:txBody>
      </p:sp>
      <p:sp>
        <p:nvSpPr>
          <p:cNvPr id="9" name="文本框 5" title=""/>
          <p:cNvSpPr txBox="1"/>
          <p:nvPr/>
        </p:nvSpPr>
        <p:spPr>
          <a:xfrm>
            <a:off x="2706392" y="1487993"/>
            <a:ext cx="444456" cy="59270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C</a:t>
            </a:r>
            <a:endParaRPr lang="en-US" altLang="zh-CN" sz="2800" b="1">
              <a:solidFill>
                <a:srgbClr val="FF0000"/>
              </a:solidFill>
              <a:latin typeface="Times New Roman" panose="02020603050405020304" pitchFamily="34" charset="0"/>
              <a:ea typeface="楷体" panose="02010609060101010101" pitchFamily="34" charset="-122"/>
              <a:cs typeface="Times New Roman" panose="02020603050405020304" pitchFamily="34" charset="-120"/>
              <a:sym typeface="+mn-ea"/>
            </a:endParaRPr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4">
            <a:alphaModFix amt="42000"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mc:AlternateContent>
        <mc:Choice Requires="a14">
          <p:sp>
            <p:nvSpPr>
              <p:cNvPr id="9" name="文本框 5" title=""/>
              <p:cNvSpPr txBox="1"/>
              <p:nvPr/>
            </p:nvSpPr>
            <p:spPr>
              <a:xfrm>
                <a:off x="436880" y="507999"/>
                <a:ext cx="11335385" cy="5539451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 eaLnBrk="0" fontAlgn="ctr" hangingPunct="0">
                  <a:lnSpc>
                    <a:spcPct val="120000"/>
                  </a:lnSpc>
                  <a:spcBef>
                    <a:spcPct val="0"/>
                  </a:spcBef>
                  <a:spcAft>
                    <a:spcPct val="0"/>
                  </a:spcAft>
                  <a:defRPr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</a:defRPr>
                </a:pPr>
                <a:r>
                  <a:rPr lang="en-US" altLang="zh-CN">
                    <a:sym typeface="+mn-ea"/>
                  </a:rPr>
                  <a:t>【解析】解：ABC．由</a:t>
                </a:r>
                <a:r>
                  <a:rPr lang="en-US" altLang="zh-CN">
                    <a:latin typeface="Cambria Math" panose="02040503050406030204"/>
                    <a:ea typeface="Cambria Math" panose="02040503050406030204"/>
                    <a:cs typeface="Cambria Math" panose="02040503050406030204"/>
                    <a:sym typeface="+mn-ea"/>
                  </a:rPr>
                  <a:t>ρ</a:t>
                </a:r>
                <a:r>
                  <a:rPr lang="en-US" altLang="zh-CN">
                    <a:sym typeface="+mn-ea"/>
                  </a:rPr>
                  <a:t>=</a:t>
                </a:r>
                <a:r>
                  <a:rPr>
                    <a:sym typeface="+mn-ea"/>
                  </a:rPr>
                  <a:t> </a:t>
                </a:r>
                <a14:m>
                  <m:oMathPara>
                    <m:oMathParaPr>
                      <m:jc/>
                    </m:oMathParaPr>
                    <m:oMath>
                      <m:f>
                        <m:fPr>
                          <m:type m:val="bar"/>
                          <m:ctrlPr>
                            <a:rPr/>
                          </m:ctrlPr>
                        </m:fPr>
                        <m:num>
                          <m:r>
                            <m:rPr>
                              <m:sty m:val="bi"/>
                            </m:rPr>
                            <a:rPr b="1" i="1">
                              <a:latin typeface="Cambria Math" panose="02040503050406030204" charset="0"/>
                            </a:rPr>
                            <m:t>𝒎</m:t>
                          </m:r>
                        </m:num>
                        <m:den>
                          <m:r>
                            <m:rPr>
                              <m:sty m:val="bi"/>
                            </m:rPr>
                            <a:rPr b="1" i="1">
                              <a:latin typeface="Cambria Math" panose="02040503050406030204" charset="0"/>
                            </a:rPr>
                            <m:t>𝑽</m:t>
                          </m:r>
                        </m:den>
                      </m:f>
                    </m:oMath>
                  </m:oMathPara>
                </a14:m>
                <a:r>
                  <a:rPr>
                    <a:sym typeface="+mn-ea"/>
                  </a:rPr>
                  <a:t> </a:t>
                </a:r>
                <a:r>
                  <a:rPr lang="en-US" altLang="zh-CN">
                    <a:sym typeface="+mn-ea"/>
                  </a:rPr>
                  <a:t>可得</a:t>
                </a:r>
                <a:r>
                  <a:rPr lang="en-US" altLang="zh-CN">
                    <a:latin typeface="新宋体" panose="02010609030101010101" charset="-122"/>
                    <a:ea typeface="新宋体" panose="02010609030101010101" charset="-122"/>
                    <a:cs typeface="新宋体" panose="02010609030101010101" charset="-122"/>
                    <a:sym typeface="+mn-ea"/>
                  </a:rPr>
                  <a:t>，</a:t>
                </a:r>
                <a:r>
                  <a:rPr lang="en-US" altLang="zh-CN">
                    <a:sym typeface="+mn-ea"/>
                  </a:rPr>
                  <a:t>甲、乙两种材料的体积之比</a:t>
                </a:r>
                <a:r>
                  <a:rPr lang="en-US" altLang="zh-CN">
                    <a:latin typeface="新宋体" panose="02010609030101010101" charset="-122"/>
                    <a:ea typeface="新宋体" panose="02010609030101010101" charset="-122"/>
                    <a:cs typeface="新宋体" panose="02010609030101010101" charset="-122"/>
                    <a:sym typeface="+mn-ea"/>
                  </a:rPr>
                  <a:t>(</a:t>
                </a:r>
                <a:endParaRPr lang="zh-CN" altLang="en-US" b="1">
                  <a:solidFill>
                    <a:srgbClr val="FF0000"/>
                  </a:solidFill>
                  <a:latin typeface="Times New Roman" panose="02020603050405020304" pitchFamily="34" charset="0"/>
                  <a:ea typeface="楷体" panose="02010609060101010101" pitchFamily="34" charset="-122"/>
                  <a:cs typeface="Times New Roman" panose="02020603050405020304" pitchFamily="34" charset="-120"/>
                  <a:sym typeface="+mn-ea"/>
                </a:endParaRPr>
              </a:p>
              <a:p>
                <a:pPr algn="l" eaLnBrk="0" fontAlgn="ctr" hangingPunct="0">
                  <a:lnSpc>
                    <a:spcPct val="120000"/>
                  </a:lnSpc>
                  <a:spcBef>
                    <a:spcPct val="0"/>
                  </a:spcBef>
                  <a:spcAft>
                    <a:spcPct val="0"/>
                  </a:spcAft>
                  <a:defRPr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</a:defRPr>
                </a:pP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即实心部分的体积之比</a:t>
                </a:r>
                <a:r>
                  <a:rPr lang="en-US" altLang="zh-CN" sz="2800" b="1">
                    <a:solidFill>
                      <a:srgbClr val="FF0000"/>
                    </a:solidFill>
                    <a:latin typeface="新宋体" panose="02010609030101010101" charset="-122"/>
                    <a:ea typeface="新宋体" panose="02010609030101010101" charset="-122"/>
                    <a:cs typeface="新宋体" panose="02010609030101010101" charset="-122"/>
                    <a:sym typeface="+mn-ea"/>
                  </a:rPr>
                  <a:t>)</a:t>
                </a: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：</a:t>
                </a:r>
                <a:endParaRPr lang="zh-CN" altLang="en-US" sz="2800" b="1">
                  <a:solidFill>
                    <a:srgbClr val="FF0000"/>
                  </a:solidFill>
                  <a:latin typeface="Times New Roman" panose="02020603050405020304" pitchFamily="34" charset="0"/>
                  <a:ea typeface="楷体" panose="02010609060101010101" pitchFamily="34" charset="-122"/>
                  <a:cs typeface="Times New Roman" panose="02020603050405020304" pitchFamily="34" charset="-120"/>
                  <a:sym typeface="+mn-ea"/>
                </a:endParaRPr>
              </a:p>
              <a:p>
                <a:pPr algn="l" eaLnBrk="0" fontAlgn="ctr" hangingPunct="0">
                  <a:lnSpc>
                    <a:spcPct val="120000"/>
                  </a:lnSpc>
                  <a:spcBef>
                    <a:spcPct val="0"/>
                  </a:spcBef>
                  <a:spcAft>
                    <a:spcPct val="0"/>
                  </a:spcAft>
                  <a:defRPr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</a:defRPr>
                </a:pPr>
                <a:r>
                  <a:t> </a:t>
                </a:r>
                <a14:m>
                  <m:oMathPara>
                    <m:oMathParaPr>
                      <m:jc/>
                    </m:oMathParaPr>
                    <m:oMath>
                      <m:f>
                        <m:fPr>
                          <m:type m:val="bar"/>
                          <m:ctrlPr>
                            <a:rPr/>
                          </m:ctrlPr>
                        </m:fPr>
                        <m:num>
                          <m:sSub>
                            <m:sSubPr>
                              <m:ctrlPr>
                                <a:rPr/>
                              </m:ctrlPr>
                            </m:sSubPr>
                            <m:e>
                              <m:r>
                                <m:rPr>
                                  <m:sty m:val="bi"/>
                                </m:rPr>
                                <a:rPr b="1" i="1">
                                  <a:latin typeface="Cambria Math" panose="02040503050406030204" charset="0"/>
                                </a:rPr>
                                <m:t>𝑽</m:t>
                              </m:r>
                            </m:e>
                            <m:sub>
                              <m:r>
                                <m:rPr>
                                  <m:sty m:val="bi"/>
                                </m:rPr>
                                <a:rPr b="1" i="1">
                                  <a:latin typeface="Cambria Math" panose="02040503050406030204" charset="0"/>
                                </a:rPr>
                                <m:t>𝒂</m:t>
                              </m:r>
                              <m:r>
                                <m:rPr>
                                  <m:sty m:val="bi"/>
                                </m:rPr>
                                <a:rPr b="1" i="1">
                                  <a:latin typeface="Cambria Math" panose="02040503050406030204" charset="0"/>
                                </a:rPr>
                                <m:t>实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/>
                              </m:ctrlPr>
                            </m:sSubPr>
                            <m:e>
                              <m:r>
                                <m:rPr>
                                  <m:sty m:val="bi"/>
                                </m:rPr>
                                <a:rPr b="1" i="1">
                                  <a:latin typeface="Cambria Math" panose="02040503050406030204" charset="0"/>
                                </a:rPr>
                                <m:t>𝑽</m:t>
                              </m:r>
                            </m:e>
                            <m:sub>
                              <m:r>
                                <m:rPr>
                                  <m:sty m:val="bi"/>
                                </m:rPr>
                                <a:rPr b="1" i="1">
                                  <a:latin typeface="Cambria Math" panose="02040503050406030204" charset="0"/>
                                </a:rPr>
                                <m:t>𝒃</m:t>
                              </m:r>
                              <m:r>
                                <m:rPr>
                                  <m:sty m:val="bi"/>
                                </m:rPr>
                                <a:rPr b="1" i="1">
                                  <a:latin typeface="Cambria Math" panose="02040503050406030204" charset="0"/>
                                </a:rPr>
                                <m:t>实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r>
                  <a:t> </a:t>
                </a: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=</a:t>
                </a:r>
                <a:r>
                  <a:t> </a:t>
                </a:r>
                <a14:m>
                  <m:oMathPara>
                    <m:oMathParaPr>
                      <m:jc/>
                    </m:oMathParaPr>
                    <m:oMath>
                      <m:f>
                        <m:fPr>
                          <m:type m:val="bar"/>
                          <m:ctrlPr>
                            <a:rPr/>
                          </m:ctrlPr>
                        </m:fPr>
                        <m:num>
                          <m:f>
                            <m:fPr>
                              <m:type m:val="bar"/>
                              <m:ctrlPr>
                                <a:rPr/>
                              </m:ctrlPr>
                            </m:fPr>
                            <m:num>
                              <m:sSub>
                                <m:sSubPr>
                                  <m:ctrlPr>
                                    <a:rPr/>
                                  </m:ctrlPr>
                                </m:sSubPr>
                                <m:e>
                                  <m:r>
                                    <m:rPr>
                                      <m:sty m:val="bi"/>
                                    </m:rPr>
                                    <a:rPr b="1" i="1">
                                      <a:latin typeface="Cambria Math" panose="02040503050406030204" charset="0"/>
                                    </a:rPr>
                                    <m:t>𝒎</m:t>
                                  </m:r>
                                </m:e>
                                <m:sub>
                                  <m:r>
                                    <m:rPr>
                                      <m:sty m:val="bi"/>
                                    </m:rPr>
                                    <a:rPr b="1" i="1">
                                      <a:latin typeface="Cambria Math" panose="02040503050406030204" charset="0"/>
                                    </a:rPr>
                                    <m:t>𝒂</m:t>
                                  </m:r>
                                </m:sub>
                              </m:sSub>
                            </m:num>
                            <m:den>
                              <m:sSub>
                                <m:sSubPr>
                                  <m:ctrlPr>
                                    <a:rPr/>
                                  </m:ctrlPr>
                                </m:sSubPr>
                                <m:e>
                                  <m:r>
                                    <m:rPr>
                                      <m:sty m:val="b"/>
                                    </m:rPr>
                                    <a:rPr b="1">
                                      <a:latin typeface="Cambria Math" panose="02040503050406030204" charset="0"/>
                                    </a:rPr>
                                    <m:t>𝛒</m:t>
                                  </m:r>
                                </m:e>
                                <m:sub>
                                  <m:r>
                                    <m:rPr>
                                      <m:sty m:val="b"/>
                                    </m:rPr>
                                    <a:rPr b="1">
                                      <a:latin typeface="Cambria Math" panose="02040503050406030204" charset="0"/>
                                    </a:rPr>
                                    <m:t>甲</m:t>
                                  </m:r>
                                </m:sub>
                              </m:sSub>
                            </m:den>
                          </m:f>
                        </m:num>
                        <m:den>
                          <m:f>
                            <m:fPr>
                              <m:type m:val="bar"/>
                              <m:ctrlPr>
                                <a:rPr/>
                              </m:ctrlPr>
                            </m:fPr>
                            <m:num>
                              <m:sSub>
                                <m:sSubPr>
                                  <m:ctrlPr>
                                    <a:rPr/>
                                  </m:ctrlPr>
                                </m:sSubPr>
                                <m:e>
                                  <m:r>
                                    <m:rPr>
                                      <m:sty m:val="bi"/>
                                    </m:rPr>
                                    <a:rPr b="1" i="1">
                                      <a:latin typeface="Cambria Math" panose="02040503050406030204" charset="0"/>
                                    </a:rPr>
                                    <m:t>𝒎</m:t>
                                  </m:r>
                                </m:e>
                                <m:sub>
                                  <m:r>
                                    <m:rPr>
                                      <m:sty m:val="bi"/>
                                    </m:rPr>
                                    <a:rPr b="1" i="1">
                                      <a:latin typeface="Cambria Math" panose="02040503050406030204" charset="0"/>
                                    </a:rPr>
                                    <m:t>𝒃</m:t>
                                  </m:r>
                                </m:sub>
                              </m:sSub>
                            </m:num>
                            <m:den>
                              <m:sSub>
                                <m:sSubPr>
                                  <m:ctrlPr>
                                    <a:rPr/>
                                  </m:ctrlPr>
                                </m:sSubPr>
                                <m:e>
                                  <m:r>
                                    <m:rPr>
                                      <m:sty m:val="b"/>
                                    </m:rPr>
                                    <a:rPr b="1">
                                      <a:latin typeface="Cambria Math" panose="02040503050406030204" charset="0"/>
                                    </a:rPr>
                                    <m:t>𝛒</m:t>
                                  </m:r>
                                </m:e>
                                <m:sub>
                                  <m:r>
                                    <m:rPr>
                                      <m:sty m:val="b"/>
                                    </m:rPr>
                                    <a:rPr b="1">
                                      <a:latin typeface="Cambria Math" panose="02040503050406030204" charset="0"/>
                                    </a:rPr>
                                    <m:t>乙</m:t>
                                  </m:r>
                                </m:sub>
                              </m:sSub>
                            </m:den>
                          </m:f>
                        </m:den>
                      </m:f>
                    </m:oMath>
                  </m:oMathPara>
                </a14:m>
                <a:r>
                  <a:t> </a:t>
                </a: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=</a:t>
                </a:r>
                <a:r>
                  <a:t> </a:t>
                </a:r>
                <a14:m>
                  <m:oMathPara>
                    <m:oMathParaPr>
                      <m:jc/>
                    </m:oMathParaPr>
                    <m:oMath>
                      <m:f>
                        <m:fPr>
                          <m:type m:val="bar"/>
                          <m:ctrlPr>
                            <a:rPr/>
                          </m:ctrlPr>
                        </m:fPr>
                        <m:num>
                          <m:sSub>
                            <m:sSubPr>
                              <m:ctrlPr>
                                <a:rPr/>
                              </m:ctrlPr>
                            </m:sSubPr>
                            <m:e>
                              <m:r>
                                <m:rPr>
                                  <m:sty m:val="bi"/>
                                </m:rPr>
                                <a:rPr b="1" i="1">
                                  <a:latin typeface="Cambria Math" panose="02040503050406030204" charset="0"/>
                                </a:rPr>
                                <m:t>𝒎</m:t>
                              </m:r>
                            </m:e>
                            <m:sub>
                              <m:r>
                                <m:rPr>
                                  <m:sty m:val="bi"/>
                                </m:rPr>
                                <a:rPr b="1" i="1">
                                  <a:latin typeface="Cambria Math" panose="02040503050406030204" charset="0"/>
                                </a:rPr>
                                <m:t>𝒂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/>
                              </m:ctrlPr>
                            </m:sSubPr>
                            <m:e>
                              <m:r>
                                <m:rPr>
                                  <m:sty m:val="bi"/>
                                </m:rPr>
                                <a:rPr b="1" i="1">
                                  <a:latin typeface="Cambria Math" panose="02040503050406030204" charset="0"/>
                                </a:rPr>
                                <m:t>𝒎</m:t>
                              </m:r>
                            </m:e>
                            <m:sub>
                              <m:r>
                                <m:rPr>
                                  <m:sty m:val="bi"/>
                                </m:rPr>
                                <a:rPr b="1" i="1">
                                  <a:latin typeface="Cambria Math" panose="02040503050406030204" charset="0"/>
                                </a:rPr>
                                <m:t>𝒃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r>
                  <a:t> </a:t>
                </a:r>
                <a:r>
                  <a:rPr lang="en-US" altLang="zh-CN" sz="2800" b="1">
                    <a:solidFill>
                      <a:srgbClr val="FF0000"/>
                    </a:solidFill>
                    <a:latin typeface="新宋体" panose="02010609030101010101" charset="-122"/>
                    <a:ea typeface="新宋体" panose="02010609030101010101" charset="-122"/>
                    <a:cs typeface="新宋体" panose="02010609030101010101" charset="-122"/>
                    <a:sym typeface="+mn-ea"/>
                  </a:rPr>
                  <a:t>×</a:t>
                </a:r>
                <a:r>
                  <a:t> </a:t>
                </a:r>
                <a14:m>
                  <m:oMathPara>
                    <m:oMathParaPr>
                      <m:jc/>
                    </m:oMathParaPr>
                    <m:oMath>
                      <m:f>
                        <m:fPr>
                          <m:type m:val="bar"/>
                          <m:ctrlPr>
                            <a:rPr/>
                          </m:ctrlPr>
                        </m:fPr>
                        <m:num>
                          <m:sSub>
                            <m:sSubPr>
                              <m:ctrlPr>
                                <a:rPr/>
                              </m:ctrlPr>
                            </m:sSubPr>
                            <m:e>
                              <m:r>
                                <m:rPr>
                                  <m:sty m:val="b"/>
                                </m:rPr>
                                <a:rPr b="1">
                                  <a:latin typeface="Cambria Math" panose="02040503050406030204" charset="0"/>
                                </a:rPr>
                                <m:t>𝛒</m:t>
                              </m:r>
                            </m:e>
                            <m:sub>
                              <m:r>
                                <m:rPr>
                                  <m:sty m:val="b"/>
                                </m:rPr>
                                <a:rPr b="1">
                                  <a:latin typeface="Cambria Math" panose="02040503050406030204" charset="0"/>
                                </a:rPr>
                                <m:t>乙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/>
                              </m:ctrlPr>
                            </m:sSubPr>
                            <m:e>
                              <m:r>
                                <m:rPr>
                                  <m:sty m:val="b"/>
                                </m:rPr>
                                <a:rPr b="1">
                                  <a:latin typeface="Cambria Math" panose="02040503050406030204" charset="0"/>
                                </a:rPr>
                                <m:t>𝛒</m:t>
                              </m:r>
                            </m:e>
                            <m:sub>
                              <m:r>
                                <m:rPr>
                                  <m:sty m:val="b"/>
                                </m:rPr>
                                <a:rPr b="1">
                                  <a:latin typeface="Cambria Math" panose="02040503050406030204" charset="0"/>
                                </a:rPr>
                                <m:t>甲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r>
                  <a:t> </a:t>
                </a: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=</a:t>
                </a:r>
                <a:r>
                  <a:t> </a:t>
                </a:r>
                <a14:m>
                  <m:oMathPara>
                    <m:oMathParaPr>
                      <m:jc/>
                    </m:oMathParaPr>
                    <m:oMath>
                      <m:f>
                        <m:fPr>
                          <m:type m:val="bar"/>
                          <m:ctrlPr>
                            <a:rPr/>
                          </m:ctrlPr>
                        </m:fPr>
                        <m:num>
                          <m:r>
                            <m:rPr>
                              <m:sty m:val="bi"/>
                            </m:rPr>
                            <a:rPr b="1" i="1">
                              <a:latin typeface="Cambria Math" panose="02040503050406030204" charset="0"/>
                            </a:rPr>
                            <m:t>𝟔</m:t>
                          </m:r>
                        </m:num>
                        <m:den>
                          <m:r>
                            <m:rPr>
                              <m:sty m:val="bi"/>
                            </m:rPr>
                            <a:rPr b="1" i="1">
                              <a:latin typeface="Cambria Math" panose="02040503050406030204" charset="0"/>
                            </a:rPr>
                            <m:t>𝟓</m:t>
                          </m:r>
                        </m:den>
                      </m:f>
                    </m:oMath>
                  </m:oMathPara>
                </a14:m>
                <a:r>
                  <a:t> </a:t>
                </a:r>
                <a:r>
                  <a:rPr lang="en-US" altLang="zh-CN" sz="2800" b="1">
                    <a:solidFill>
                      <a:srgbClr val="FF0000"/>
                    </a:solidFill>
                    <a:latin typeface="新宋体" panose="02010609030101010101" charset="-122"/>
                    <a:ea typeface="新宋体" panose="02010609030101010101" charset="-122"/>
                    <a:cs typeface="新宋体" panose="02010609030101010101" charset="-122"/>
                    <a:sym typeface="+mn-ea"/>
                  </a:rPr>
                  <a:t>×</a:t>
                </a:r>
                <a:r>
                  <a:t> </a:t>
                </a:r>
                <a14:m>
                  <m:oMathPara>
                    <m:oMathParaPr>
                      <m:jc/>
                    </m:oMathParaPr>
                    <m:oMath>
                      <m:f>
                        <m:fPr>
                          <m:type m:val="bar"/>
                          <m:ctrlPr>
                            <a:rPr/>
                          </m:ctrlPr>
                        </m:fPr>
                        <m:num>
                          <m:r>
                            <m:rPr>
                              <m:sty m:val="bi"/>
                            </m:rPr>
                            <a:rPr b="1" i="1">
                              <a:latin typeface="Cambria Math" panose="02040503050406030204" charset="0"/>
                            </a:rPr>
                            <m:t>𝟓</m:t>
                          </m:r>
                          <m:r>
                            <m:rPr>
                              <m:sty m:val="bi"/>
                            </m:rPr>
                            <a:rPr b="1" i="1">
                              <a:latin typeface="Cambria Math" panose="02040503050406030204" charset="0"/>
                            </a:rPr>
                            <m:t>𝒈</m:t>
                          </m:r>
                          <m:r>
                            <m:rPr>
                              <m:sty m:val="bi"/>
                            </m:rPr>
                            <a:rPr b="1" i="1">
                              <a:latin typeface="Cambria Math" panose="02040503050406030204" charset="0"/>
                            </a:rPr>
                            <m:t>/</m:t>
                          </m:r>
                          <m:r>
                            <m:rPr>
                              <m:sty m:val="bi"/>
                            </m:rPr>
                            <a:rPr b="1" i="1">
                              <a:latin typeface="Cambria Math" panose="02040503050406030204" charset="0"/>
                            </a:rPr>
                            <m:t>𝒄</m:t>
                          </m:r>
                          <m:sSup>
                            <m:sSupPr>
                              <m:ctrlPr>
                                <a:rPr/>
                              </m:ctrlPr>
                            </m:sSupPr>
                            <m:e>
                              <m:r>
                                <m:rPr>
                                  <m:sty m:val="bi"/>
                                </m:rPr>
                                <a:rPr b="1" i="1">
                                  <a:latin typeface="Cambria Math" panose="02040503050406030204" charset="0"/>
                                </a:rPr>
                                <m:t>𝒎</m:t>
                              </m:r>
                            </m:e>
                            <m:sup>
                              <m:r>
                                <m:rPr>
                                  <m:sty m:val="bi"/>
                                </m:rPr>
                                <a:rPr b="1" i="1">
                                  <a:latin typeface="Cambria Math" panose="02040503050406030204" charset="0"/>
                                </a:rPr>
                                <m:t>𝟑</m:t>
                              </m:r>
                            </m:sup>
                          </m:sSup>
                        </m:num>
                        <m:den>
                          <m:r>
                            <m:rPr>
                              <m:sty m:val="bi"/>
                            </m:rPr>
                            <a:rPr b="1" i="1">
                              <a:latin typeface="Cambria Math" panose="02040503050406030204" charset="0"/>
                            </a:rPr>
                            <m:t>𝟒</m:t>
                          </m:r>
                          <m:r>
                            <m:rPr>
                              <m:sty m:val="bi"/>
                            </m:rPr>
                            <a:rPr b="1" i="1">
                              <a:latin typeface="Cambria Math" panose="02040503050406030204" charset="0"/>
                            </a:rPr>
                            <m:t>𝒈</m:t>
                          </m:r>
                          <m:r>
                            <m:rPr>
                              <m:sty m:val="bi"/>
                            </m:rPr>
                            <a:rPr b="1" i="1">
                              <a:latin typeface="Cambria Math" panose="02040503050406030204" charset="0"/>
                            </a:rPr>
                            <m:t>/</m:t>
                          </m:r>
                          <m:r>
                            <m:rPr>
                              <m:sty m:val="bi"/>
                            </m:rPr>
                            <a:rPr b="1" i="1">
                              <a:latin typeface="Cambria Math" panose="02040503050406030204" charset="0"/>
                            </a:rPr>
                            <m:t>𝒄</m:t>
                          </m:r>
                          <m:sSup>
                            <m:sSupPr>
                              <m:ctrlPr>
                                <a:rPr/>
                              </m:ctrlPr>
                            </m:sSupPr>
                            <m:e>
                              <m:r>
                                <m:rPr>
                                  <m:sty m:val="bi"/>
                                </m:rPr>
                                <a:rPr b="1" i="1">
                                  <a:latin typeface="Cambria Math" panose="02040503050406030204" charset="0"/>
                                </a:rPr>
                                <m:t>𝒎</m:t>
                              </m:r>
                            </m:e>
                            <m:sup>
                              <m:r>
                                <m:rPr>
                                  <m:sty m:val="bi"/>
                                </m:rPr>
                                <a:rPr b="1" i="1">
                                  <a:latin typeface="Cambria Math" panose="02040503050406030204" charset="0"/>
                                </a:rPr>
                                <m:t>𝟑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r>
                  <a:t> </a:t>
                </a: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=</a:t>
                </a:r>
                <a:r>
                  <a:t> </a:t>
                </a:r>
                <a14:m>
                  <m:oMathPara>
                    <m:oMathParaPr>
                      <m:jc/>
                    </m:oMathParaPr>
                    <m:oMath>
                      <m:f>
                        <m:fPr>
                          <m:type m:val="bar"/>
                          <m:ctrlPr>
                            <a:rPr/>
                          </m:ctrlPr>
                        </m:fPr>
                        <m:num>
                          <m:r>
                            <m:rPr>
                              <m:sty m:val="bi"/>
                            </m:rPr>
                            <a:rPr b="1" i="1">
                              <a:latin typeface="Cambria Math" panose="02040503050406030204" charset="0"/>
                            </a:rPr>
                            <m:t>𝟑</m:t>
                          </m:r>
                        </m:num>
                        <m:den>
                          <m:r>
                            <m:rPr>
                              <m:sty m:val="bi"/>
                            </m:rPr>
                            <a:rPr b="1" i="1">
                              <a:latin typeface="Cambria Math" panose="02040503050406030204" charset="0"/>
                            </a:rPr>
                            <m:t>𝟐</m:t>
                          </m:r>
                        </m:den>
                      </m:f>
                    </m:oMath>
                  </m:oMathPara>
                </a14:m>
                <a:r>
                  <a:t> </a:t>
                </a:r>
                <a:r>
                  <a:rPr lang="en-US" altLang="zh-CN" sz="2800" b="1">
                    <a:solidFill>
                      <a:srgbClr val="FF0000"/>
                    </a:solidFill>
                    <a:latin typeface="新宋体" panose="02010609030101010101" charset="-122"/>
                    <a:ea typeface="新宋体" panose="02010609030101010101" charset="-122"/>
                    <a:cs typeface="新宋体" panose="02010609030101010101" charset="-122"/>
                    <a:sym typeface="+mn-ea"/>
                  </a:rPr>
                  <a:t>＞</a:t>
                </a:r>
                <a:r>
                  <a:t> </a:t>
                </a:r>
                <a14:m>
                  <m:oMathPara>
                    <m:oMathParaPr>
                      <m:jc/>
                    </m:oMathParaPr>
                    <m:oMath>
                      <m:f>
                        <m:fPr>
                          <m:type m:val="bar"/>
                          <m:ctrlPr>
                            <a:rPr/>
                          </m:ctrlPr>
                        </m:fPr>
                        <m:num>
                          <m:r>
                            <m:rPr>
                              <m:sty m:val="bi"/>
                            </m:rPr>
                            <a:rPr b="1" i="1">
                              <a:latin typeface="Cambria Math" panose="02040503050406030204" charset="0"/>
                            </a:rPr>
                            <m:t>𝟑</m:t>
                          </m:r>
                        </m:num>
                        <m:den>
                          <m:r>
                            <m:rPr>
                              <m:sty m:val="bi"/>
                            </m:rPr>
                            <a:rPr b="1" i="1">
                              <a:latin typeface="Cambria Math" panose="02040503050406030204" charset="0"/>
                            </a:rPr>
                            <m:t>𝟒</m:t>
                          </m:r>
                        </m:den>
                      </m:f>
                    </m:oMath>
                  </m:oMathPara>
                </a14:m>
                <a:r>
                  <a:t> </a:t>
                </a:r>
                <a:r>
                  <a:rPr lang="en-US" altLang="zh-CN" sz="2800" b="1">
                    <a:solidFill>
                      <a:srgbClr val="FF0000"/>
                    </a:solidFill>
                    <a:latin typeface="新宋体" panose="02010609030101010101" charset="-122"/>
                    <a:ea typeface="新宋体" panose="02010609030101010101" charset="-122"/>
                    <a:cs typeface="新宋体" panose="02010609030101010101" charset="-122"/>
                    <a:sym typeface="+mn-ea"/>
                  </a:rPr>
                  <a:t>(</a:t>
                </a: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即大于两球的体积之比</a:t>
                </a:r>
                <a:r>
                  <a:rPr lang="en-US" altLang="zh-CN" sz="2800" b="1">
                    <a:solidFill>
                      <a:srgbClr val="FF0000"/>
                    </a:solidFill>
                    <a:latin typeface="新宋体" panose="02010609030101010101" charset="-122"/>
                    <a:ea typeface="新宋体" panose="02010609030101010101" charset="-122"/>
                    <a:cs typeface="新宋体" panose="02010609030101010101" charset="-122"/>
                    <a:sym typeface="+mn-ea"/>
                  </a:rPr>
                  <a:t>)，</a:t>
                </a:r>
                <a:endParaRPr lang="zh-CN" altLang="en-US" sz="2800" b="1">
                  <a:solidFill>
                    <a:srgbClr val="FF0000"/>
                  </a:solidFill>
                  <a:latin typeface="Times New Roman" panose="02020603050405020304" pitchFamily="34" charset="0"/>
                  <a:ea typeface="楷体" panose="02010609060101010101" pitchFamily="34" charset="-122"/>
                  <a:cs typeface="Times New Roman" panose="02020603050405020304" pitchFamily="34" charset="-120"/>
                  <a:sym typeface="+mn-ea"/>
                </a:endParaRPr>
              </a:p>
              <a:p>
                <a:pPr algn="l" eaLnBrk="0" fontAlgn="ctr" hangingPunct="0">
                  <a:lnSpc>
                    <a:spcPct val="120000"/>
                  </a:lnSpc>
                  <a:spcBef>
                    <a:spcPct val="0"/>
                  </a:spcBef>
                  <a:spcAft>
                    <a:spcPct val="0"/>
                  </a:spcAft>
                  <a:defRPr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</a:defRPr>
                </a:pP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若只有一个球是空心</a:t>
                </a:r>
                <a:r>
                  <a:rPr lang="en-US" altLang="zh-CN" sz="2800" b="1">
                    <a:solidFill>
                      <a:srgbClr val="FF0000"/>
                    </a:solidFill>
                    <a:latin typeface="新宋体" panose="02010609030101010101" charset="-122"/>
                    <a:ea typeface="新宋体" panose="02010609030101010101" charset="-122"/>
                    <a:cs typeface="新宋体" panose="02010609030101010101" charset="-122"/>
                    <a:sym typeface="+mn-ea"/>
                  </a:rPr>
                  <a:t>，</a:t>
                </a: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由前面计算可知b球的体积大于其材料的体积</a:t>
                </a:r>
                <a:r>
                  <a:rPr lang="en-US" altLang="zh-CN" sz="2800" b="1">
                    <a:solidFill>
                      <a:srgbClr val="FF0000"/>
                    </a:solidFill>
                    <a:latin typeface="新宋体" panose="02010609030101010101" charset="-122"/>
                    <a:ea typeface="新宋体" panose="02010609030101010101" charset="-122"/>
                    <a:cs typeface="新宋体" panose="02010609030101010101" charset="-122"/>
                    <a:sym typeface="+mn-ea"/>
                  </a:rPr>
                  <a:t>，</a:t>
                </a: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故b球一定是空心</a:t>
                </a:r>
                <a:r>
                  <a:rPr lang="en-US" altLang="zh-CN" sz="2800" b="1">
                    <a:solidFill>
                      <a:srgbClr val="FF0000"/>
                    </a:solidFill>
                    <a:latin typeface="新宋体" panose="02010609030101010101" charset="-122"/>
                    <a:ea typeface="新宋体" panose="02010609030101010101" charset="-122"/>
                    <a:cs typeface="新宋体" panose="02010609030101010101" charset="-122"/>
                    <a:sym typeface="+mn-ea"/>
                  </a:rPr>
                  <a:t>，</a:t>
                </a: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a球一定是实心</a:t>
                </a:r>
                <a:r>
                  <a:rPr lang="en-US" altLang="zh-CN" sz="2800" b="1">
                    <a:solidFill>
                      <a:srgbClr val="FF0000"/>
                    </a:solidFill>
                    <a:latin typeface="新宋体" panose="02010609030101010101" charset="-122"/>
                    <a:ea typeface="新宋体" panose="02010609030101010101" charset="-122"/>
                    <a:cs typeface="新宋体" panose="02010609030101010101" charset="-122"/>
                    <a:sym typeface="+mn-ea"/>
                  </a:rPr>
                  <a:t>，</a:t>
                </a: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故A错误；</a:t>
                </a:r>
                <a:endParaRPr lang="zh-CN" altLang="en-US" sz="2800" b="1">
                  <a:solidFill>
                    <a:srgbClr val="FF0000"/>
                  </a:solidFill>
                  <a:latin typeface="Times New Roman" panose="02020603050405020304" pitchFamily="34" charset="0"/>
                  <a:ea typeface="楷体" panose="02010609060101010101" pitchFamily="34" charset="-122"/>
                  <a:cs typeface="Times New Roman" panose="02020603050405020304" pitchFamily="34" charset="-120"/>
                  <a:sym typeface="+mn-ea"/>
                </a:endParaRPr>
              </a:p>
              <a:p>
                <a:pPr algn="l" eaLnBrk="0" fontAlgn="ctr" hangingPunct="0">
                  <a:lnSpc>
                    <a:spcPct val="120000"/>
                  </a:lnSpc>
                  <a:spcBef>
                    <a:spcPct val="0"/>
                  </a:spcBef>
                  <a:spcAft>
                    <a:spcPct val="0"/>
                  </a:spcAft>
                  <a:defRPr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</a:defRPr>
                </a:pP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因两球的体积之比为V</a:t>
                </a:r>
                <a:r>
                  <a:rPr lang="en-US" altLang="zh-CN" sz="2800" b="1" baseline="-42000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a</a:t>
                </a: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：V</a:t>
                </a:r>
                <a:r>
                  <a:rPr lang="en-US" altLang="zh-CN" sz="2800" b="1" baseline="-42000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b</a:t>
                </a: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=3：4</a:t>
                </a:r>
                <a:r>
                  <a:rPr lang="en-US" altLang="zh-CN" sz="2800" b="1">
                    <a:solidFill>
                      <a:srgbClr val="FF0000"/>
                    </a:solidFill>
                    <a:latin typeface="新宋体" panose="02010609030101010101" charset="-122"/>
                    <a:ea typeface="新宋体" panose="02010609030101010101" charset="-122"/>
                    <a:cs typeface="新宋体" panose="02010609030101010101" charset="-122"/>
                    <a:sym typeface="+mn-ea"/>
                  </a:rPr>
                  <a:t>，</a:t>
                </a: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则可设a球的体积为3V</a:t>
                </a:r>
                <a:r>
                  <a:rPr lang="en-US" altLang="zh-CN" sz="2800" b="1">
                    <a:solidFill>
                      <a:srgbClr val="FF0000"/>
                    </a:solidFill>
                    <a:latin typeface="新宋体" panose="02010609030101010101" charset="-122"/>
                    <a:ea typeface="新宋体" panose="02010609030101010101" charset="-122"/>
                    <a:cs typeface="新宋体" panose="02010609030101010101" charset="-122"/>
                    <a:sym typeface="+mn-ea"/>
                  </a:rPr>
                  <a:t>，</a:t>
                </a: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b球的体积为4V</a:t>
                </a:r>
                <a:r>
                  <a:rPr lang="en-US" altLang="zh-CN" sz="2800" b="1">
                    <a:solidFill>
                      <a:srgbClr val="FF0000"/>
                    </a:solidFill>
                    <a:latin typeface="新宋体" panose="02010609030101010101" charset="-122"/>
                    <a:ea typeface="新宋体" panose="02010609030101010101" charset="-122"/>
                    <a:cs typeface="新宋体" panose="02010609030101010101" charset="-122"/>
                    <a:sym typeface="+mn-ea"/>
                  </a:rPr>
                  <a:t>，</a:t>
                </a:r>
                <a:endParaRPr lang="zh-CN" altLang="en-US" sz="2800" b="1">
                  <a:solidFill>
                    <a:srgbClr val="FF0000"/>
                  </a:solidFill>
                  <a:latin typeface="Times New Roman" panose="02020603050405020304" pitchFamily="34" charset="0"/>
                  <a:ea typeface="楷体" panose="02010609060101010101" pitchFamily="34" charset="-122"/>
                  <a:cs typeface="Times New Roman" panose="02020603050405020304" pitchFamily="34" charset="-120"/>
                  <a:sym typeface="+mn-ea"/>
                </a:endParaRPr>
              </a:p>
              <a:p>
                <a:pPr algn="l" eaLnBrk="0" fontAlgn="ctr" hangingPunct="0">
                  <a:lnSpc>
                    <a:spcPct val="120000"/>
                  </a:lnSpc>
                  <a:spcBef>
                    <a:spcPct val="0"/>
                  </a:spcBef>
                  <a:spcAft>
                    <a:spcPct val="0"/>
                  </a:spcAft>
                  <a:defRPr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</a:defRPr>
                </a:pP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由前面计算可知b球材料的体积为2V</a:t>
                </a:r>
                <a:r>
                  <a:rPr lang="en-US" altLang="zh-CN" sz="2800" b="1">
                    <a:solidFill>
                      <a:srgbClr val="FF0000"/>
                    </a:solidFill>
                    <a:latin typeface="新宋体" panose="02010609030101010101" charset="-122"/>
                    <a:ea typeface="新宋体" panose="02010609030101010101" charset="-122"/>
                    <a:cs typeface="新宋体" panose="02010609030101010101" charset="-122"/>
                    <a:sym typeface="+mn-ea"/>
                  </a:rPr>
                  <a:t>，</a:t>
                </a: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b球空心部分的体积V</a:t>
                </a:r>
                <a:r>
                  <a:rPr lang="en-US" altLang="zh-CN" sz="2800" b="1" baseline="-42000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b空</a:t>
                </a: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=V</a:t>
                </a:r>
                <a:r>
                  <a:rPr lang="en-US" altLang="zh-CN" sz="2800" b="1" baseline="-42000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b</a:t>
                </a: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-V</a:t>
                </a:r>
                <a:r>
                  <a:rPr lang="en-US" altLang="zh-CN" sz="2800" b="1" baseline="-42000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b实</a:t>
                </a:r>
                <a:endParaRPr lang="zh-CN" altLang="en-US" sz="2800" b="1">
                  <a:solidFill>
                    <a:srgbClr val="FF0000"/>
                  </a:solidFill>
                  <a:latin typeface="Times New Roman" panose="02020603050405020304" pitchFamily="34" charset="0"/>
                  <a:ea typeface="楷体" panose="02010609060101010101" pitchFamily="34" charset="-122"/>
                  <a:cs typeface="Times New Roman" panose="02020603050405020304" pitchFamily="34" charset="-120"/>
                  <a:sym typeface="+mn-ea"/>
                </a:endParaRPr>
              </a:p>
            </p:txBody>
          </p:sp>
        </mc:Choice>
        <mc:Fallback>
          <p:sp>
            <p:nvSpPr>
              <p:cNvPr id="9" name="文本框 5" descr="ques_method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6880" y="507999"/>
                <a:ext cx="11335385" cy="5539451"/>
              </a:xfrm>
              <a:prstGeom prst="rect">
                <a:avLst/>
              </a:prstGeom>
              <a:blipFill rotWithShape="1">
                <a:blip r:embed="rId3"/>
                <a:stretch>
                  <a:fillRect t="-11" b="6"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grpId="4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4">
            <a:alphaModFix amt="42000"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mc:AlternateContent>
        <mc:Choice Requires="a14">
          <p:sp>
            <p:nvSpPr>
              <p:cNvPr id="10" name="文本框 5" title=""/>
              <p:cNvSpPr txBox="1"/>
              <p:nvPr/>
            </p:nvSpPr>
            <p:spPr>
              <a:xfrm>
                <a:off x="436880" y="508000"/>
                <a:ext cx="11335385" cy="5700858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 eaLnBrk="0" fontAlgn="ctr" hangingPunct="0">
                  <a:lnSpc>
                    <a:spcPct val="120000"/>
                  </a:lnSpc>
                  <a:spcBef>
                    <a:spcPct val="0"/>
                  </a:spcBef>
                  <a:spcAft>
                    <a:spcPct val="0"/>
                  </a:spcAft>
                  <a:defRPr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</a:defRPr>
                </a:pP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=4V-2V=2V</a:t>
                </a:r>
                <a:r>
                  <a:rPr lang="en-US" altLang="zh-CN" sz="2800" b="1">
                    <a:solidFill>
                      <a:srgbClr val="FF0000"/>
                    </a:solidFill>
                    <a:latin typeface="新宋体" panose="02010609030101010101" charset="-122"/>
                    <a:ea typeface="新宋体" panose="02010609030101010101" charset="-122"/>
                    <a:cs typeface="新宋体" panose="02010609030101010101" charset="-122"/>
                    <a:sym typeface="+mn-ea"/>
                  </a:rPr>
                  <a:t>，</a:t>
                </a:r>
                <a:endParaRPr lang="zh-CN" altLang="en-US" sz="2800" b="1">
                  <a:solidFill>
                    <a:srgbClr val="FF0000"/>
                  </a:solidFill>
                  <a:latin typeface="Times New Roman" panose="02020603050405020304" pitchFamily="34" charset="0"/>
                  <a:ea typeface="楷体" panose="02010609060101010101" pitchFamily="34" charset="-122"/>
                  <a:cs typeface="Times New Roman" panose="02020603050405020304" pitchFamily="34" charset="-120"/>
                  <a:sym typeface="+mn-ea"/>
                </a:endParaRPr>
              </a:p>
              <a:p>
                <a:pPr algn="l" eaLnBrk="0" fontAlgn="ctr" hangingPunct="0">
                  <a:lnSpc>
                    <a:spcPct val="120000"/>
                  </a:lnSpc>
                  <a:spcBef>
                    <a:spcPct val="0"/>
                  </a:spcBef>
                  <a:spcAft>
                    <a:spcPct val="0"/>
                  </a:spcAft>
                  <a:defRPr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</a:defRPr>
                </a:pP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所以</a:t>
                </a:r>
                <a:r>
                  <a:rPr lang="en-US" altLang="zh-CN" sz="2800" b="1">
                    <a:solidFill>
                      <a:srgbClr val="FF0000"/>
                    </a:solidFill>
                    <a:latin typeface="新宋体" panose="02010609030101010101" charset="-122"/>
                    <a:ea typeface="新宋体" panose="02010609030101010101" charset="-122"/>
                    <a:cs typeface="新宋体" panose="02010609030101010101" charset="-122"/>
                    <a:sym typeface="+mn-ea"/>
                  </a:rPr>
                  <a:t>，</a:t>
                </a: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空心球的空心部分与实心部分体积之比为V</a:t>
                </a:r>
                <a:r>
                  <a:rPr lang="en-US" altLang="zh-CN" sz="2800" b="1" baseline="-42000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b空</a:t>
                </a: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：V</a:t>
                </a:r>
                <a:r>
                  <a:rPr lang="en-US" altLang="zh-CN" sz="2800" b="1" baseline="-42000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b实</a:t>
                </a: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=2V：2V=1：1</a:t>
                </a:r>
                <a:r>
                  <a:rPr lang="en-US" altLang="zh-CN" sz="2800" b="1">
                    <a:solidFill>
                      <a:srgbClr val="FF0000"/>
                    </a:solidFill>
                    <a:latin typeface="新宋体" panose="02010609030101010101" charset="-122"/>
                    <a:ea typeface="新宋体" panose="02010609030101010101" charset="-122"/>
                    <a:cs typeface="新宋体" panose="02010609030101010101" charset="-122"/>
                    <a:sym typeface="+mn-ea"/>
                  </a:rPr>
                  <a:t>，</a:t>
                </a: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故B错误；</a:t>
                </a:r>
                <a:endParaRPr lang="zh-CN" altLang="en-US" sz="2800" b="1">
                  <a:solidFill>
                    <a:srgbClr val="FF0000"/>
                  </a:solidFill>
                  <a:latin typeface="Times New Roman" panose="02020603050405020304" pitchFamily="34" charset="0"/>
                  <a:ea typeface="楷体" panose="02010609060101010101" pitchFamily="34" charset="-122"/>
                  <a:cs typeface="Times New Roman" panose="02020603050405020304" pitchFamily="34" charset="-120"/>
                  <a:sym typeface="+mn-ea"/>
                </a:endParaRPr>
              </a:p>
              <a:p>
                <a:pPr algn="l" eaLnBrk="0" fontAlgn="ctr" hangingPunct="0">
                  <a:lnSpc>
                    <a:spcPct val="120000"/>
                  </a:lnSpc>
                  <a:spcBef>
                    <a:spcPct val="0"/>
                  </a:spcBef>
                  <a:spcAft>
                    <a:spcPct val="0"/>
                  </a:spcAft>
                  <a:defRPr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</a:defRPr>
                </a:pP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将空心球的空心部分装满水后</a:t>
                </a:r>
                <a:r>
                  <a:rPr lang="en-US" altLang="zh-CN" sz="2800" b="1">
                    <a:solidFill>
                      <a:srgbClr val="FF0000"/>
                    </a:solidFill>
                    <a:latin typeface="新宋体" panose="02010609030101010101" charset="-122"/>
                    <a:ea typeface="新宋体" panose="02010609030101010101" charset="-122"/>
                    <a:cs typeface="新宋体" panose="02010609030101010101" charset="-122"/>
                    <a:sym typeface="+mn-ea"/>
                  </a:rPr>
                  <a:t>，</a:t>
                </a: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水的体积等于空心部分的体积</a:t>
                </a:r>
                <a:r>
                  <a:rPr lang="en-US" altLang="zh-CN" sz="2800" b="1">
                    <a:solidFill>
                      <a:srgbClr val="FF0000"/>
                    </a:solidFill>
                    <a:latin typeface="新宋体" panose="02010609030101010101" charset="-122"/>
                    <a:ea typeface="新宋体" panose="02010609030101010101" charset="-122"/>
                    <a:cs typeface="新宋体" panose="02010609030101010101" charset="-122"/>
                    <a:sym typeface="+mn-ea"/>
                  </a:rPr>
                  <a:t>，</a:t>
                </a:r>
                <a:endParaRPr lang="zh-CN" altLang="en-US" sz="2800" b="1">
                  <a:solidFill>
                    <a:srgbClr val="FF0000"/>
                  </a:solidFill>
                  <a:latin typeface="Times New Roman" panose="02020603050405020304" pitchFamily="34" charset="0"/>
                  <a:ea typeface="楷体" panose="02010609060101010101" pitchFamily="34" charset="-122"/>
                  <a:cs typeface="Times New Roman" panose="02020603050405020304" pitchFamily="34" charset="-120"/>
                  <a:sym typeface="+mn-ea"/>
                </a:endParaRPr>
              </a:p>
              <a:p>
                <a:pPr algn="l" eaLnBrk="0" fontAlgn="ctr" hangingPunct="0">
                  <a:lnSpc>
                    <a:spcPct val="120000"/>
                  </a:lnSpc>
                  <a:spcBef>
                    <a:spcPct val="0"/>
                  </a:spcBef>
                  <a:spcAft>
                    <a:spcPct val="0"/>
                  </a:spcAft>
                  <a:defRPr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</a:defRPr>
                </a:pP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则两球总质量之比：</a:t>
                </a:r>
                <a:r>
                  <a:t> </a:t>
                </a:r>
                <a14:m>
                  <m:oMathPara>
                    <m:oMathParaPr>
                      <m:jc/>
                    </m:oMathParaPr>
                    <m:oMath>
                      <m:f>
                        <m:fPr>
                          <m:type m:val="bar"/>
                          <m:ctrlPr>
                            <a:rPr/>
                          </m:ctrlPr>
                        </m:fPr>
                        <m:num>
                          <m:sSub>
                            <m:sSubPr>
                              <m:ctrlPr>
                                <a:rPr/>
                              </m:ctrlPr>
                            </m:sSubPr>
                            <m:e>
                              <m:r>
                                <m:rPr>
                                  <m:sty m:val="bi"/>
                                </m:rPr>
                                <a:rPr b="1" i="1">
                                  <a:latin typeface="Cambria Math" panose="02040503050406030204" charset="0"/>
                                </a:rPr>
                                <m:t>𝒎</m:t>
                              </m:r>
                            </m:e>
                            <m:sub>
                              <m:r>
                                <m:rPr>
                                  <m:sty m:val="bi"/>
                                </m:rPr>
                                <a:rPr b="1" i="1">
                                  <a:latin typeface="Cambria Math" panose="02040503050406030204" charset="0"/>
                                </a:rPr>
                                <m:t>𝒂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/>
                              </m:ctrlPr>
                            </m:sSubPr>
                            <m:e>
                              <m:r>
                                <m:rPr>
                                  <m:sty m:val="bi"/>
                                </m:rPr>
                                <a:rPr b="1" i="1">
                                  <a:latin typeface="Cambria Math" panose="02040503050406030204" charset="0"/>
                                </a:rPr>
                                <m:t>𝒎</m:t>
                              </m:r>
                            </m:e>
                            <m:sub>
                              <m:r>
                                <m:rPr>
                                  <m:sty m:val="bi"/>
                                </m:rPr>
                                <a:rPr b="1" i="1">
                                  <a:latin typeface="Cambria Math" panose="02040503050406030204" charset="0"/>
                                </a:rPr>
                                <m:t>𝒃</m:t>
                              </m:r>
                              <m:r>
                                <m:rPr>
                                  <m:sty m:val="bi"/>
                                </m:rPr>
                                <a:rPr b="1" i="1">
                                  <a:latin typeface="Cambria Math" panose="02040503050406030204" charset="0"/>
                                </a:rPr>
                                <m:t>总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r>
                  <a:t> </a:t>
                </a: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=</a:t>
                </a:r>
                <a:r>
                  <a:t> </a:t>
                </a:r>
                <a14:m>
                  <m:oMathPara>
                    <m:oMathParaPr>
                      <m:jc/>
                    </m:oMathParaPr>
                    <m:oMath>
                      <m:f>
                        <m:fPr>
                          <m:type m:val="bar"/>
                          <m:ctrlPr>
                            <a:rPr/>
                          </m:ctrlPr>
                        </m:fPr>
                        <m:num>
                          <m:sSub>
                            <m:sSubPr>
                              <m:ctrlPr>
                                <a:rPr/>
                              </m:ctrlPr>
                            </m:sSubPr>
                            <m:e>
                              <m:r>
                                <m:rPr>
                                  <m:sty m:val="b"/>
                                </m:rPr>
                                <a:rPr b="1">
                                  <a:latin typeface="Cambria Math" panose="02040503050406030204" charset="0"/>
                                </a:rPr>
                                <m:t>𝛒</m:t>
                              </m:r>
                            </m:e>
                            <m:sub>
                              <m:r>
                                <m:rPr>
                                  <m:sty m:val="b"/>
                                </m:rPr>
                                <a:rPr b="1">
                                  <a:latin typeface="Cambria Math" panose="02040503050406030204" charset="0"/>
                                </a:rPr>
                                <m:t>甲</m:t>
                              </m:r>
                            </m:sub>
                          </m:sSub>
                          <m:sSub>
                            <m:sSubPr>
                              <m:ctrlPr>
                                <a:rPr/>
                              </m:ctrlPr>
                            </m:sSubPr>
                            <m:e>
                              <m:r>
                                <m:rPr>
                                  <m:sty m:val="bi"/>
                                </m:rPr>
                                <a:rPr b="1" i="1">
                                  <a:latin typeface="Cambria Math" panose="02040503050406030204" charset="0"/>
                                </a:rPr>
                                <m:t>𝑽</m:t>
                              </m:r>
                            </m:e>
                            <m:sub>
                              <m:r>
                                <m:rPr>
                                  <m:sty m:val="bi"/>
                                </m:rPr>
                                <a:rPr b="1" i="1">
                                  <a:latin typeface="Cambria Math" panose="02040503050406030204" charset="0"/>
                                </a:rPr>
                                <m:t>𝒂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/>
                              </m:ctrlPr>
                            </m:sSubPr>
                            <m:e>
                              <m:r>
                                <m:rPr>
                                  <m:sty m:val="b"/>
                                </m:rPr>
                                <a:rPr b="1">
                                  <a:latin typeface="Cambria Math" panose="02040503050406030204" charset="0"/>
                                </a:rPr>
                                <m:t>𝛒</m:t>
                              </m:r>
                            </m:e>
                            <m:sub>
                              <m:r>
                                <m:rPr>
                                  <m:sty m:val="b"/>
                                </m:rPr>
                                <a:rPr b="1">
                                  <a:latin typeface="Cambria Math" panose="02040503050406030204" charset="0"/>
                                </a:rPr>
                                <m:t>乙</m:t>
                              </m:r>
                            </m:sub>
                          </m:sSub>
                          <m:sSub>
                            <m:sSubPr>
                              <m:ctrlPr>
                                <a:rPr/>
                              </m:ctrlPr>
                            </m:sSubPr>
                            <m:e>
                              <m:r>
                                <m:rPr>
                                  <m:sty m:val="bi"/>
                                </m:rPr>
                                <a:rPr b="1" i="1">
                                  <a:latin typeface="Cambria Math" panose="02040503050406030204" charset="0"/>
                                </a:rPr>
                                <m:t>𝑽</m:t>
                              </m:r>
                            </m:e>
                            <m:sub>
                              <m:r>
                                <m:rPr>
                                  <m:sty m:val="bi"/>
                                </m:rPr>
                                <a:rPr b="1" i="1">
                                  <a:latin typeface="Cambria Math" panose="02040503050406030204" charset="0"/>
                                </a:rPr>
                                <m:t>𝒃</m:t>
                              </m:r>
                              <m:r>
                                <m:rPr>
                                  <m:sty m:val="bi"/>
                                </m:rPr>
                                <a:rPr b="1" i="1">
                                  <a:latin typeface="Cambria Math" panose="02040503050406030204" charset="0"/>
                                </a:rPr>
                                <m:t>实</m:t>
                              </m:r>
                            </m:sub>
                          </m:sSub>
                          <m:r>
                            <m:rPr>
                              <m:sty m:val="b"/>
                            </m:rPr>
                            <a:rPr b="1">
                              <a:latin typeface="Cambria Math" panose="02040503050406030204" charset="0"/>
                            </a:rPr>
                            <m:t>+</m:t>
                          </m:r>
                          <m:sSub>
                            <m:sSubPr>
                              <m:ctrlPr>
                                <a:rPr/>
                              </m:ctrlPr>
                            </m:sSubPr>
                            <m:e>
                              <m:r>
                                <m:rPr>
                                  <m:sty m:val="b"/>
                                </m:rPr>
                                <a:rPr b="1">
                                  <a:latin typeface="Cambria Math" panose="02040503050406030204" charset="0"/>
                                </a:rPr>
                                <m:t>𝛒</m:t>
                              </m:r>
                            </m:e>
                            <m:sub>
                              <m:r>
                                <m:rPr>
                                  <m:sty m:val="b"/>
                                </m:rPr>
                                <a:rPr b="1">
                                  <a:latin typeface="Cambria Math" panose="02040503050406030204" charset="0"/>
                                </a:rPr>
                                <m:t>水</m:t>
                              </m:r>
                            </m:sub>
                          </m:sSub>
                          <m:sSub>
                            <m:sSubPr>
                              <m:ctrlPr>
                                <a:rPr/>
                              </m:ctrlPr>
                            </m:sSubPr>
                            <m:e>
                              <m:r>
                                <m:rPr>
                                  <m:sty m:val="bi"/>
                                </m:rPr>
                                <a:rPr b="1" i="1">
                                  <a:latin typeface="Cambria Math" panose="02040503050406030204" charset="0"/>
                                </a:rPr>
                                <m:t>𝑽</m:t>
                              </m:r>
                            </m:e>
                            <m:sub>
                              <m:r>
                                <m:rPr>
                                  <m:sty m:val="bi"/>
                                </m:rPr>
                                <a:rPr b="1" i="1">
                                  <a:latin typeface="Cambria Math" panose="02040503050406030204" charset="0"/>
                                </a:rPr>
                                <m:t>𝒃</m:t>
                              </m:r>
                              <m:r>
                                <m:rPr>
                                  <m:sty m:val="bi"/>
                                </m:rPr>
                                <a:rPr b="1" i="1">
                                  <a:latin typeface="Cambria Math" panose="02040503050406030204" charset="0"/>
                                </a:rPr>
                                <m:t>空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r>
                  <a:t> </a:t>
                </a: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=</a:t>
                </a:r>
                <a:r>
                  <a:t> </a:t>
                </a:r>
                <a14:m>
                  <m:oMathPara>
                    <m:oMathParaPr>
                      <m:jc/>
                    </m:oMathParaPr>
                    <m:oMath>
                      <m:f>
                        <m:fPr>
                          <m:type m:val="bar"/>
                          <m:ctrlPr>
                            <a:rPr/>
                          </m:ctrlPr>
                        </m:fPr>
                        <m:num>
                          <m:r>
                            <m:rPr>
                              <m:sty m:val="bi"/>
                            </m:rPr>
                            <a:rPr b="1" i="1">
                              <a:latin typeface="Cambria Math" panose="02040503050406030204" charset="0"/>
                            </a:rPr>
                            <m:t>𝟒</m:t>
                          </m:r>
                          <m:r>
                            <m:rPr>
                              <m:sty m:val="bi"/>
                            </m:rPr>
                            <a:rPr b="1" i="1">
                              <a:latin typeface="Cambria Math" panose="02040503050406030204" charset="0"/>
                            </a:rPr>
                            <m:t>𝒈</m:t>
                          </m:r>
                          <m:r>
                            <m:rPr>
                              <m:sty m:val="bi"/>
                            </m:rPr>
                            <a:rPr b="1" i="1">
                              <a:latin typeface="Cambria Math" panose="02040503050406030204" charset="0"/>
                            </a:rPr>
                            <m:t>/</m:t>
                          </m:r>
                          <m:r>
                            <m:rPr>
                              <m:sty m:val="bi"/>
                            </m:rPr>
                            <a:rPr b="1" i="1">
                              <a:latin typeface="Cambria Math" panose="02040503050406030204" charset="0"/>
                            </a:rPr>
                            <m:t>𝒄</m:t>
                          </m:r>
                          <m:sSup>
                            <m:sSupPr>
                              <m:ctrlPr>
                                <a:rPr/>
                              </m:ctrlPr>
                            </m:sSupPr>
                            <m:e>
                              <m:r>
                                <m:rPr>
                                  <m:sty m:val="bi"/>
                                </m:rPr>
                                <a:rPr b="1" i="1">
                                  <a:latin typeface="Cambria Math" panose="02040503050406030204" charset="0"/>
                                </a:rPr>
                                <m:t>𝒎</m:t>
                              </m:r>
                            </m:e>
                            <m:sup>
                              <m:r>
                                <m:rPr>
                                  <m:sty m:val="bi"/>
                                </m:rPr>
                                <a:rPr b="1" i="1">
                                  <a:latin typeface="Cambria Math" panose="02040503050406030204" charset="0"/>
                                </a:rPr>
                                <m:t>𝟑</m:t>
                              </m:r>
                            </m:sup>
                          </m:sSup>
                          <m:r>
                            <m:rPr>
                              <m:sty m:val="bi"/>
                            </m:rPr>
                            <a:rPr b="1" i="1">
                              <a:latin typeface="Cambria Math" panose="02040503050406030204" charset="0"/>
                            </a:rPr>
                            <m:t>×</m:t>
                          </m:r>
                          <m:r>
                            <m:rPr>
                              <m:sty m:val="bi"/>
                            </m:rPr>
                            <a:rPr b="1" i="1">
                              <a:latin typeface="Cambria Math" panose="02040503050406030204" charset="0"/>
                            </a:rPr>
                            <m:t>𝟑</m:t>
                          </m:r>
                          <m:r>
                            <m:rPr>
                              <m:sty m:val="bi"/>
                            </m:rPr>
                            <a:rPr b="1" i="1">
                              <a:latin typeface="Cambria Math" panose="02040503050406030204" charset="0"/>
                            </a:rPr>
                            <m:t>𝑽</m:t>
                          </m:r>
                        </m:num>
                        <m:den>
                          <m:r>
                            <m:rPr>
                              <m:sty m:val="bi"/>
                            </m:rPr>
                            <a:rPr b="1" i="1">
                              <a:latin typeface="Cambria Math" panose="02040503050406030204" charset="0"/>
                            </a:rPr>
                            <m:t>𝟓</m:t>
                          </m:r>
                          <m:r>
                            <m:rPr>
                              <m:sty m:val="bi"/>
                            </m:rPr>
                            <a:rPr b="1" i="1">
                              <a:latin typeface="Cambria Math" panose="02040503050406030204" charset="0"/>
                            </a:rPr>
                            <m:t>𝒈</m:t>
                          </m:r>
                          <m:r>
                            <m:rPr>
                              <m:sty m:val="bi"/>
                            </m:rPr>
                            <a:rPr b="1" i="1">
                              <a:latin typeface="Cambria Math" panose="02040503050406030204" charset="0"/>
                            </a:rPr>
                            <m:t>/</m:t>
                          </m:r>
                          <m:r>
                            <m:rPr>
                              <m:sty m:val="bi"/>
                            </m:rPr>
                            <a:rPr b="1" i="1">
                              <a:latin typeface="Cambria Math" panose="02040503050406030204" charset="0"/>
                            </a:rPr>
                            <m:t>𝒄</m:t>
                          </m:r>
                          <m:sSup>
                            <m:sSupPr>
                              <m:ctrlPr>
                                <a:rPr/>
                              </m:ctrlPr>
                            </m:sSupPr>
                            <m:e>
                              <m:r>
                                <m:rPr>
                                  <m:sty m:val="bi"/>
                                </m:rPr>
                                <a:rPr b="1" i="1">
                                  <a:latin typeface="Cambria Math" panose="02040503050406030204" charset="0"/>
                                </a:rPr>
                                <m:t>𝒎</m:t>
                              </m:r>
                            </m:e>
                            <m:sup>
                              <m:r>
                                <m:rPr>
                                  <m:sty m:val="bi"/>
                                </m:rPr>
                                <a:rPr b="1" i="1">
                                  <a:latin typeface="Cambria Math" panose="02040503050406030204" charset="0"/>
                                </a:rPr>
                                <m:t>𝟑</m:t>
                              </m:r>
                            </m:sup>
                          </m:sSup>
                          <m:r>
                            <m:rPr>
                              <m:sty m:val="bi"/>
                            </m:rPr>
                            <a:rPr b="1" i="1">
                              <a:latin typeface="Cambria Math" panose="02040503050406030204" charset="0"/>
                            </a:rPr>
                            <m:t>×</m:t>
                          </m:r>
                          <m:r>
                            <m:rPr>
                              <m:sty m:val="bi"/>
                            </m:rPr>
                            <a:rPr b="1" i="1">
                              <a:latin typeface="Cambria Math" panose="02040503050406030204" charset="0"/>
                            </a:rPr>
                            <m:t>𝟐</m:t>
                          </m:r>
                          <m:r>
                            <m:rPr>
                              <m:sty m:val="bi"/>
                            </m:rPr>
                            <a:rPr b="1" i="1">
                              <a:latin typeface="Cambria Math" panose="02040503050406030204" charset="0"/>
                            </a:rPr>
                            <m:t>𝑽</m:t>
                          </m:r>
                          <m:r>
                            <m:rPr>
                              <m:sty m:val="bi"/>
                            </m:rPr>
                            <a:rPr b="1" i="1">
                              <a:latin typeface="Cambria Math" panose="02040503050406030204" charset="0"/>
                            </a:rPr>
                            <m:t>+</m:t>
                          </m:r>
                          <m:r>
                            <m:rPr>
                              <m:sty m:val="bi"/>
                            </m:rPr>
                            <a:rPr b="1" i="1">
                              <a:latin typeface="Cambria Math" panose="02040503050406030204" charset="0"/>
                            </a:rPr>
                            <m:t>𝟏</m:t>
                          </m:r>
                          <m:r>
                            <m:rPr>
                              <m:sty m:val="bi"/>
                            </m:rPr>
                            <a:rPr b="1" i="1">
                              <a:latin typeface="Cambria Math" panose="02040503050406030204" charset="0"/>
                            </a:rPr>
                            <m:t>𝒈</m:t>
                          </m:r>
                          <m:r>
                            <m:rPr>
                              <m:sty m:val="bi"/>
                            </m:rPr>
                            <a:rPr b="1" i="1">
                              <a:latin typeface="Cambria Math" panose="02040503050406030204" charset="0"/>
                            </a:rPr>
                            <m:t>/</m:t>
                          </m:r>
                          <m:r>
                            <m:rPr>
                              <m:sty m:val="bi"/>
                            </m:rPr>
                            <a:rPr b="1" i="1">
                              <a:latin typeface="Cambria Math" panose="02040503050406030204" charset="0"/>
                            </a:rPr>
                            <m:t>𝒄</m:t>
                          </m:r>
                          <m:sSup>
                            <m:sSupPr>
                              <m:ctrlPr>
                                <a:rPr/>
                              </m:ctrlPr>
                            </m:sSupPr>
                            <m:e>
                              <m:r>
                                <m:rPr>
                                  <m:sty m:val="bi"/>
                                </m:rPr>
                                <a:rPr b="1" i="1">
                                  <a:latin typeface="Cambria Math" panose="02040503050406030204" charset="0"/>
                                </a:rPr>
                                <m:t>𝒎</m:t>
                              </m:r>
                            </m:e>
                            <m:sup>
                              <m:r>
                                <m:rPr>
                                  <m:sty m:val="bi"/>
                                </m:rPr>
                                <a:rPr b="1" i="1">
                                  <a:latin typeface="Cambria Math" panose="02040503050406030204" charset="0"/>
                                </a:rPr>
                                <m:t>𝟑</m:t>
                              </m:r>
                            </m:sup>
                          </m:sSup>
                          <m:r>
                            <m:rPr>
                              <m:sty m:val="bi"/>
                            </m:rPr>
                            <a:rPr b="1" i="1">
                              <a:latin typeface="Cambria Math" panose="02040503050406030204" charset="0"/>
                            </a:rPr>
                            <m:t>×</m:t>
                          </m:r>
                          <m:r>
                            <m:rPr>
                              <m:sty m:val="bi"/>
                            </m:rPr>
                            <a:rPr b="1" i="1">
                              <a:latin typeface="Cambria Math" panose="02040503050406030204" charset="0"/>
                            </a:rPr>
                            <m:t>𝟐</m:t>
                          </m:r>
                          <m:r>
                            <m:rPr>
                              <m:sty m:val="bi"/>
                            </m:rPr>
                            <a:rPr b="1" i="1">
                              <a:latin typeface="Cambria Math" panose="02040503050406030204" charset="0"/>
                            </a:rPr>
                            <m:t>𝑽</m:t>
                          </m:r>
                        </m:den>
                      </m:f>
                    </m:oMath>
                  </m:oMathPara>
                </a14:m>
                <a:r>
                  <a:t> </a:t>
                </a: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=</a:t>
                </a:r>
                <a:r>
                  <a:t> </a:t>
                </a:r>
                <a14:m>
                  <m:oMathPara>
                    <m:oMathParaPr>
                      <m:jc/>
                    </m:oMathParaPr>
                    <m:oMath>
                      <m:f>
                        <m:fPr>
                          <m:type m:val="bar"/>
                          <m:ctrlPr>
                            <a:rPr/>
                          </m:ctrlPr>
                        </m:fPr>
                        <m:num>
                          <m:r>
                            <m:rPr>
                              <m:sty m:val="bi"/>
                            </m:rPr>
                            <a:rPr b="1" i="1">
                              <a:latin typeface="Cambria Math" panose="02040503050406030204" charset="0"/>
                            </a:rPr>
                            <m:t>𝟏</m:t>
                          </m:r>
                        </m:num>
                        <m:den>
                          <m:r>
                            <m:rPr>
                              <m:sty m:val="bi"/>
                            </m:rPr>
                            <a:rPr b="1" i="1">
                              <a:latin typeface="Cambria Math" panose="02040503050406030204" charset="0"/>
                            </a:rPr>
                            <m:t>𝟏</m:t>
                          </m:r>
                        </m:den>
                      </m:f>
                    </m:oMath>
                  </m:oMathPara>
                </a14:m>
                <a:r>
                  <a:t> </a:t>
                </a:r>
                <a:r>
                  <a:rPr lang="en-US" altLang="zh-CN" sz="2800" b="1">
                    <a:solidFill>
                      <a:srgbClr val="FF0000"/>
                    </a:solidFill>
                    <a:latin typeface="新宋体" panose="02010609030101010101" charset="-122"/>
                    <a:ea typeface="新宋体" panose="02010609030101010101" charset="-122"/>
                    <a:cs typeface="新宋体" panose="02010609030101010101" charset="-122"/>
                    <a:sym typeface="+mn-ea"/>
                  </a:rPr>
                  <a:t>，</a:t>
                </a: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故C正确；</a:t>
                </a:r>
                <a:endParaRPr lang="zh-CN" altLang="en-US" sz="2800" b="1">
                  <a:solidFill>
                    <a:srgbClr val="FF0000"/>
                  </a:solidFill>
                  <a:latin typeface="Times New Roman" panose="02020603050405020304" pitchFamily="34" charset="0"/>
                  <a:ea typeface="楷体" panose="02010609060101010101" pitchFamily="34" charset="-122"/>
                  <a:cs typeface="Times New Roman" panose="02020603050405020304" pitchFamily="34" charset="-120"/>
                  <a:sym typeface="+mn-ea"/>
                </a:endParaRPr>
              </a:p>
              <a:p>
                <a:pPr algn="l" eaLnBrk="0" fontAlgn="ctr" hangingPunct="0">
                  <a:lnSpc>
                    <a:spcPct val="120000"/>
                  </a:lnSpc>
                  <a:spcBef>
                    <a:spcPct val="0"/>
                  </a:spcBef>
                  <a:spcAft>
                    <a:spcPct val="0"/>
                  </a:spcAft>
                  <a:defRPr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</a:defRPr>
                </a:pP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D．若两球均是空心的</a:t>
                </a:r>
                <a:r>
                  <a:rPr lang="en-US" altLang="zh-CN" sz="2800" b="1">
                    <a:solidFill>
                      <a:srgbClr val="FF0000"/>
                    </a:solidFill>
                    <a:latin typeface="新宋体" panose="02010609030101010101" charset="-122"/>
                    <a:ea typeface="新宋体" panose="02010609030101010101" charset="-122"/>
                    <a:cs typeface="新宋体" panose="02010609030101010101" charset="-122"/>
                    <a:sym typeface="+mn-ea"/>
                  </a:rPr>
                  <a:t>，</a:t>
                </a: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由</a:t>
                </a:r>
                <a:r>
                  <a:t> </a:t>
                </a:r>
                <a14:m>
                  <m:oMathPara>
                    <m:oMathParaPr>
                      <m:jc/>
                    </m:oMathParaPr>
                    <m:oMath>
                      <m:f>
                        <m:fPr>
                          <m:type m:val="bar"/>
                          <m:ctrlPr>
                            <a:rPr/>
                          </m:ctrlPr>
                        </m:fPr>
                        <m:num>
                          <m:sSub>
                            <m:sSubPr>
                              <m:ctrlPr>
                                <a:rPr/>
                              </m:ctrlPr>
                            </m:sSubPr>
                            <m:e>
                              <m:r>
                                <m:rPr>
                                  <m:sty m:val="bi"/>
                                </m:rPr>
                                <a:rPr b="1" i="1">
                                  <a:latin typeface="Cambria Math" panose="02040503050406030204" charset="0"/>
                                </a:rPr>
                                <m:t>𝑽</m:t>
                              </m:r>
                            </m:e>
                            <m:sub>
                              <m:r>
                                <m:rPr>
                                  <m:sty m:val="bi"/>
                                </m:rPr>
                                <a:rPr b="1" i="1">
                                  <a:latin typeface="Cambria Math" panose="02040503050406030204" charset="0"/>
                                </a:rPr>
                                <m:t>𝒂</m:t>
                              </m:r>
                              <m:r>
                                <m:rPr>
                                  <m:sty m:val="bi"/>
                                </m:rPr>
                                <a:rPr b="1" i="1">
                                  <a:latin typeface="Cambria Math" panose="02040503050406030204" charset="0"/>
                                </a:rPr>
                                <m:t>实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/>
                              </m:ctrlPr>
                            </m:sSubPr>
                            <m:e>
                              <m:r>
                                <m:rPr>
                                  <m:sty m:val="bi"/>
                                </m:rPr>
                                <a:rPr b="1" i="1">
                                  <a:latin typeface="Cambria Math" panose="02040503050406030204" charset="0"/>
                                </a:rPr>
                                <m:t>𝑽</m:t>
                              </m:r>
                            </m:e>
                            <m:sub>
                              <m:r>
                                <m:rPr>
                                  <m:sty m:val="bi"/>
                                </m:rPr>
                                <a:rPr b="1" i="1">
                                  <a:latin typeface="Cambria Math" panose="02040503050406030204" charset="0"/>
                                </a:rPr>
                                <m:t>𝒃</m:t>
                              </m:r>
                              <m:r>
                                <m:rPr>
                                  <m:sty m:val="bi"/>
                                </m:rPr>
                                <a:rPr b="1" i="1">
                                  <a:latin typeface="Cambria Math" panose="02040503050406030204" charset="0"/>
                                </a:rPr>
                                <m:t>实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r>
                  <a:t> </a:t>
                </a: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=</a:t>
                </a:r>
                <a:r>
                  <a:t> </a:t>
                </a:r>
                <a14:m>
                  <m:oMathPara>
                    <m:oMathParaPr>
                      <m:jc/>
                    </m:oMathParaPr>
                    <m:oMath>
                      <m:f>
                        <m:fPr>
                          <m:type m:val="bar"/>
                          <m:ctrlPr>
                            <a:rPr/>
                          </m:ctrlPr>
                        </m:fPr>
                        <m:num>
                          <m:r>
                            <m:rPr>
                              <m:sty m:val="bi"/>
                            </m:rPr>
                            <a:rPr b="1" i="1">
                              <a:latin typeface="Cambria Math" panose="02040503050406030204" charset="0"/>
                            </a:rPr>
                            <m:t>𝟑</m:t>
                          </m:r>
                        </m:num>
                        <m:den>
                          <m:r>
                            <m:rPr>
                              <m:sty m:val="bi"/>
                            </m:rPr>
                            <a:rPr b="1" i="1">
                              <a:latin typeface="Cambria Math" panose="02040503050406030204" charset="0"/>
                            </a:rPr>
                            <m:t>𝟐</m:t>
                          </m:r>
                        </m:den>
                      </m:f>
                    </m:oMath>
                  </m:oMathPara>
                </a14:m>
                <a:r>
                  <a:t> </a:t>
                </a:r>
                <a:r>
                  <a:rPr lang="en-US" altLang="zh-CN" sz="2800" b="1">
                    <a:solidFill>
                      <a:srgbClr val="FF0000"/>
                    </a:solidFill>
                    <a:latin typeface="新宋体" panose="02010609030101010101" charset="-122"/>
                    <a:ea typeface="新宋体" panose="02010609030101010101" charset="-122"/>
                    <a:cs typeface="新宋体" panose="02010609030101010101" charset="-122"/>
                    <a:sym typeface="+mn-ea"/>
                  </a:rPr>
                  <a:t>，</a:t>
                </a: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可设a球材料的体积为3V′</a:t>
                </a:r>
                <a:r>
                  <a:rPr lang="en-US" altLang="zh-CN" sz="2800" b="1">
                    <a:solidFill>
                      <a:srgbClr val="FF0000"/>
                    </a:solidFill>
                    <a:latin typeface="新宋体" panose="02010609030101010101" charset="-122"/>
                    <a:ea typeface="新宋体" panose="02010609030101010101" charset="-122"/>
                    <a:cs typeface="新宋体" panose="02010609030101010101" charset="-122"/>
                    <a:sym typeface="+mn-ea"/>
                  </a:rPr>
                  <a:t>，</a:t>
                </a: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则b球材料的体积为2V′</a:t>
                </a:r>
                <a:r>
                  <a:rPr lang="en-US" altLang="zh-CN" sz="2800" b="1">
                    <a:solidFill>
                      <a:srgbClr val="FF0000"/>
                    </a:solidFill>
                    <a:latin typeface="新宋体" panose="02010609030101010101" charset="-122"/>
                    <a:ea typeface="新宋体" panose="02010609030101010101" charset="-122"/>
                    <a:cs typeface="新宋体" panose="02010609030101010101" charset="-122"/>
                    <a:sym typeface="+mn-ea"/>
                  </a:rPr>
                  <a:t>，</a:t>
                </a:r>
                <a:endParaRPr lang="zh-CN" altLang="en-US" sz="2800" b="1">
                  <a:solidFill>
                    <a:srgbClr val="FF0000"/>
                  </a:solidFill>
                  <a:latin typeface="Times New Roman" panose="02020603050405020304" pitchFamily="34" charset="0"/>
                  <a:ea typeface="楷体" panose="02010609060101010101" pitchFamily="34" charset="-122"/>
                  <a:cs typeface="Times New Roman" panose="02020603050405020304" pitchFamily="34" charset="-120"/>
                  <a:sym typeface="+mn-ea"/>
                </a:endParaRPr>
              </a:p>
            </p:txBody>
          </p:sp>
        </mc:Choice>
        <mc:Fallback>
          <p:sp>
            <p:nvSpPr>
              <p:cNvPr id="10" name="文本框 5" descr="ques_method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6880" y="508000"/>
                <a:ext cx="11335385" cy="5700858"/>
              </a:xfrm>
              <a:prstGeom prst="rect">
                <a:avLst/>
              </a:prstGeom>
              <a:blipFill rotWithShape="1">
                <a:blip r:embed="rId3"/>
                <a:stretch>
                  <a:fillRect b="8"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grpId="4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4">
            <a:alphaModFix amt="42000"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mc:AlternateContent>
        <mc:Choice Requires="a14">
          <p:sp>
            <p:nvSpPr>
              <p:cNvPr id="11" name="文本框 5" title=""/>
              <p:cNvSpPr txBox="1"/>
              <p:nvPr/>
            </p:nvSpPr>
            <p:spPr>
              <a:xfrm>
                <a:off x="436880" y="508000"/>
                <a:ext cx="11335385" cy="3367931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 eaLnBrk="0" fontAlgn="ctr" hangingPunct="0">
                  <a:lnSpc>
                    <a:spcPct val="120000"/>
                  </a:lnSpc>
                  <a:spcBef>
                    <a:spcPct val="0"/>
                  </a:spcBef>
                  <a:spcAft>
                    <a:spcPct val="0"/>
                  </a:spcAft>
                  <a:defRPr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</a:defRPr>
                </a:pP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则两球的实际体积之比为：</a:t>
                </a:r>
                <a:endParaRPr lang="zh-CN" altLang="en-US" sz="2800" b="1">
                  <a:solidFill>
                    <a:srgbClr val="FF0000"/>
                  </a:solidFill>
                  <a:latin typeface="Times New Roman" panose="02020603050405020304" pitchFamily="34" charset="0"/>
                  <a:ea typeface="楷体" panose="02010609060101010101" pitchFamily="34" charset="-122"/>
                  <a:cs typeface="Times New Roman" panose="02020603050405020304" pitchFamily="34" charset="-120"/>
                  <a:sym typeface="+mn-ea"/>
                </a:endParaRPr>
              </a:p>
              <a:p>
                <a:pPr algn="l" eaLnBrk="0" fontAlgn="ctr" hangingPunct="0">
                  <a:lnSpc>
                    <a:spcPct val="120000"/>
                  </a:lnSpc>
                  <a:spcBef>
                    <a:spcPct val="0"/>
                  </a:spcBef>
                  <a:spcAft>
                    <a:spcPct val="0"/>
                  </a:spcAft>
                  <a:defRPr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</a:defRPr>
                </a:pPr>
                <a:r>
                  <a:t> </a:t>
                </a:r>
                <a14:m>
                  <m:oMathPara>
                    <m:oMathParaPr>
                      <m:jc/>
                    </m:oMathParaPr>
                    <m:oMath>
                      <m:f>
                        <m:fPr>
                          <m:type m:val="bar"/>
                          <m:ctrlPr>
                            <a:rPr/>
                          </m:ctrlPr>
                        </m:fPr>
                        <m:num>
                          <m:sSub>
                            <m:sSubPr>
                              <m:ctrlPr>
                                <a:rPr/>
                              </m:ctrlPr>
                            </m:sSubPr>
                            <m:e>
                              <m:r>
                                <m:rPr>
                                  <m:sty m:val="bi"/>
                                </m:rPr>
                                <a:rPr b="1" i="1">
                                  <a:latin typeface="Cambria Math" panose="02040503050406030204" charset="0"/>
                                </a:rPr>
                                <m:t>𝑽</m:t>
                              </m:r>
                            </m:e>
                            <m:sub>
                              <m:r>
                                <m:rPr>
                                  <m:sty m:val="bi"/>
                                </m:rPr>
                                <a:rPr b="1" i="1">
                                  <a:latin typeface="Cambria Math" panose="02040503050406030204" charset="0"/>
                                </a:rPr>
                                <m:t>𝒂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/>
                              </m:ctrlPr>
                            </m:sSubPr>
                            <m:e>
                              <m:r>
                                <m:rPr>
                                  <m:sty m:val="bi"/>
                                </m:rPr>
                                <a:rPr b="1" i="1">
                                  <a:latin typeface="Cambria Math" panose="02040503050406030204" charset="0"/>
                                </a:rPr>
                                <m:t>𝑽</m:t>
                              </m:r>
                            </m:e>
                            <m:sub>
                              <m:r>
                                <m:rPr>
                                  <m:sty m:val="bi"/>
                                </m:rPr>
                                <a:rPr b="1" i="1">
                                  <a:latin typeface="Cambria Math" panose="02040503050406030204" charset="0"/>
                                </a:rPr>
                                <m:t>𝒃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r>
                  <a:t> </a:t>
                </a: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=</a:t>
                </a:r>
                <a:r>
                  <a:t> </a:t>
                </a:r>
                <a14:m>
                  <m:oMathPara>
                    <m:oMathParaPr>
                      <m:jc/>
                    </m:oMathParaPr>
                    <m:oMath>
                      <m:f>
                        <m:fPr>
                          <m:type m:val="bar"/>
                          <m:ctrlPr>
                            <a:rPr/>
                          </m:ctrlPr>
                        </m:fPr>
                        <m:num>
                          <m:r>
                            <m:rPr>
                              <m:sty m:val="bi"/>
                            </m:rPr>
                            <a:rPr b="1" i="1">
                              <a:latin typeface="Cambria Math" panose="02040503050406030204" charset="0"/>
                            </a:rPr>
                            <m:t>𝟑</m:t>
                          </m:r>
                          <m:r>
                            <m:rPr>
                              <m:sty m:val="bi"/>
                            </m:rPr>
                            <a:rPr b="1" i="1">
                              <a:latin typeface="Cambria Math" panose="02040503050406030204" charset="0"/>
                            </a:rPr>
                            <m:t>𝑽</m:t>
                          </m:r>
                          <m:r>
                            <m:rPr>
                              <m:sty m:val="bi"/>
                            </m:rPr>
                            <a:rPr b="1" i="1">
                              <a:latin typeface="Cambria Math" panose="02040503050406030204" charset="0"/>
                            </a:rPr>
                            <m:t>′+</m:t>
                          </m:r>
                          <m:sSub>
                            <m:sSubPr>
                              <m:ctrlPr>
                                <a:rPr/>
                              </m:ctrlPr>
                            </m:sSubPr>
                            <m:e>
                              <m:r>
                                <m:rPr>
                                  <m:sty m:val="bi"/>
                                </m:rPr>
                                <a:rPr b="1" i="1">
                                  <a:latin typeface="Cambria Math" panose="02040503050406030204" charset="0"/>
                                </a:rPr>
                                <m:t>𝑽</m:t>
                              </m:r>
                            </m:e>
                            <m:sub>
                              <m:r>
                                <m:rPr>
                                  <m:sty m:val="bi"/>
                                </m:rPr>
                                <a:rPr b="1" i="1">
                                  <a:latin typeface="Cambria Math" panose="02040503050406030204" charset="0"/>
                                </a:rPr>
                                <m:t>𝒂</m:t>
                              </m:r>
                              <m:r>
                                <m:rPr>
                                  <m:sty m:val="bi"/>
                                </m:rPr>
                                <a:rPr b="1" i="1">
                                  <a:latin typeface="Cambria Math" panose="02040503050406030204" charset="0"/>
                                </a:rPr>
                                <m:t>空</m:t>
                              </m:r>
                            </m:sub>
                          </m:sSub>
                        </m:num>
                        <m:den>
                          <m:r>
                            <m:rPr>
                              <m:sty m:val="bi"/>
                            </m:rPr>
                            <a:rPr b="1" i="1">
                              <a:latin typeface="Cambria Math" panose="02040503050406030204" charset="0"/>
                            </a:rPr>
                            <m:t>𝟐</m:t>
                          </m:r>
                          <m:r>
                            <m:rPr>
                              <m:sty m:val="bi"/>
                            </m:rPr>
                            <a:rPr b="1" i="1">
                              <a:latin typeface="Cambria Math" panose="02040503050406030204" charset="0"/>
                            </a:rPr>
                            <m:t>𝑽</m:t>
                          </m:r>
                          <m:r>
                            <m:rPr>
                              <m:sty m:val="bi"/>
                            </m:rPr>
                            <a:rPr b="1" i="1">
                              <a:latin typeface="Cambria Math" panose="02040503050406030204" charset="0"/>
                            </a:rPr>
                            <m:t>′+</m:t>
                          </m:r>
                          <m:sSub>
                            <m:sSubPr>
                              <m:ctrlPr>
                                <a:rPr/>
                              </m:ctrlPr>
                            </m:sSubPr>
                            <m:e>
                              <m:r>
                                <m:rPr>
                                  <m:sty m:val="bi"/>
                                </m:rPr>
                                <a:rPr b="1" i="1">
                                  <a:latin typeface="Cambria Math" panose="02040503050406030204" charset="0"/>
                                </a:rPr>
                                <m:t>𝑽</m:t>
                              </m:r>
                            </m:e>
                            <m:sub>
                              <m:r>
                                <m:rPr>
                                  <m:sty m:val="bi"/>
                                </m:rPr>
                                <a:rPr b="1" i="1">
                                  <a:latin typeface="Cambria Math" panose="02040503050406030204" charset="0"/>
                                </a:rPr>
                                <m:t>𝒃</m:t>
                              </m:r>
                              <m:r>
                                <m:rPr>
                                  <m:sty m:val="bi"/>
                                </m:rPr>
                                <a:rPr b="1" i="1">
                                  <a:latin typeface="Cambria Math" panose="02040503050406030204" charset="0"/>
                                </a:rPr>
                                <m:t>空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r>
                  <a:t> </a:t>
                </a: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=</a:t>
                </a:r>
                <a:r>
                  <a:t> </a:t>
                </a:r>
                <a14:m>
                  <m:oMathPara>
                    <m:oMathParaPr>
                      <m:jc/>
                    </m:oMathParaPr>
                    <m:oMath>
                      <m:f>
                        <m:fPr>
                          <m:type m:val="bar"/>
                          <m:ctrlPr>
                            <a:rPr/>
                          </m:ctrlPr>
                        </m:fPr>
                        <m:num>
                          <m:r>
                            <m:rPr>
                              <m:sty m:val="bi"/>
                            </m:rPr>
                            <a:rPr b="1" i="1">
                              <a:latin typeface="Cambria Math" panose="02040503050406030204" charset="0"/>
                            </a:rPr>
                            <m:t>𝟑</m:t>
                          </m:r>
                        </m:num>
                        <m:den>
                          <m:r>
                            <m:rPr>
                              <m:sty m:val="bi"/>
                            </m:rPr>
                            <a:rPr b="1" i="1">
                              <a:latin typeface="Cambria Math" panose="02040503050406030204" charset="0"/>
                            </a:rPr>
                            <m:t>𝟒</m:t>
                          </m:r>
                        </m:den>
                      </m:f>
                    </m:oMath>
                  </m:oMathPara>
                </a14:m>
                <a:r>
                  <a:t> </a:t>
                </a:r>
                <a:r>
                  <a:rPr lang="en-US" altLang="zh-CN" sz="2800" b="1">
                    <a:solidFill>
                      <a:srgbClr val="FF0000"/>
                    </a:solidFill>
                    <a:latin typeface="新宋体" panose="02010609030101010101" charset="-122"/>
                    <a:ea typeface="新宋体" panose="02010609030101010101" charset="-122"/>
                    <a:cs typeface="新宋体" panose="02010609030101010101" charset="-122"/>
                    <a:sym typeface="+mn-ea"/>
                  </a:rPr>
                  <a:t>，</a:t>
                </a:r>
                <a:endParaRPr lang="zh-CN" altLang="en-US" sz="2800" b="1">
                  <a:solidFill>
                    <a:srgbClr val="FF0000"/>
                  </a:solidFill>
                  <a:latin typeface="Times New Roman" panose="02020603050405020304" pitchFamily="34" charset="0"/>
                  <a:ea typeface="楷体" panose="02010609060101010101" pitchFamily="34" charset="-122"/>
                  <a:cs typeface="Times New Roman" panose="02020603050405020304" pitchFamily="34" charset="-120"/>
                  <a:sym typeface="+mn-ea"/>
                </a:endParaRPr>
              </a:p>
              <a:p>
                <a:pPr algn="l" eaLnBrk="0" fontAlgn="ctr" hangingPunct="0">
                  <a:lnSpc>
                    <a:spcPct val="120000"/>
                  </a:lnSpc>
                  <a:spcBef>
                    <a:spcPct val="0"/>
                  </a:spcBef>
                  <a:spcAft>
                    <a:spcPct val="0"/>
                  </a:spcAft>
                  <a:defRPr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</a:defRPr>
                </a:pP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整理可得：V</a:t>
                </a:r>
                <a:r>
                  <a:rPr lang="en-US" altLang="zh-CN" sz="2800" b="1" baseline="-42000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b空</a:t>
                </a: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=</a:t>
                </a:r>
                <a:r>
                  <a:t> </a:t>
                </a:r>
                <a14:m>
                  <m:oMathPara>
                    <m:oMathParaPr>
                      <m:jc/>
                    </m:oMathParaPr>
                    <m:oMath>
                      <m:f>
                        <m:fPr>
                          <m:type m:val="bar"/>
                          <m:ctrlPr>
                            <a:rPr/>
                          </m:ctrlPr>
                        </m:fPr>
                        <m:num>
                          <m:r>
                            <m:rPr>
                              <m:sty m:val="bi"/>
                            </m:rPr>
                            <a:rPr b="1" i="1">
                              <a:latin typeface="Cambria Math" panose="02040503050406030204" charset="0"/>
                            </a:rPr>
                            <m:t>𝟒</m:t>
                          </m:r>
                        </m:num>
                        <m:den>
                          <m:r>
                            <m:rPr>
                              <m:sty m:val="bi"/>
                            </m:rPr>
                            <a:rPr b="1" i="1">
                              <a:latin typeface="Cambria Math" panose="02040503050406030204" charset="0"/>
                            </a:rPr>
                            <m:t>𝟑</m:t>
                          </m:r>
                        </m:den>
                      </m:f>
                    </m:oMath>
                  </m:oMathPara>
                </a14:m>
                <a:r>
                  <a:t> </a:t>
                </a: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V</a:t>
                </a:r>
                <a:r>
                  <a:rPr lang="en-US" altLang="zh-CN" sz="2800" b="1" baseline="-42000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a空</a:t>
                </a:r>
                <a:r>
                  <a:rPr lang="en-US" altLang="zh-CN" sz="2800" b="1">
                    <a:solidFill>
                      <a:srgbClr val="FF0000"/>
                    </a:solidFill>
                    <a:latin typeface="新宋体" panose="02010609030101010101" charset="-122"/>
                    <a:ea typeface="新宋体" panose="02010609030101010101" charset="-122"/>
                    <a:cs typeface="新宋体" panose="02010609030101010101" charset="-122"/>
                    <a:sym typeface="+mn-ea"/>
                  </a:rPr>
                  <a:t>+</a:t>
                </a: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2V′</a:t>
                </a:r>
                <a:r>
                  <a:rPr lang="en-US" altLang="zh-CN" sz="2800" b="1">
                    <a:solidFill>
                      <a:srgbClr val="FF0000"/>
                    </a:solidFill>
                    <a:latin typeface="新宋体" panose="02010609030101010101" charset="-122"/>
                    <a:ea typeface="新宋体" panose="02010609030101010101" charset="-122"/>
                    <a:cs typeface="新宋体" panose="02010609030101010101" charset="-122"/>
                    <a:sym typeface="+mn-ea"/>
                  </a:rPr>
                  <a:t>＞</a:t>
                </a: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V</a:t>
                </a:r>
                <a:r>
                  <a:rPr lang="en-US" altLang="zh-CN" sz="2800" b="1" baseline="-42000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a空</a:t>
                </a:r>
                <a:r>
                  <a:rPr lang="en-US" altLang="zh-CN" sz="2800" b="1">
                    <a:solidFill>
                      <a:srgbClr val="FF0000"/>
                    </a:solidFill>
                    <a:latin typeface="新宋体" panose="02010609030101010101" charset="-122"/>
                    <a:ea typeface="新宋体" panose="02010609030101010101" charset="-122"/>
                    <a:cs typeface="新宋体" panose="02010609030101010101" charset="-122"/>
                    <a:sym typeface="+mn-ea"/>
                  </a:rPr>
                  <a:t>，</a:t>
                </a:r>
                <a:endParaRPr lang="zh-CN" altLang="en-US" sz="2800" b="1">
                  <a:solidFill>
                    <a:srgbClr val="FF0000"/>
                  </a:solidFill>
                  <a:latin typeface="Times New Roman" panose="02020603050405020304" pitchFamily="34" charset="0"/>
                  <a:ea typeface="楷体" panose="02010609060101010101" pitchFamily="34" charset="-122"/>
                  <a:cs typeface="Times New Roman" panose="02020603050405020304" pitchFamily="34" charset="-120"/>
                  <a:sym typeface="+mn-ea"/>
                </a:endParaRPr>
              </a:p>
              <a:p>
                <a:pPr algn="l" eaLnBrk="0" fontAlgn="ctr" hangingPunct="0">
                  <a:lnSpc>
                    <a:spcPct val="120000"/>
                  </a:lnSpc>
                  <a:spcBef>
                    <a:spcPct val="0"/>
                  </a:spcBef>
                  <a:spcAft>
                    <a:spcPct val="0"/>
                  </a:spcAft>
                  <a:defRPr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</a:defRPr>
                </a:pP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所以</a:t>
                </a:r>
                <a:r>
                  <a:rPr lang="en-US" altLang="zh-CN" sz="2800" b="1">
                    <a:solidFill>
                      <a:srgbClr val="FF0000"/>
                    </a:solidFill>
                    <a:latin typeface="新宋体" panose="02010609030101010101" charset="-122"/>
                    <a:ea typeface="新宋体" panose="02010609030101010101" charset="-122"/>
                    <a:cs typeface="新宋体" panose="02010609030101010101" charset="-122"/>
                    <a:sym typeface="+mn-ea"/>
                  </a:rPr>
                  <a:t>，</a:t>
                </a: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a球的空心部分体积不可能比b球的空心部分体积大</a:t>
                </a:r>
                <a:r>
                  <a:rPr lang="en-US" altLang="zh-CN" sz="2800" b="1">
                    <a:solidFill>
                      <a:srgbClr val="FF0000"/>
                    </a:solidFill>
                    <a:latin typeface="新宋体" panose="02010609030101010101" charset="-122"/>
                    <a:ea typeface="新宋体" panose="02010609030101010101" charset="-122"/>
                    <a:cs typeface="新宋体" panose="02010609030101010101" charset="-122"/>
                    <a:sym typeface="+mn-ea"/>
                  </a:rPr>
                  <a:t>，</a:t>
                </a: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故D错误。</a:t>
                </a:r>
                <a:endParaRPr lang="zh-CN" altLang="en-US" sz="2800" b="1">
                  <a:solidFill>
                    <a:srgbClr val="FF0000"/>
                  </a:solidFill>
                  <a:latin typeface="Times New Roman" panose="02020603050405020304" pitchFamily="34" charset="0"/>
                  <a:ea typeface="楷体" panose="02010609060101010101" pitchFamily="34" charset="-122"/>
                  <a:cs typeface="Times New Roman" panose="02020603050405020304" pitchFamily="34" charset="-120"/>
                  <a:sym typeface="+mn-ea"/>
                </a:endParaRPr>
              </a:p>
              <a:p>
                <a:pPr algn="l" eaLnBrk="0" fontAlgn="ctr" hangingPunct="0">
                  <a:lnSpc>
                    <a:spcPct val="120000"/>
                  </a:lnSpc>
                  <a:spcBef>
                    <a:spcPct val="0"/>
                  </a:spcBef>
                  <a:spcAft>
                    <a:spcPct val="0"/>
                  </a:spcAft>
                  <a:defRPr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</a:defRPr>
                </a:pP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故选：C。</a:t>
                </a:r>
                <a:endParaRPr lang="zh-CN" altLang="en-US" sz="2800" b="1">
                  <a:solidFill>
                    <a:srgbClr val="FF0000"/>
                  </a:solidFill>
                  <a:latin typeface="Times New Roman" panose="02020603050405020304" pitchFamily="34" charset="0"/>
                  <a:ea typeface="楷体" panose="02010609060101010101" pitchFamily="34" charset="-122"/>
                  <a:cs typeface="Times New Roman" panose="02020603050405020304" pitchFamily="34" charset="-120"/>
                  <a:sym typeface="+mn-ea"/>
                </a:endParaRPr>
              </a:p>
            </p:txBody>
          </p:sp>
        </mc:Choice>
        <mc:Fallback>
          <p:sp>
            <p:nvSpPr>
              <p:cNvPr id="11" name="文本框 5" descr="ques_method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6880" y="508000"/>
                <a:ext cx="11335385" cy="3367931"/>
              </a:xfrm>
              <a:prstGeom prst="rect">
                <a:avLst/>
              </a:prstGeom>
              <a:blipFill rotWithShape="1">
                <a:blip r:embed="rId3"/>
                <a:stretch>
                  <a:fillRect b="16"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grpId="4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4">
            <a:alphaModFix amt="42000"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框 3" title=""/>
          <p:cNvSpPr txBox="1"/>
          <p:nvPr/>
        </p:nvSpPr>
        <p:spPr>
          <a:xfrm>
            <a:off x="365760" y="314960"/>
            <a:ext cx="11335385" cy="5591337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defRPr>
            </a:pP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4.如图甲所示是在0</a:t>
            </a:r>
            <a:r>
              <a:rPr lang="en-US" altLang="zh-CN" sz="28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</a:rPr>
              <a:t>～</a:t>
            </a: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10℃范围内水的密度随温度变化的图像</a:t>
            </a:r>
            <a:r>
              <a:rPr lang="en-US" altLang="zh-CN" sz="28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</a:rPr>
              <a:t>，</a:t>
            </a: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图乙为北方冬天湖水温度分布示意图</a:t>
            </a:r>
            <a:r>
              <a:rPr lang="en-US" altLang="zh-CN" sz="28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</a:rPr>
              <a:t>，</a:t>
            </a: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根据图像及水的其他性质</a:t>
            </a:r>
            <a:r>
              <a:rPr lang="en-US" altLang="zh-CN" sz="28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</a:rPr>
              <a:t>，</a:t>
            </a: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下列分析判断错误的是</a:t>
            </a:r>
            <a:r>
              <a:rPr lang="en-US" altLang="zh-CN" sz="28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</a:rPr>
              <a:t>(</a:t>
            </a:r>
            <a:r>
              <a:rPr lang="en-US" altLang="zh-CN" sz="2800">
                <a:solidFill>
                  <a:srgbClr val="FFFFFF">
                    <a:alpha val="0"/>
                  </a:srgbClr>
                </a:solidFill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 ____ </a:t>
            </a:r>
            <a:r>
              <a:rPr lang="en-US" altLang="zh-CN" sz="28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</a:rPr>
              <a:t>)</a:t>
            </a:r>
            <a:endParaRPr lang="zh-CN" altLang="en-US" sz="2800"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defRPr>
            </a:pPr>
            <a:r>
              <a:rPr lang="en-US" sz="13365">
                <a:solidFill>
                  <a:srgbClr val="FFFFFF">
                    <a:alpha val="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_______</a:t>
            </a:r>
            <a:endParaRPr lang="zh-CN" altLang="en-US" sz="2800"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defRPr>
            </a:pP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A.温度等于4℃时</a:t>
            </a:r>
            <a:r>
              <a:rPr lang="en-US" altLang="zh-CN" sz="28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</a:rPr>
              <a:t>，</a:t>
            </a: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水的密度最大</a:t>
            </a:r>
            <a:r>
              <a:rPr lang="en-US" altLang="zh-CN" sz="28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</a:rPr>
              <a:t>，</a:t>
            </a: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质量也最大</a:t>
            </a:r>
            <a:endParaRPr lang="zh-CN" altLang="en-US" sz="2800"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defRPr>
            </a:pP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B.在0</a:t>
            </a:r>
            <a:r>
              <a:rPr lang="en-US" altLang="zh-CN" sz="28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</a:rPr>
              <a:t>～</a:t>
            </a: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4℃范围内</a:t>
            </a:r>
            <a:r>
              <a:rPr lang="en-US" altLang="zh-CN" sz="28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</a:rPr>
              <a:t>，</a:t>
            </a: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水在反常膨胀</a:t>
            </a:r>
            <a:endParaRPr lang="zh-CN" altLang="en-US" sz="2800"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defRPr>
            </a:pP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C.在图乙中A、B、C、D、E五处中</a:t>
            </a:r>
            <a:r>
              <a:rPr lang="en-US" altLang="zh-CN" sz="28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</a:rPr>
              <a:t>，</a:t>
            </a: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E的温度最高</a:t>
            </a:r>
            <a:endParaRPr lang="zh-CN" altLang="en-US" sz="2800"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  <a:sym typeface="+mn-ea"/>
            </a:endParaRPr>
          </a:p>
        </p:txBody>
      </p:sp>
      <p:sp>
        <p:nvSpPr>
          <p:cNvPr id="8" name="文本框 5" title=""/>
          <p:cNvSpPr txBox="1"/>
          <p:nvPr/>
        </p:nvSpPr>
        <p:spPr>
          <a:xfrm>
            <a:off x="2279672" y="1307106"/>
            <a:ext cx="444456" cy="59270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A</a:t>
            </a:r>
            <a:endParaRPr lang="en-US" altLang="zh-CN" sz="2800" b="1">
              <a:solidFill>
                <a:srgbClr val="FF0000"/>
              </a:solidFill>
              <a:latin typeface="Times New Roman" panose="02020603050405020304" pitchFamily="34" charset="0"/>
              <a:ea typeface="楷体" panose="02010609060101010101" pitchFamily="34" charset="-122"/>
              <a:cs typeface="Times New Roman" panose="02020603050405020304" pitchFamily="34" charset="-120"/>
              <a:sym typeface="+mn-ea"/>
            </a:endParaRPr>
          </a:p>
        </p:txBody>
      </p:sp>
      <p:pic>
        <p:nvPicPr>
          <p:cNvPr id="9" name="New picture" title=""/>
          <p:cNvPicPr/>
          <p:nvPr/>
        </p:nvPicPr>
        <p:blipFill>
          <a:blip r:embed="rId3"/>
          <a:stretch>
            <a:fillRect/>
          </a:stretch>
        </p:blipFill>
        <p:spPr>
          <a:xfrm>
            <a:off x="457200" y="2161570"/>
            <a:ext cx="5941336" cy="2037030"/>
          </a:xfrm>
          <a:prstGeom prst="rect">
            <a:avLst/>
          </a:prstGeom>
        </p:spPr>
      </p:pic>
      <p:sp>
        <p:nvSpPr>
          <p:cNvPr id="2" name="文本框 3" title=""/>
          <p:cNvSpPr txBox="1"/>
          <p:nvPr/>
        </p:nvSpPr>
        <p:spPr>
          <a:xfrm>
            <a:off x="365125" y="5759450"/>
            <a:ext cx="11335385" cy="1098644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defRPr>
            </a:pP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D.如果没有水的反常膨胀</a:t>
            </a:r>
            <a:r>
              <a:rPr lang="en-US" altLang="zh-CN" sz="28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</a:rPr>
              <a:t>，</a:t>
            </a: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湖底和湖面的水可能都会结冰</a:t>
            </a:r>
            <a:r>
              <a:rPr lang="en-US" altLang="zh-CN" sz="28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</a:rPr>
              <a:t>，</a:t>
            </a: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水中的生物很难越冬</a:t>
            </a:r>
            <a:endParaRPr lang="zh-CN" altLang="en-US" sz="2800"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  <a:sym typeface="+mn-ea"/>
            </a:endParaRPr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>
            <a:alphaModFix amt="42000"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文本框 5" title=""/>
          <p:cNvSpPr txBox="1"/>
          <p:nvPr/>
        </p:nvSpPr>
        <p:spPr>
          <a:xfrm>
            <a:off x="436880" y="1860646"/>
            <a:ext cx="11335385" cy="4171283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【解析】解：A、由图象可知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在4℃时水的密度是最大的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但是物体质量与温度无关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故水的质量不变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故A错误；</a:t>
            </a:r>
            <a:endParaRPr lang="zh-CN" altLang="en-US" sz="2800" b="1">
              <a:solidFill>
                <a:srgbClr val="FF0000"/>
              </a:solidFill>
              <a:latin typeface="Times New Roman" panose="02020603050405020304" pitchFamily="34" charset="0"/>
              <a:ea typeface="楷体" panose="02010609060101010101" pitchFamily="34" charset="-122"/>
              <a:cs typeface="Times New Roman" panose="02020603050405020304" pitchFamily="34" charset="-120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B、由图象可知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在0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～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4℃范围内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水的温度越高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其密度越大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体积越小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所以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在0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～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4℃范围内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水具有热缩冷胀的性质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故B正确；</a:t>
            </a:r>
            <a:endParaRPr lang="zh-CN" altLang="en-US" sz="2800" b="1">
              <a:solidFill>
                <a:srgbClr val="FF0000"/>
              </a:solidFill>
              <a:latin typeface="Times New Roman" panose="02020603050405020304" pitchFamily="34" charset="0"/>
              <a:ea typeface="楷体" panose="02010609060101010101" pitchFamily="34" charset="-122"/>
              <a:cs typeface="Times New Roman" panose="02020603050405020304" pitchFamily="34" charset="-120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C、因为水的凝固点是0℃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当河面结冰时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冰接触的河水温度即冰水混合物的温度也为0℃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则A处的温度为0℃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密度大的往下降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水在4℃时密度最大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即E处水的密度最大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此时温度最高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故A、B、C、D、E五处中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E的温度最高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故C正确；</a:t>
            </a:r>
            <a:endParaRPr lang="zh-CN" altLang="en-US" sz="2800" b="1">
              <a:solidFill>
                <a:srgbClr val="FF0000"/>
              </a:solidFill>
              <a:latin typeface="Times New Roman" panose="02020603050405020304" pitchFamily="34" charset="0"/>
              <a:ea typeface="楷体" panose="02010609060101010101" pitchFamily="34" charset="-122"/>
              <a:cs typeface="Times New Roman" panose="02020603050405020304" pitchFamily="34" charset="-120"/>
              <a:sym typeface="+mn-ea"/>
            </a:endParaRPr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>
            <a:alphaModFix amt="42000"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文本框 5" title=""/>
          <p:cNvSpPr txBox="1"/>
          <p:nvPr/>
        </p:nvSpPr>
        <p:spPr>
          <a:xfrm>
            <a:off x="436880" y="508000"/>
            <a:ext cx="11335385" cy="314715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D、温度不同的水密度不同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密度大的水下沉到底部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而下层的密度小的水就升到上层来。这样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上层的冷水跟下层的暖水不断地交换位置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整个的水温逐渐降低。这种热的对流现象只能进行到所有水的温度都达到4℃时为止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故如果没有水的反常膨胀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湖底和表面的水可能同时结冰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水中生物很难越冬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故D正确。</a:t>
            </a:r>
            <a:endParaRPr lang="zh-CN" altLang="en-US" sz="2800" b="1">
              <a:solidFill>
                <a:srgbClr val="FF0000"/>
              </a:solidFill>
              <a:latin typeface="Times New Roman" panose="02020603050405020304" pitchFamily="34" charset="0"/>
              <a:ea typeface="楷体" panose="02010609060101010101" pitchFamily="34" charset="-122"/>
              <a:cs typeface="Times New Roman" panose="02020603050405020304" pitchFamily="34" charset="-120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故选：A。</a:t>
            </a:r>
            <a:endParaRPr lang="zh-CN" altLang="en-US" sz="2800" b="1">
              <a:solidFill>
                <a:srgbClr val="FF0000"/>
              </a:solidFill>
              <a:latin typeface="Times New Roman" panose="02020603050405020304" pitchFamily="34" charset="0"/>
              <a:ea typeface="楷体" panose="02010609060101010101" pitchFamily="34" charset="-122"/>
              <a:cs typeface="Times New Roman" panose="02020603050405020304" pitchFamily="34" charset="-120"/>
              <a:sym typeface="+mn-ea"/>
            </a:endParaRPr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4">
            <a:alphaModFix amt="42000"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框 3" title=""/>
          <p:cNvSpPr txBox="1"/>
          <p:nvPr/>
        </p:nvSpPr>
        <p:spPr>
          <a:xfrm>
            <a:off x="436880" y="508000"/>
            <a:ext cx="11335385" cy="3146901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defRPr>
            </a:pP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5.我国自主研究生产的碳纤维无人机</a:t>
            </a:r>
            <a:r>
              <a:rPr lang="en-US" altLang="zh-CN" sz="28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</a:rPr>
              <a:t>，</a:t>
            </a: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它具有自动化、轻量化等特点</a:t>
            </a:r>
            <a:r>
              <a:rPr lang="en-US" altLang="zh-CN" sz="28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</a:rPr>
              <a:t>，</a:t>
            </a: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采用碳纤维材料的优点是</a:t>
            </a:r>
            <a:r>
              <a:rPr lang="en-US" altLang="zh-CN" sz="28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</a:rPr>
              <a:t>(</a:t>
            </a:r>
            <a:r>
              <a:rPr lang="en-US" altLang="zh-CN" sz="2800">
                <a:solidFill>
                  <a:srgbClr val="FFFFFF">
                    <a:alpha val="0"/>
                  </a:srgbClr>
                </a:solidFill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 ____ </a:t>
            </a:r>
            <a:r>
              <a:rPr lang="en-US" altLang="zh-CN" sz="28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</a:rPr>
              <a:t>)</a:t>
            </a:r>
            <a:endParaRPr lang="zh-CN" altLang="en-US" sz="2800"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defRPr>
            </a:pP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A.密度小</a:t>
            </a:r>
            <a:endParaRPr lang="zh-CN" altLang="en-US" sz="2800"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defRPr>
            </a:pP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B.弹性小</a:t>
            </a:r>
            <a:endParaRPr lang="zh-CN" altLang="en-US" sz="2800"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defRPr>
            </a:pP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C.体积小</a:t>
            </a:r>
            <a:endParaRPr lang="zh-CN" altLang="en-US" sz="2800"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defRPr>
            </a:pP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D.硬度小</a:t>
            </a:r>
            <a:endParaRPr lang="zh-CN" altLang="en-US" sz="2800"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  <a:sym typeface="+mn-ea"/>
            </a:endParaRPr>
          </a:p>
        </p:txBody>
      </p:sp>
      <mc:AlternateContent>
        <mc:Choice Requires="a14">
          <p:sp>
            <p:nvSpPr>
              <p:cNvPr id="8" name="文本框 5" title=""/>
              <p:cNvSpPr txBox="1"/>
              <p:nvPr/>
            </p:nvSpPr>
            <p:spPr>
              <a:xfrm>
                <a:off x="436880" y="3908901"/>
                <a:ext cx="11335385" cy="236316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 eaLnBrk="0" fontAlgn="ctr" hangingPunct="0">
                  <a:lnSpc>
                    <a:spcPct val="120000"/>
                  </a:lnSpc>
                  <a:spcBef>
                    <a:spcPct val="0"/>
                  </a:spcBef>
                  <a:spcAft>
                    <a:spcPct val="0"/>
                  </a:spcAft>
                  <a:defRPr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</a:defRPr>
                </a:pP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【解析】解：根据</a:t>
                </a:r>
                <a:r>
                  <a:rPr lang="en-US" altLang="zh-CN" sz="2800" b="1">
                    <a:solidFill>
                      <a:srgbClr val="FF0000"/>
                    </a:solidFill>
                    <a:latin typeface="Cambria Math" panose="02040503050406030204"/>
                    <a:ea typeface="Cambria Math" panose="02040503050406030204"/>
                    <a:cs typeface="Cambria Math" panose="02040503050406030204"/>
                    <a:sym typeface="+mn-ea"/>
                  </a:rPr>
                  <a:t>ρ</a:t>
                </a: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=</a:t>
                </a:r>
                <a:r>
                  <a:t> </a:t>
                </a:r>
                <a14:m>
                  <m:oMathPara>
                    <m:oMathParaPr>
                      <m:jc/>
                    </m:oMathParaPr>
                    <m:oMath>
                      <m:f>
                        <m:fPr>
                          <m:type m:val="bar"/>
                          <m:ctrlPr>
                            <a:rPr/>
                          </m:ctrlPr>
                        </m:fPr>
                        <m:num>
                          <m:r>
                            <m:rPr>
                              <m:sty m:val="bi"/>
                            </m:rPr>
                            <a:rPr b="1" i="1">
                              <a:latin typeface="Cambria Math" panose="02040503050406030204" charset="0"/>
                            </a:rPr>
                            <m:t>𝒎</m:t>
                          </m:r>
                        </m:num>
                        <m:den>
                          <m:r>
                            <m:rPr>
                              <m:sty m:val="bi"/>
                            </m:rPr>
                            <a:rPr b="1" i="1">
                              <a:latin typeface="Cambria Math" panose="02040503050406030204" charset="0"/>
                            </a:rPr>
                            <m:t>𝑽</m:t>
                          </m:r>
                        </m:den>
                      </m:f>
                    </m:oMath>
                  </m:oMathPara>
                </a14:m>
                <a:r>
                  <a:t> </a:t>
                </a: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可得m=</a:t>
                </a:r>
                <a:r>
                  <a:rPr lang="en-US" altLang="zh-CN" sz="2800" b="1">
                    <a:solidFill>
                      <a:srgbClr val="FF0000"/>
                    </a:solidFill>
                    <a:latin typeface="Cambria Math" panose="02040503050406030204"/>
                    <a:ea typeface="Cambria Math" panose="02040503050406030204"/>
                    <a:cs typeface="Cambria Math" panose="02040503050406030204"/>
                    <a:sym typeface="+mn-ea"/>
                  </a:rPr>
                  <a:t>ρ</a:t>
                </a: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V</a:t>
                </a:r>
                <a:r>
                  <a:rPr lang="en-US" altLang="zh-CN" sz="2800" b="1">
                    <a:solidFill>
                      <a:srgbClr val="FF0000"/>
                    </a:solidFill>
                    <a:latin typeface="新宋体" panose="02010609030101010101" charset="-122"/>
                    <a:ea typeface="新宋体" panose="02010609030101010101" charset="-122"/>
                    <a:cs typeface="新宋体" panose="02010609030101010101" charset="-122"/>
                    <a:sym typeface="+mn-ea"/>
                  </a:rPr>
                  <a:t>，</a:t>
                </a: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体积相同时</a:t>
                </a:r>
                <a:r>
                  <a:rPr lang="en-US" altLang="zh-CN" sz="2800" b="1">
                    <a:solidFill>
                      <a:srgbClr val="FF0000"/>
                    </a:solidFill>
                    <a:latin typeface="新宋体" panose="02010609030101010101" charset="-122"/>
                    <a:ea typeface="新宋体" panose="02010609030101010101" charset="-122"/>
                    <a:cs typeface="新宋体" panose="02010609030101010101" charset="-122"/>
                    <a:sym typeface="+mn-ea"/>
                  </a:rPr>
                  <a:t>，</a:t>
                </a: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物质的密度越小</a:t>
                </a:r>
                <a:r>
                  <a:rPr lang="en-US" altLang="zh-CN" sz="2800" b="1">
                    <a:solidFill>
                      <a:srgbClr val="FF0000"/>
                    </a:solidFill>
                    <a:latin typeface="新宋体" panose="02010609030101010101" charset="-122"/>
                    <a:ea typeface="新宋体" panose="02010609030101010101" charset="-122"/>
                    <a:cs typeface="新宋体" panose="02010609030101010101" charset="-122"/>
                    <a:sym typeface="+mn-ea"/>
                  </a:rPr>
                  <a:t>，</a:t>
                </a: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质量越小。由题知碳纤维无人机具有轻量化的特点</a:t>
                </a:r>
                <a:r>
                  <a:rPr lang="en-US" altLang="zh-CN" sz="2800" b="1">
                    <a:solidFill>
                      <a:srgbClr val="FF0000"/>
                    </a:solidFill>
                    <a:latin typeface="新宋体" panose="02010609030101010101" charset="-122"/>
                    <a:ea typeface="新宋体" panose="02010609030101010101" charset="-122"/>
                    <a:cs typeface="新宋体" panose="02010609030101010101" charset="-122"/>
                    <a:sym typeface="+mn-ea"/>
                  </a:rPr>
                  <a:t>，</a:t>
                </a: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所以无人机采用碳纤维材料的优点是碳纤维材料的密度较小</a:t>
                </a:r>
                <a:r>
                  <a:rPr lang="en-US" altLang="zh-CN" sz="2800" b="1">
                    <a:solidFill>
                      <a:srgbClr val="FF0000"/>
                    </a:solidFill>
                    <a:latin typeface="新宋体" panose="02010609030101010101" charset="-122"/>
                    <a:ea typeface="新宋体" panose="02010609030101010101" charset="-122"/>
                    <a:cs typeface="新宋体" panose="02010609030101010101" charset="-122"/>
                    <a:sym typeface="+mn-ea"/>
                  </a:rPr>
                  <a:t>，</a:t>
                </a: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相同体积的前提下能够减小质量</a:t>
                </a:r>
                <a:r>
                  <a:rPr lang="en-US" altLang="zh-CN" sz="2800" b="1">
                    <a:solidFill>
                      <a:srgbClr val="FF0000"/>
                    </a:solidFill>
                    <a:latin typeface="新宋体" panose="02010609030101010101" charset="-122"/>
                    <a:ea typeface="新宋体" panose="02010609030101010101" charset="-122"/>
                    <a:cs typeface="新宋体" panose="02010609030101010101" charset="-122"/>
                    <a:sym typeface="+mn-ea"/>
                  </a:rPr>
                  <a:t>，</a:t>
                </a: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便于飞行。</a:t>
                </a:r>
                <a:endParaRPr lang="zh-CN" altLang="en-US" sz="2800" b="1">
                  <a:solidFill>
                    <a:srgbClr val="FF0000"/>
                  </a:solidFill>
                  <a:latin typeface="Times New Roman" panose="02020603050405020304" pitchFamily="34" charset="0"/>
                  <a:ea typeface="楷体" panose="02010609060101010101" pitchFamily="34" charset="-122"/>
                  <a:cs typeface="Times New Roman" panose="02020603050405020304" pitchFamily="34" charset="-120"/>
                  <a:sym typeface="+mn-ea"/>
                </a:endParaRPr>
              </a:p>
            </p:txBody>
          </p:sp>
        </mc:Choice>
        <mc:Fallback>
          <p:sp>
            <p:nvSpPr>
              <p:cNvPr id="8" name="文本框 5" descr="ques_method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6880" y="3908901"/>
                <a:ext cx="11335385" cy="2363160"/>
              </a:xfrm>
              <a:prstGeom prst="rect">
                <a:avLst/>
              </a:prstGeom>
              <a:blipFill rotWithShape="1">
                <a:blip r:embed="rId3"/>
                <a:stretch>
                  <a:fillRect t="-20" b="7"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文本框 5" title=""/>
          <p:cNvSpPr txBox="1"/>
          <p:nvPr/>
        </p:nvSpPr>
        <p:spPr>
          <a:xfrm>
            <a:off x="4839992" y="988082"/>
            <a:ext cx="444456" cy="59270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A</a:t>
            </a:r>
            <a:endParaRPr lang="en-US" altLang="zh-CN" sz="2800" b="1">
              <a:solidFill>
                <a:srgbClr val="FF0000"/>
              </a:solidFill>
              <a:latin typeface="Times New Roman" panose="02020603050405020304" pitchFamily="34" charset="0"/>
              <a:ea typeface="楷体" panose="02010609060101010101" pitchFamily="34" charset="-122"/>
              <a:cs typeface="Times New Roman" panose="02020603050405020304" pitchFamily="34" charset="-120"/>
              <a:sym typeface="+mn-ea"/>
            </a:endParaRPr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>
            <a:alphaModFix amt="42000"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框 3" title=""/>
          <p:cNvSpPr txBox="1"/>
          <p:nvPr/>
        </p:nvSpPr>
        <p:spPr>
          <a:xfrm>
            <a:off x="436880" y="508000"/>
            <a:ext cx="11335385" cy="3146901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defRPr>
            </a:pP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6.关于生活中密度常识的说法正确的是</a:t>
            </a:r>
            <a:r>
              <a:rPr lang="en-US" altLang="zh-CN" sz="28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</a:rPr>
              <a:t>(</a:t>
            </a:r>
            <a:r>
              <a:rPr lang="en-US" altLang="zh-CN" sz="2800">
                <a:solidFill>
                  <a:srgbClr val="FFFFFF">
                    <a:alpha val="0"/>
                  </a:srgbClr>
                </a:solidFill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 ____ </a:t>
            </a:r>
            <a:r>
              <a:rPr lang="en-US" altLang="zh-CN" sz="28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</a:rPr>
              <a:t>)</a:t>
            </a:r>
            <a:endParaRPr lang="zh-CN" altLang="en-US" sz="2800"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defRPr>
            </a:pP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A.为减轻质量</a:t>
            </a:r>
            <a:r>
              <a:rPr lang="en-US" altLang="zh-CN" sz="28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</a:rPr>
              <a:t>，</a:t>
            </a: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比赛用自行车采用强度高、密度大的材料制造</a:t>
            </a:r>
            <a:endParaRPr lang="zh-CN" altLang="en-US" sz="2800"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defRPr>
            </a:pP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B.不同物质的密度一定不同</a:t>
            </a:r>
            <a:endParaRPr lang="zh-CN" altLang="en-US" sz="2800"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defRPr>
            </a:pP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C.水凝固成冰时体积会增大</a:t>
            </a:r>
            <a:r>
              <a:rPr lang="en-US" altLang="zh-CN" sz="28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</a:rPr>
              <a:t>，</a:t>
            </a: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所以质量和密度也会变大</a:t>
            </a:r>
            <a:endParaRPr lang="zh-CN" altLang="en-US" sz="2800"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defRPr>
            </a:pP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D.气体受热膨胀</a:t>
            </a:r>
            <a:r>
              <a:rPr lang="en-US" altLang="zh-CN" sz="28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</a:rPr>
              <a:t>，</a:t>
            </a: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密度变小</a:t>
            </a:r>
            <a:r>
              <a:rPr lang="en-US" altLang="zh-CN" sz="28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</a:rPr>
              <a:t>，</a:t>
            </a: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所以发生火灾时为了避免吸入燃烧后产生的有毒气体</a:t>
            </a:r>
            <a:r>
              <a:rPr lang="en-US" altLang="zh-CN" sz="28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</a:rPr>
              <a:t>，</a:t>
            </a: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人应贴近地面爬行</a:t>
            </a:r>
            <a:endParaRPr lang="zh-CN" altLang="en-US" sz="2800"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  <a:sym typeface="+mn-ea"/>
            </a:endParaRPr>
          </a:p>
        </p:txBody>
      </p:sp>
      <p:sp>
        <p:nvSpPr>
          <p:cNvPr id="8" name="文本框 5" title=""/>
          <p:cNvSpPr txBox="1"/>
          <p:nvPr/>
        </p:nvSpPr>
        <p:spPr>
          <a:xfrm>
            <a:off x="436880" y="3908901"/>
            <a:ext cx="11335385" cy="2123027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【解析】解：A、比赛用自行车采用密度小的材料才能在体积一定的情况下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尽可能地减小质量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以适应其工作的要求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故A错误。</a:t>
            </a:r>
            <a:endParaRPr lang="zh-CN" altLang="en-US" sz="2800" b="1">
              <a:solidFill>
                <a:srgbClr val="FF0000"/>
              </a:solidFill>
              <a:latin typeface="Times New Roman" panose="02020603050405020304" pitchFamily="34" charset="0"/>
              <a:ea typeface="楷体" panose="02010609060101010101" pitchFamily="34" charset="-122"/>
              <a:cs typeface="Times New Roman" panose="02020603050405020304" pitchFamily="34" charset="-120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B、不同的物质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密度一般不同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但也有少数不同物质密度相同。如煤油和酒精的密度都是0.8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×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10</a:t>
            </a:r>
            <a:r>
              <a:rPr lang="en-US" altLang="zh-CN" sz="2800" b="1" baseline="42000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3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kg/m</a:t>
            </a:r>
            <a:r>
              <a:rPr lang="en-US" altLang="zh-CN" sz="2800" b="1" baseline="42000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3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故B错误；</a:t>
            </a:r>
            <a:endParaRPr lang="zh-CN" altLang="en-US" sz="2800" b="1">
              <a:solidFill>
                <a:srgbClr val="FF0000"/>
              </a:solidFill>
              <a:latin typeface="Times New Roman" panose="02020603050405020304" pitchFamily="34" charset="0"/>
              <a:ea typeface="楷体" panose="02010609060101010101" pitchFamily="34" charset="-122"/>
              <a:cs typeface="Times New Roman" panose="02020603050405020304" pitchFamily="34" charset="-120"/>
              <a:sym typeface="+mn-ea"/>
            </a:endParaRPr>
          </a:p>
        </p:txBody>
      </p:sp>
      <p:sp>
        <p:nvSpPr>
          <p:cNvPr id="9" name="文本框 5" title=""/>
          <p:cNvSpPr txBox="1"/>
          <p:nvPr/>
        </p:nvSpPr>
        <p:spPr>
          <a:xfrm>
            <a:off x="6884692" y="476018"/>
            <a:ext cx="444456" cy="59270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D</a:t>
            </a:r>
            <a:endParaRPr lang="en-US" altLang="zh-CN" sz="2800" b="1">
              <a:solidFill>
                <a:srgbClr val="FF0000"/>
              </a:solidFill>
              <a:latin typeface="Times New Roman" panose="02020603050405020304" pitchFamily="34" charset="0"/>
              <a:ea typeface="楷体" panose="02010609060101010101" pitchFamily="34" charset="-122"/>
              <a:cs typeface="Times New Roman" panose="02020603050405020304" pitchFamily="34" charset="-120"/>
              <a:sym typeface="+mn-ea"/>
            </a:endParaRPr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8" dur="500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>
            <a:alphaModFix amt="42000"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文本框 5" title=""/>
          <p:cNvSpPr txBox="1"/>
          <p:nvPr/>
        </p:nvSpPr>
        <p:spPr>
          <a:xfrm>
            <a:off x="436880" y="508000"/>
            <a:ext cx="11335385" cy="4683347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C、水凝固成冰时体积会增大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质量不变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所以密度会变小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故C错误；</a:t>
            </a:r>
            <a:endParaRPr lang="zh-CN" altLang="en-US" sz="2800" b="1">
              <a:solidFill>
                <a:srgbClr val="FF0000"/>
              </a:solidFill>
              <a:latin typeface="Times New Roman" panose="02020603050405020304" pitchFamily="34" charset="0"/>
              <a:ea typeface="楷体" panose="02010609060101010101" pitchFamily="34" charset="-122"/>
              <a:cs typeface="Times New Roman" panose="02020603050405020304" pitchFamily="34" charset="-120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D、气体的密度与温度的关系是：一定质量的气体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当温度的升高时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体积膨胀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密度变小；反之当温度的降低时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体积缩小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密度变大；所以发生火灾时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燃烧产生的有毒气体温度较高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密度较小而上浮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会分布在房间上方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所以为了避免吸入燃烧时产生的有毒气体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应该贴近地面爬行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故D正确。</a:t>
            </a:r>
            <a:endParaRPr lang="zh-CN" altLang="en-US" sz="2800" b="1">
              <a:solidFill>
                <a:srgbClr val="FF0000"/>
              </a:solidFill>
              <a:latin typeface="Times New Roman" panose="02020603050405020304" pitchFamily="34" charset="0"/>
              <a:ea typeface="楷体" panose="02010609060101010101" pitchFamily="34" charset="-122"/>
              <a:cs typeface="Times New Roman" panose="02020603050405020304" pitchFamily="34" charset="-120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确。</a:t>
            </a:r>
            <a:endParaRPr lang="zh-CN" altLang="en-US" sz="2800" b="1">
              <a:solidFill>
                <a:srgbClr val="FF0000"/>
              </a:solidFill>
              <a:latin typeface="Times New Roman" panose="02020603050405020304" pitchFamily="34" charset="0"/>
              <a:ea typeface="楷体" panose="02010609060101010101" pitchFamily="34" charset="-122"/>
              <a:cs typeface="Times New Roman" panose="02020603050405020304" pitchFamily="34" charset="-120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故选：D。</a:t>
            </a:r>
            <a:endParaRPr lang="zh-CN" altLang="en-US" sz="2800" b="1">
              <a:solidFill>
                <a:srgbClr val="FF0000"/>
              </a:solidFill>
              <a:latin typeface="Times New Roman" panose="02020603050405020304" pitchFamily="34" charset="0"/>
              <a:ea typeface="楷体" panose="02010609060101010101" pitchFamily="34" charset="-122"/>
              <a:cs typeface="Times New Roman" panose="02020603050405020304" pitchFamily="34" charset="-120"/>
              <a:sym typeface="+mn-ea"/>
            </a:endParaRPr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grpId="4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>
            <a:alphaModFix amt="42000"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框 3" title=""/>
          <p:cNvSpPr txBox="1"/>
          <p:nvPr/>
        </p:nvSpPr>
        <p:spPr>
          <a:xfrm>
            <a:off x="436880" y="508000"/>
            <a:ext cx="11335385" cy="3146901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defRPr>
            </a:pP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7.物理知识与生活联系非常紧密</a:t>
            </a:r>
            <a:r>
              <a:rPr lang="en-US" altLang="zh-CN" sz="28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</a:rPr>
              <a:t>，</a:t>
            </a: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下列关于质量和密度的一些说法中正确的是</a:t>
            </a:r>
            <a:r>
              <a:rPr lang="en-US" altLang="zh-CN" sz="28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</a:rPr>
              <a:t>(</a:t>
            </a:r>
            <a:r>
              <a:rPr lang="en-US" altLang="zh-CN" sz="2800">
                <a:solidFill>
                  <a:srgbClr val="FFFFFF">
                    <a:alpha val="0"/>
                  </a:srgbClr>
                </a:solidFill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 ____ </a:t>
            </a:r>
            <a:r>
              <a:rPr lang="en-US" altLang="zh-CN" sz="28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</a:rPr>
              <a:t>)</a:t>
            </a:r>
            <a:endParaRPr lang="zh-CN" altLang="en-US" sz="2800"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defRPr>
            </a:pP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A.1kg棉花比1kg的铁块质量小</a:t>
            </a:r>
            <a:endParaRPr lang="zh-CN" altLang="en-US" sz="2800"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defRPr>
            </a:pP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B.从地球带到太空舱中的铅笔能“悬浮”于舱内</a:t>
            </a:r>
            <a:r>
              <a:rPr lang="en-US" altLang="zh-CN" sz="28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</a:rPr>
              <a:t>，</a:t>
            </a: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是由于质量变小了</a:t>
            </a:r>
            <a:endParaRPr lang="zh-CN" altLang="en-US" sz="2800"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defRPr>
            </a:pP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C.为减轻质量</a:t>
            </a:r>
            <a:r>
              <a:rPr lang="en-US" altLang="zh-CN" sz="28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</a:rPr>
              <a:t>，</a:t>
            </a: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航空器材常采用强度高、密度大的合金或新型合成材料</a:t>
            </a:r>
            <a:endParaRPr lang="zh-CN" altLang="en-US" sz="2800"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defRPr>
            </a:pP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D.可以利用密度来鉴别物质</a:t>
            </a:r>
            <a:r>
              <a:rPr lang="en-US" altLang="zh-CN" sz="28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</a:rPr>
              <a:t>，</a:t>
            </a: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因为不同物质的密度一般不同</a:t>
            </a:r>
            <a:endParaRPr lang="zh-CN" altLang="en-US" sz="2800"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  <a:sym typeface="+mn-ea"/>
            </a:endParaRPr>
          </a:p>
        </p:txBody>
      </p:sp>
      <p:sp>
        <p:nvSpPr>
          <p:cNvPr id="8" name="文本框 5" title=""/>
          <p:cNvSpPr txBox="1"/>
          <p:nvPr/>
        </p:nvSpPr>
        <p:spPr>
          <a:xfrm>
            <a:off x="436880" y="3908901"/>
            <a:ext cx="11335385" cy="2123027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【解析】解：A、1kg的棉花与1kg的铁块质量相同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故A错误；</a:t>
            </a:r>
            <a:endParaRPr lang="zh-CN" altLang="en-US" sz="2800" b="1">
              <a:solidFill>
                <a:srgbClr val="FF0000"/>
              </a:solidFill>
              <a:latin typeface="Times New Roman" panose="02020603050405020304" pitchFamily="34" charset="0"/>
              <a:ea typeface="楷体" panose="02010609060101010101" pitchFamily="34" charset="-122"/>
              <a:cs typeface="Times New Roman" panose="02020603050405020304" pitchFamily="34" charset="-120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B、从地球带到太空中的铅笔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位置发生了变化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质量不变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能“悬浮”于舱内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是处于失重状态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故B错误；</a:t>
            </a:r>
            <a:endParaRPr lang="zh-CN" altLang="en-US" sz="2800" b="1">
              <a:solidFill>
                <a:srgbClr val="FF0000"/>
              </a:solidFill>
              <a:latin typeface="Times New Roman" panose="02020603050405020304" pitchFamily="34" charset="0"/>
              <a:ea typeface="楷体" panose="02010609060101010101" pitchFamily="34" charset="-122"/>
              <a:cs typeface="Times New Roman" panose="02020603050405020304" pitchFamily="34" charset="-120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C、航空器材的体积一定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由m=</a:t>
            </a:r>
            <a:r>
              <a:rPr lang="en-US" altLang="zh-CN" sz="2800" b="1">
                <a:solidFill>
                  <a:srgbClr val="FF0000"/>
                </a:solidFill>
                <a:latin typeface="Cambria Math" panose="02040503050406030204"/>
                <a:ea typeface="Cambria Math" panose="02040503050406030204"/>
                <a:cs typeface="Cambria Math" panose="02040503050406030204"/>
                <a:sym typeface="+mn-ea"/>
              </a:rPr>
              <a:t>ρ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V可知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材料的密度越小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endParaRPr lang="zh-CN" altLang="en-US" sz="2800" b="1">
              <a:solidFill>
                <a:srgbClr val="FF0000"/>
              </a:solidFill>
              <a:latin typeface="Times New Roman" panose="02020603050405020304" pitchFamily="34" charset="0"/>
              <a:ea typeface="楷体" panose="02010609060101010101" pitchFamily="34" charset="-122"/>
              <a:cs typeface="Times New Roman" panose="02020603050405020304" pitchFamily="34" charset="-120"/>
              <a:sym typeface="+mn-ea"/>
            </a:endParaRPr>
          </a:p>
        </p:txBody>
      </p:sp>
      <p:sp>
        <p:nvSpPr>
          <p:cNvPr id="9" name="文本框 5" title=""/>
          <p:cNvSpPr txBox="1"/>
          <p:nvPr/>
        </p:nvSpPr>
        <p:spPr>
          <a:xfrm>
            <a:off x="1995192" y="988082"/>
            <a:ext cx="444456" cy="59270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D</a:t>
            </a:r>
            <a:endParaRPr lang="en-US" altLang="zh-CN" sz="2800" b="1">
              <a:solidFill>
                <a:srgbClr val="FF0000"/>
              </a:solidFill>
              <a:latin typeface="Times New Roman" panose="02020603050405020304" pitchFamily="34" charset="0"/>
              <a:ea typeface="楷体" panose="02010609060101010101" pitchFamily="34" charset="-122"/>
              <a:cs typeface="Times New Roman" panose="02020603050405020304" pitchFamily="34" charset="-120"/>
              <a:sym typeface="+mn-ea"/>
            </a:endParaRPr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8" dur="500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dur="500" fill="hold" grpId="6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>
            <a:alphaModFix amt="42000"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文本框 5" title=""/>
          <p:cNvSpPr txBox="1"/>
          <p:nvPr/>
        </p:nvSpPr>
        <p:spPr>
          <a:xfrm>
            <a:off x="436880" y="508000"/>
            <a:ext cx="11335385" cy="2635091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航空器材的质量越小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所以航空器材采用强度高、密度小的材料制造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故C错误；</a:t>
            </a:r>
            <a:endParaRPr lang="zh-CN" altLang="en-US" sz="2800" b="1">
              <a:solidFill>
                <a:srgbClr val="FF0000"/>
              </a:solidFill>
              <a:latin typeface="Times New Roman" panose="02020603050405020304" pitchFamily="34" charset="0"/>
              <a:ea typeface="楷体" panose="02010609060101010101" pitchFamily="34" charset="-122"/>
              <a:cs typeface="Times New Roman" panose="02020603050405020304" pitchFamily="34" charset="-120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D、不同物质的密度一般不同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所以可以利用密度来鉴别物质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故D正确。</a:t>
            </a:r>
            <a:endParaRPr lang="zh-CN" altLang="en-US" sz="2800" b="1">
              <a:solidFill>
                <a:srgbClr val="FF0000"/>
              </a:solidFill>
              <a:latin typeface="Times New Roman" panose="02020603050405020304" pitchFamily="34" charset="0"/>
              <a:ea typeface="楷体" panose="02010609060101010101" pitchFamily="34" charset="-122"/>
              <a:cs typeface="Times New Roman" panose="02020603050405020304" pitchFamily="34" charset="-120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故选：D。</a:t>
            </a:r>
            <a:endParaRPr lang="zh-CN" altLang="en-US" sz="2800" b="1">
              <a:solidFill>
                <a:srgbClr val="FF0000"/>
              </a:solidFill>
              <a:latin typeface="Times New Roman" panose="02020603050405020304" pitchFamily="34" charset="0"/>
              <a:ea typeface="楷体" panose="02010609060101010101" pitchFamily="34" charset="-122"/>
              <a:cs typeface="Times New Roman" panose="02020603050405020304" pitchFamily="34" charset="-120"/>
              <a:sym typeface="+mn-ea"/>
            </a:endParaRPr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4">
            <a:alphaModFix amt="42000"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New picture" title=""/>
          <p:cNvPicPr/>
          <p:nvPr/>
        </p:nvPicPr>
        <p:blipFill>
          <a:blip r:embed="rId3"/>
          <a:stretch>
            <a:fillRect/>
          </a:stretch>
        </p:blipFill>
        <p:spPr>
          <a:xfrm>
            <a:off x="8994139" y="635000"/>
            <a:ext cx="2273300" cy="1651000"/>
          </a:xfrm>
          <a:prstGeom prst="rect">
            <a:avLst/>
          </a:prstGeom>
        </p:spPr>
      </p:pic>
      <p:sp>
        <p:nvSpPr>
          <p:cNvPr id="7" name="文本框 3" title=""/>
          <p:cNvSpPr txBox="1"/>
          <p:nvPr/>
        </p:nvSpPr>
        <p:spPr>
          <a:xfrm>
            <a:off x="436880" y="508000"/>
            <a:ext cx="8493760" cy="4683093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defRPr>
            </a:pP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8.碳纤维是一种力学性能优异的新材料</a:t>
            </a:r>
            <a:r>
              <a:rPr lang="en-US" altLang="zh-CN" sz="28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</a:rPr>
              <a:t>，</a:t>
            </a: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利用碳纤维可以制造8.9kg左右的轻量自行车</a:t>
            </a:r>
            <a:r>
              <a:rPr lang="en-US" altLang="zh-CN" sz="28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</a:rPr>
              <a:t>，</a:t>
            </a: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如图所示。与传统的铝合金车架的自行车相比</a:t>
            </a:r>
            <a:r>
              <a:rPr lang="en-US" altLang="zh-CN" sz="28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</a:rPr>
              <a:t>，</a:t>
            </a: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蹬轻量自行车上坡会比较轻松。选择碳纤维作为制作轻量自行车车架的材料</a:t>
            </a:r>
            <a:r>
              <a:rPr lang="en-US" altLang="zh-CN" sz="28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</a:rPr>
              <a:t>，</a:t>
            </a: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主要是因为它的</a:t>
            </a:r>
            <a:r>
              <a:rPr lang="en-US" altLang="zh-CN" sz="28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</a:rPr>
              <a:t>(</a:t>
            </a:r>
            <a:r>
              <a:rPr lang="en-US" altLang="zh-CN" sz="2800">
                <a:solidFill>
                  <a:srgbClr val="FFFFFF">
                    <a:alpha val="0"/>
                  </a:srgbClr>
                </a:solidFill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 ____ </a:t>
            </a:r>
            <a:r>
              <a:rPr lang="en-US" altLang="zh-CN" sz="28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</a:rPr>
              <a:t>)</a:t>
            </a:r>
            <a:endParaRPr lang="zh-CN" altLang="en-US" sz="2800"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defRPr>
            </a:pP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A.质量小</a:t>
            </a:r>
            <a:endParaRPr lang="zh-CN" altLang="en-US" sz="2800"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defRPr>
            </a:pP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B.体积小</a:t>
            </a:r>
            <a:endParaRPr lang="zh-CN" altLang="en-US" sz="2800"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defRPr>
            </a:pP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C.密度小</a:t>
            </a:r>
            <a:endParaRPr lang="zh-CN" altLang="en-US" sz="2800"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defRPr>
            </a:pP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D.重力小</a:t>
            </a:r>
            <a:endParaRPr lang="zh-CN" altLang="en-US" sz="2800"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  <a:sym typeface="+mn-ea"/>
            </a:endParaRPr>
          </a:p>
        </p:txBody>
      </p:sp>
      <p:sp>
        <p:nvSpPr>
          <p:cNvPr id="9" name="文本框 5" title=""/>
          <p:cNvSpPr txBox="1"/>
          <p:nvPr/>
        </p:nvSpPr>
        <p:spPr>
          <a:xfrm>
            <a:off x="436880" y="5445093"/>
            <a:ext cx="11335385" cy="814634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endParaRPr lang="zh-CN" altLang="en-US" sz="2800" b="1">
              <a:solidFill>
                <a:srgbClr val="FF0000"/>
              </a:solidFill>
              <a:latin typeface="Times New Roman" panose="02020603050405020304" pitchFamily="34" charset="0"/>
              <a:ea typeface="楷体" panose="02010609060101010101" pitchFamily="34" charset="-122"/>
              <a:cs typeface="Times New Roman" panose="02020603050405020304" pitchFamily="34" charset="-120"/>
              <a:sym typeface="+mn-ea"/>
            </a:endParaRPr>
          </a:p>
        </p:txBody>
      </p:sp>
      <p:sp>
        <p:nvSpPr>
          <p:cNvPr id="10" name="文本框 5" title=""/>
          <p:cNvSpPr txBox="1"/>
          <p:nvPr/>
        </p:nvSpPr>
        <p:spPr>
          <a:xfrm>
            <a:off x="3773192" y="2524274"/>
            <a:ext cx="444456" cy="59270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C</a:t>
            </a:r>
            <a:endParaRPr lang="en-US" altLang="zh-CN" sz="2800" b="1">
              <a:solidFill>
                <a:srgbClr val="FF0000"/>
              </a:solidFill>
              <a:latin typeface="Times New Roman" panose="02020603050405020304" pitchFamily="34" charset="0"/>
              <a:ea typeface="楷体" panose="02010609060101010101" pitchFamily="34" charset="-122"/>
              <a:cs typeface="Times New Roman" panose="02020603050405020304" pitchFamily="34" charset="-120"/>
              <a:sym typeface="+mn-ea"/>
            </a:endParaRPr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4">
            <a:alphaModFix amt="42000"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mc:AlternateContent>
        <mc:Choice Requires="a14">
          <p:sp>
            <p:nvSpPr>
              <p:cNvPr id="10" name="文本框 5" title=""/>
              <p:cNvSpPr txBox="1"/>
              <p:nvPr/>
            </p:nvSpPr>
            <p:spPr>
              <a:xfrm>
                <a:off x="436880" y="508000"/>
                <a:ext cx="11335385" cy="1610962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 eaLnBrk="0" fontAlgn="ctr" hangingPunct="0">
                  <a:lnSpc>
                    <a:spcPct val="120000"/>
                  </a:lnSpc>
                  <a:spcBef>
                    <a:spcPct val="0"/>
                  </a:spcBef>
                  <a:spcAft>
                    <a:spcPct val="0"/>
                  </a:spcAft>
                  <a:defRPr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</a:defRPr>
                </a:pPr>
                <a:r>
                  <a:rPr lang="en-US" altLang="zh-CN">
                    <a:sym typeface="+mn-ea"/>
                  </a:rPr>
                  <a:t>【解析】解：根据</a:t>
                </a:r>
                <a:r>
                  <a:rPr lang="en-US" altLang="zh-CN">
                    <a:latin typeface="Cambria Math" panose="02040503050406030204"/>
                    <a:ea typeface="Cambria Math" panose="02040503050406030204"/>
                    <a:cs typeface="Cambria Math" panose="02040503050406030204"/>
                    <a:sym typeface="+mn-ea"/>
                  </a:rPr>
                  <a:t>ρ</a:t>
                </a:r>
                <a:r>
                  <a:rPr lang="en-US" altLang="zh-CN">
                    <a:sym typeface="+mn-ea"/>
                  </a:rPr>
                  <a:t>=</a:t>
                </a:r>
                <a:r>
                  <a:rPr>
                    <a:sym typeface="+mn-ea"/>
                  </a:rPr>
                  <a:t> </a:t>
                </a:r>
                <a14:m>
                  <m:oMathPara>
                    <m:oMathParaPr>
                      <m:jc/>
                    </m:oMathParaPr>
                    <m:oMath>
                      <m:f>
                        <m:fPr>
                          <m:type m:val="bar"/>
                          <m:ctrlPr>
                            <a:rPr/>
                          </m:ctrlPr>
                        </m:fPr>
                        <m:num>
                          <m:r>
                            <m:rPr>
                              <m:sty m:val="bi"/>
                            </m:rPr>
                            <a:rPr b="1" i="1">
                              <a:latin typeface="Cambria Math" panose="02040503050406030204" charset="0"/>
                            </a:rPr>
                            <m:t>𝒎</m:t>
                          </m:r>
                        </m:num>
                        <m:den>
                          <m:r>
                            <m:rPr>
                              <m:sty m:val="bi"/>
                            </m:rPr>
                            <a:rPr b="1" i="1">
                              <a:latin typeface="Cambria Math" panose="02040503050406030204" charset="0"/>
                            </a:rPr>
                            <m:t>𝑽</m:t>
                          </m:r>
                        </m:den>
                      </m:f>
                    </m:oMath>
                  </m:oMathPara>
                </a14:m>
                <a:r>
                  <a:rPr>
                    <a:sym typeface="+mn-ea"/>
                  </a:rPr>
                  <a:t> </a:t>
                </a:r>
                <a:r>
                  <a:rPr lang="en-US" altLang="zh-CN">
                    <a:sym typeface="+mn-ea"/>
                  </a:rPr>
                  <a:t>可知</a:t>
                </a:r>
                <a:r>
                  <a:rPr lang="en-US" altLang="zh-CN">
                    <a:latin typeface="新宋体" panose="02010609030101010101" charset="-122"/>
                    <a:ea typeface="新宋体" panose="02010609030101010101" charset="-122"/>
                    <a:cs typeface="新宋体" panose="02010609030101010101" charset="-122"/>
                    <a:sym typeface="+mn-ea"/>
                  </a:rPr>
                  <a:t>，</a:t>
                </a:r>
                <a:r>
                  <a:rPr lang="en-US" altLang="zh-CN">
                    <a:sym typeface="+mn-ea"/>
                  </a:rPr>
                  <a:t>体积相同的不同物质</a:t>
                </a:r>
                <a:r>
                  <a:rPr lang="en-US" altLang="zh-CN">
                    <a:latin typeface="新宋体" panose="02010609030101010101" charset="-122"/>
                    <a:ea typeface="新宋体" panose="02010609030101010101" charset="-122"/>
                    <a:cs typeface="新宋体" panose="02010609030101010101" charset="-122"/>
                    <a:sym typeface="+mn-ea"/>
                  </a:rPr>
                  <a:t>，</a:t>
                </a:r>
                <a:r>
                  <a:rPr lang="en-US" altLang="zh-CN">
                    <a:sym typeface="+mn-ea"/>
                  </a:rPr>
                  <a:t>密度越小</a:t>
                </a:r>
                <a:r>
                  <a:rPr lang="en-US" altLang="zh-CN">
                    <a:latin typeface="新宋体" panose="02010609030101010101" charset="-122"/>
                    <a:ea typeface="新宋体" panose="02010609030101010101" charset="-122"/>
                    <a:cs typeface="新宋体" panose="02010609030101010101" charset="-122"/>
                    <a:sym typeface="+mn-ea"/>
                  </a:rPr>
                  <a:t>，</a:t>
                </a:r>
                <a:endParaRPr lang="zh-CN" altLang="en-US" b="1">
                  <a:solidFill>
                    <a:srgbClr val="FF0000"/>
                  </a:solidFill>
                  <a:latin typeface="Times New Roman" panose="02020603050405020304" pitchFamily="34" charset="0"/>
                  <a:ea typeface="楷体" panose="02010609060101010101" pitchFamily="34" charset="-122"/>
                  <a:cs typeface="Times New Roman" panose="02020603050405020304" pitchFamily="34" charset="-120"/>
                  <a:sym typeface="+mn-ea"/>
                </a:endParaRPr>
              </a:p>
              <a:p>
                <a:pPr algn="l" eaLnBrk="0" fontAlgn="ctr" hangingPunct="0">
                  <a:lnSpc>
                    <a:spcPct val="120000"/>
                  </a:lnSpc>
                  <a:spcBef>
                    <a:spcPct val="0"/>
                  </a:spcBef>
                  <a:spcAft>
                    <a:spcPct val="0"/>
                  </a:spcAft>
                  <a:defRPr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</a:defRPr>
                </a:pP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质量越小。所以选择碳纤维作为制作轻量自行车车架的材料</a:t>
                </a:r>
                <a:r>
                  <a:rPr lang="en-US" altLang="zh-CN" sz="2800" b="1">
                    <a:solidFill>
                      <a:srgbClr val="FF0000"/>
                    </a:solidFill>
                    <a:latin typeface="新宋体" panose="02010609030101010101" charset="-122"/>
                    <a:ea typeface="新宋体" panose="02010609030101010101" charset="-122"/>
                    <a:cs typeface="新宋体" panose="02010609030101010101" charset="-122"/>
                    <a:sym typeface="+mn-ea"/>
                  </a:rPr>
                  <a:t>，</a:t>
                </a: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主要是因为它的密度小</a:t>
                </a:r>
                <a:r>
                  <a:rPr lang="en-US" altLang="zh-CN" sz="2800" b="1">
                    <a:solidFill>
                      <a:srgbClr val="FF0000"/>
                    </a:solidFill>
                    <a:latin typeface="新宋体" panose="02010609030101010101" charset="-122"/>
                    <a:ea typeface="新宋体" panose="02010609030101010101" charset="-122"/>
                    <a:cs typeface="新宋体" panose="02010609030101010101" charset="-122"/>
                    <a:sym typeface="+mn-ea"/>
                  </a:rPr>
                  <a:t>，</a:t>
                </a: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在体积不变的情况下</a:t>
                </a:r>
                <a:r>
                  <a:rPr lang="en-US" altLang="zh-CN" sz="2800" b="1">
                    <a:solidFill>
                      <a:srgbClr val="FF0000"/>
                    </a:solidFill>
                    <a:latin typeface="新宋体" panose="02010609030101010101" charset="-122"/>
                    <a:ea typeface="新宋体" panose="02010609030101010101" charset="-122"/>
                    <a:cs typeface="新宋体" panose="02010609030101010101" charset="-122"/>
                    <a:sym typeface="+mn-ea"/>
                  </a:rPr>
                  <a:t>，</a:t>
                </a: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可以减小自行车的质量。</a:t>
                </a:r>
                <a:endParaRPr lang="zh-CN" altLang="en-US" sz="2800" b="1">
                  <a:solidFill>
                    <a:srgbClr val="FF0000"/>
                  </a:solidFill>
                  <a:latin typeface="Times New Roman" panose="02020603050405020304" pitchFamily="34" charset="0"/>
                  <a:ea typeface="楷体" panose="02010609060101010101" pitchFamily="34" charset="-122"/>
                  <a:cs typeface="Times New Roman" panose="02020603050405020304" pitchFamily="34" charset="-120"/>
                  <a:sym typeface="+mn-ea"/>
                </a:endParaRPr>
              </a:p>
              <a:p>
                <a:pPr algn="l" eaLnBrk="0" fontAlgn="ctr" hangingPunct="0">
                  <a:lnSpc>
                    <a:spcPct val="120000"/>
                  </a:lnSpc>
                  <a:spcBef>
                    <a:spcPct val="0"/>
                  </a:spcBef>
                  <a:spcAft>
                    <a:spcPct val="0"/>
                  </a:spcAft>
                  <a:defRPr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</a:defRPr>
                </a:pP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故选：C。</a:t>
                </a:r>
                <a:endParaRPr lang="zh-CN" altLang="en-US" sz="2800" b="1">
                  <a:solidFill>
                    <a:srgbClr val="FF0000"/>
                  </a:solidFill>
                  <a:latin typeface="Times New Roman" panose="02020603050405020304" pitchFamily="34" charset="0"/>
                  <a:ea typeface="楷体" panose="02010609060101010101" pitchFamily="34" charset="-122"/>
                  <a:cs typeface="Times New Roman" panose="02020603050405020304" pitchFamily="34" charset="-120"/>
                  <a:sym typeface="+mn-ea"/>
                </a:endParaRPr>
              </a:p>
            </p:txBody>
          </p:sp>
        </mc:Choice>
        <mc:Fallback>
          <p:sp>
            <p:nvSpPr>
              <p:cNvPr id="10" name="文本框 5" descr="ques_method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6880" y="508000"/>
                <a:ext cx="11335385" cy="1610962"/>
              </a:xfrm>
              <a:prstGeom prst="rect">
                <a:avLst/>
              </a:prstGeom>
              <a:blipFill rotWithShape="1">
                <a:blip r:embed="rId3"/>
                <a:stretch>
                  <a:fillRect b="-39774"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4">
            <a:alphaModFix amt="42000"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框 3" title=""/>
          <p:cNvSpPr txBox="1"/>
          <p:nvPr/>
        </p:nvSpPr>
        <p:spPr>
          <a:xfrm>
            <a:off x="436880" y="508000"/>
            <a:ext cx="11335385" cy="3146901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defRPr>
            </a:pP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9.关于质量和密度</a:t>
            </a:r>
            <a:r>
              <a:rPr lang="en-US" altLang="zh-CN" sz="28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</a:rPr>
              <a:t>，</a:t>
            </a: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下列说法正确的是</a:t>
            </a:r>
            <a:r>
              <a:rPr lang="en-US" altLang="zh-CN" sz="28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</a:rPr>
              <a:t>(</a:t>
            </a:r>
            <a:r>
              <a:rPr lang="en-US" altLang="zh-CN" sz="2800">
                <a:solidFill>
                  <a:srgbClr val="FFFFFF">
                    <a:alpha val="0"/>
                  </a:srgbClr>
                </a:solidFill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 ____ </a:t>
            </a:r>
            <a:r>
              <a:rPr lang="en-US" altLang="zh-CN" sz="28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</a:rPr>
              <a:t>)</a:t>
            </a:r>
            <a:endParaRPr lang="zh-CN" altLang="en-US" sz="2800"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defRPr>
            </a:pP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A.无论温度如何变化</a:t>
            </a:r>
            <a:r>
              <a:rPr lang="en-US" altLang="zh-CN" sz="28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</a:rPr>
              <a:t>，</a:t>
            </a: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物质的密度都不变</a:t>
            </a:r>
            <a:endParaRPr lang="zh-CN" altLang="en-US" sz="2800"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defRPr>
            </a:pP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B.一瓶矿泉水被喝掉一半后</a:t>
            </a:r>
            <a:r>
              <a:rPr lang="en-US" altLang="zh-CN" sz="28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</a:rPr>
              <a:t>，</a:t>
            </a: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剩余矿泉水的密度变小</a:t>
            </a:r>
            <a:endParaRPr lang="zh-CN" altLang="en-US" sz="2800"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defRPr>
            </a:pP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C.能装1kg水的瓶子一定能装下1kg的酒精</a:t>
            </a:r>
            <a:endParaRPr lang="zh-CN" altLang="en-US" sz="2800"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defRPr>
            </a:pP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D.拍摄影视剧房屋倒塌镜头</a:t>
            </a:r>
            <a:r>
              <a:rPr lang="en-US" altLang="zh-CN" sz="28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</a:rPr>
              <a:t>，</a:t>
            </a: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常选用密度小的材料做道具</a:t>
            </a:r>
            <a:r>
              <a:rPr lang="en-US" altLang="zh-CN" sz="28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</a:rPr>
              <a:t>，</a:t>
            </a: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以确保演员安全</a:t>
            </a:r>
            <a:endParaRPr lang="zh-CN" altLang="en-US" sz="2800"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  <a:sym typeface="+mn-ea"/>
            </a:endParaRPr>
          </a:p>
        </p:txBody>
      </p:sp>
      <mc:AlternateContent>
        <mc:Choice Requires="a14">
          <p:sp>
            <p:nvSpPr>
              <p:cNvPr id="8" name="文本框 5" title=""/>
              <p:cNvSpPr txBox="1"/>
              <p:nvPr/>
            </p:nvSpPr>
            <p:spPr>
              <a:xfrm>
                <a:off x="436880" y="3908901"/>
                <a:ext cx="11335385" cy="2358492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 eaLnBrk="0" fontAlgn="ctr" hangingPunct="0">
                  <a:lnSpc>
                    <a:spcPct val="120000"/>
                  </a:lnSpc>
                  <a:spcBef>
                    <a:spcPct val="0"/>
                  </a:spcBef>
                  <a:spcAft>
                    <a:spcPct val="0"/>
                  </a:spcAft>
                  <a:defRPr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</a:defRPr>
                </a:pP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【解析】解：A、物体的温度发生变化</a:t>
                </a:r>
                <a:r>
                  <a:rPr lang="en-US" altLang="zh-CN" sz="2800" b="1">
                    <a:solidFill>
                      <a:srgbClr val="FF0000"/>
                    </a:solidFill>
                    <a:latin typeface="新宋体" panose="02010609030101010101" charset="-122"/>
                    <a:ea typeface="新宋体" panose="02010609030101010101" charset="-122"/>
                    <a:cs typeface="新宋体" panose="02010609030101010101" charset="-122"/>
                    <a:sym typeface="+mn-ea"/>
                  </a:rPr>
                  <a:t>，</a:t>
                </a: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体积也跟着变化</a:t>
                </a:r>
                <a:r>
                  <a:rPr lang="en-US" altLang="zh-CN" sz="2800" b="1">
                    <a:solidFill>
                      <a:srgbClr val="FF0000"/>
                    </a:solidFill>
                    <a:latin typeface="新宋体" panose="02010609030101010101" charset="-122"/>
                    <a:ea typeface="新宋体" panose="02010609030101010101" charset="-122"/>
                    <a:cs typeface="新宋体" panose="02010609030101010101" charset="-122"/>
                    <a:sym typeface="+mn-ea"/>
                  </a:rPr>
                  <a:t>，</a:t>
                </a: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而物体的质量不变</a:t>
                </a:r>
                <a:r>
                  <a:rPr lang="en-US" altLang="zh-CN" sz="2800" b="1">
                    <a:solidFill>
                      <a:srgbClr val="FF0000"/>
                    </a:solidFill>
                    <a:latin typeface="新宋体" panose="02010609030101010101" charset="-122"/>
                    <a:ea typeface="新宋体" panose="02010609030101010101" charset="-122"/>
                    <a:cs typeface="新宋体" panose="02010609030101010101" charset="-122"/>
                    <a:sym typeface="+mn-ea"/>
                  </a:rPr>
                  <a:t>，</a:t>
                </a: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由公式</a:t>
                </a:r>
                <a:r>
                  <a:rPr lang="en-US" altLang="zh-CN" sz="2800" b="1">
                    <a:solidFill>
                      <a:srgbClr val="FF0000"/>
                    </a:solidFill>
                    <a:latin typeface="Cambria Math" panose="02040503050406030204"/>
                    <a:ea typeface="Cambria Math" panose="02040503050406030204"/>
                    <a:cs typeface="Cambria Math" panose="02040503050406030204"/>
                    <a:sym typeface="+mn-ea"/>
                  </a:rPr>
                  <a:t>ρ</a:t>
                </a: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=</a:t>
                </a:r>
                <a:r>
                  <a:t> </a:t>
                </a:r>
                <a14:m>
                  <m:oMathPara>
                    <m:oMathParaPr>
                      <m:jc/>
                    </m:oMathParaPr>
                    <m:oMath>
                      <m:f>
                        <m:fPr>
                          <m:type m:val="bar"/>
                          <m:ctrlPr>
                            <a:rPr/>
                          </m:ctrlPr>
                        </m:fPr>
                        <m:num>
                          <m:r>
                            <m:rPr>
                              <m:sty m:val="bi"/>
                            </m:rPr>
                            <a:rPr b="1" i="1">
                              <a:latin typeface="Cambria Math" panose="02040503050406030204" charset="0"/>
                            </a:rPr>
                            <m:t>𝒎</m:t>
                          </m:r>
                        </m:num>
                        <m:den>
                          <m:r>
                            <m:rPr>
                              <m:sty m:val="bi"/>
                            </m:rPr>
                            <a:rPr b="1" i="1">
                              <a:latin typeface="Cambria Math" panose="02040503050406030204" charset="0"/>
                            </a:rPr>
                            <m:t>𝑽</m:t>
                          </m:r>
                        </m:den>
                      </m:f>
                    </m:oMath>
                  </m:oMathPara>
                </a14:m>
                <a:r>
                  <a:t> </a:t>
                </a: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可知</a:t>
                </a:r>
                <a:r>
                  <a:rPr lang="en-US" altLang="zh-CN" sz="2800" b="1">
                    <a:solidFill>
                      <a:srgbClr val="FF0000"/>
                    </a:solidFill>
                    <a:latin typeface="新宋体" panose="02010609030101010101" charset="-122"/>
                    <a:ea typeface="新宋体" panose="02010609030101010101" charset="-122"/>
                    <a:cs typeface="新宋体" panose="02010609030101010101" charset="-122"/>
                    <a:sym typeface="+mn-ea"/>
                  </a:rPr>
                  <a:t>，</a:t>
                </a: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会导致物质密度的变化</a:t>
                </a:r>
                <a:r>
                  <a:rPr lang="en-US" altLang="zh-CN" sz="2800" b="1">
                    <a:solidFill>
                      <a:srgbClr val="FF0000"/>
                    </a:solidFill>
                    <a:latin typeface="新宋体" panose="02010609030101010101" charset="-122"/>
                    <a:ea typeface="新宋体" panose="02010609030101010101" charset="-122"/>
                    <a:cs typeface="新宋体" panose="02010609030101010101" charset="-122"/>
                    <a:sym typeface="+mn-ea"/>
                  </a:rPr>
                  <a:t>，</a:t>
                </a: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故A错误；</a:t>
                </a:r>
                <a:endParaRPr lang="zh-CN" altLang="en-US" sz="2800" b="1">
                  <a:solidFill>
                    <a:srgbClr val="FF0000"/>
                  </a:solidFill>
                  <a:latin typeface="Times New Roman" panose="02020603050405020304" pitchFamily="34" charset="0"/>
                  <a:ea typeface="楷体" panose="02010609060101010101" pitchFamily="34" charset="-122"/>
                  <a:cs typeface="Times New Roman" panose="02020603050405020304" pitchFamily="34" charset="-120"/>
                  <a:sym typeface="+mn-ea"/>
                </a:endParaRPr>
              </a:p>
              <a:p>
                <a:pPr algn="l" eaLnBrk="0" fontAlgn="ctr" hangingPunct="0">
                  <a:lnSpc>
                    <a:spcPct val="120000"/>
                  </a:lnSpc>
                  <a:spcBef>
                    <a:spcPct val="0"/>
                  </a:spcBef>
                  <a:spcAft>
                    <a:spcPct val="0"/>
                  </a:spcAft>
                  <a:defRPr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</a:defRPr>
                </a:pP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B、一瓶矿泉水喝掉一半后</a:t>
                </a:r>
                <a:r>
                  <a:rPr lang="en-US" altLang="zh-CN" sz="2800" b="1">
                    <a:solidFill>
                      <a:srgbClr val="FF0000"/>
                    </a:solidFill>
                    <a:latin typeface="新宋体" panose="02010609030101010101" charset="-122"/>
                    <a:ea typeface="新宋体" panose="02010609030101010101" charset="-122"/>
                    <a:cs typeface="新宋体" panose="02010609030101010101" charset="-122"/>
                    <a:sym typeface="+mn-ea"/>
                  </a:rPr>
                  <a:t>，</a:t>
                </a: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质量和体积改变</a:t>
                </a:r>
                <a:r>
                  <a:rPr lang="en-US" altLang="zh-CN" sz="2800" b="1">
                    <a:solidFill>
                      <a:srgbClr val="FF0000"/>
                    </a:solidFill>
                    <a:latin typeface="新宋体" panose="02010609030101010101" charset="-122"/>
                    <a:ea typeface="新宋体" panose="02010609030101010101" charset="-122"/>
                    <a:cs typeface="新宋体" panose="02010609030101010101" charset="-122"/>
                    <a:sym typeface="+mn-ea"/>
                  </a:rPr>
                  <a:t>，</a:t>
                </a: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但是物质的种类不变</a:t>
                </a:r>
                <a:r>
                  <a:rPr lang="en-US" altLang="zh-CN" sz="2800" b="1">
                    <a:solidFill>
                      <a:srgbClr val="FF0000"/>
                    </a:solidFill>
                    <a:latin typeface="新宋体" panose="02010609030101010101" charset="-122"/>
                    <a:ea typeface="新宋体" panose="02010609030101010101" charset="-122"/>
                    <a:cs typeface="新宋体" panose="02010609030101010101" charset="-122"/>
                    <a:sym typeface="+mn-ea"/>
                  </a:rPr>
                  <a:t>，</a:t>
                </a: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因此剩余矿泉水的密度不变</a:t>
                </a:r>
                <a:r>
                  <a:rPr lang="en-US" altLang="zh-CN" sz="2800" b="1">
                    <a:solidFill>
                      <a:srgbClr val="FF0000"/>
                    </a:solidFill>
                    <a:latin typeface="新宋体" panose="02010609030101010101" charset="-122"/>
                    <a:ea typeface="新宋体" panose="02010609030101010101" charset="-122"/>
                    <a:cs typeface="新宋体" panose="02010609030101010101" charset="-122"/>
                    <a:sym typeface="+mn-ea"/>
                  </a:rPr>
                  <a:t>，</a:t>
                </a: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故B错误；</a:t>
                </a:r>
                <a:endParaRPr lang="zh-CN" altLang="en-US" sz="2800" b="1">
                  <a:solidFill>
                    <a:srgbClr val="FF0000"/>
                  </a:solidFill>
                  <a:latin typeface="Times New Roman" panose="02020603050405020304" pitchFamily="34" charset="0"/>
                  <a:ea typeface="楷体" panose="02010609060101010101" pitchFamily="34" charset="-122"/>
                  <a:cs typeface="Times New Roman" panose="02020603050405020304" pitchFamily="34" charset="-120"/>
                  <a:sym typeface="+mn-ea"/>
                </a:endParaRPr>
              </a:p>
            </p:txBody>
          </p:sp>
        </mc:Choice>
        <mc:Fallback>
          <p:sp>
            <p:nvSpPr>
              <p:cNvPr id="8" name="文本框 5" descr="ques_method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6880" y="3908901"/>
                <a:ext cx="11335385" cy="2358492"/>
              </a:xfrm>
              <a:prstGeom prst="rect">
                <a:avLst/>
              </a:prstGeom>
              <a:blipFill rotWithShape="1">
                <a:blip r:embed="rId3"/>
                <a:stretch>
                  <a:fillRect t="-20" b="25"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文本框 5" title=""/>
          <p:cNvSpPr txBox="1"/>
          <p:nvPr/>
        </p:nvSpPr>
        <p:spPr>
          <a:xfrm>
            <a:off x="6884692" y="476018"/>
            <a:ext cx="444456" cy="59270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D</a:t>
            </a:r>
            <a:endParaRPr lang="en-US" altLang="zh-CN" sz="2800" b="1">
              <a:solidFill>
                <a:srgbClr val="FF0000"/>
              </a:solidFill>
              <a:latin typeface="Times New Roman" panose="02020603050405020304" pitchFamily="34" charset="0"/>
              <a:ea typeface="楷体" panose="02010609060101010101" pitchFamily="34" charset="-122"/>
              <a:cs typeface="Times New Roman" panose="02020603050405020304" pitchFamily="34" charset="-120"/>
              <a:sym typeface="+mn-ea"/>
            </a:endParaRPr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8" dur="500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4">
            <a:alphaModFix amt="42000"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mc:AlternateContent>
        <mc:Choice Requires="a14">
          <p:sp>
            <p:nvSpPr>
              <p:cNvPr id="9" name="文本框 5" title=""/>
              <p:cNvSpPr txBox="1"/>
              <p:nvPr/>
            </p:nvSpPr>
            <p:spPr>
              <a:xfrm>
                <a:off x="436880" y="508000"/>
                <a:ext cx="11335385" cy="3382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 eaLnBrk="0" fontAlgn="ctr" hangingPunct="0">
                  <a:lnSpc>
                    <a:spcPct val="120000"/>
                  </a:lnSpc>
                  <a:spcBef>
                    <a:spcPct val="0"/>
                  </a:spcBef>
                  <a:spcAft>
                    <a:spcPct val="0"/>
                  </a:spcAft>
                  <a:defRPr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</a:defRPr>
                </a:pP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C、瓶子容积V一定</a:t>
                </a:r>
                <a:r>
                  <a:rPr lang="en-US" altLang="zh-CN" sz="2800" b="1">
                    <a:solidFill>
                      <a:srgbClr val="FF0000"/>
                    </a:solidFill>
                    <a:latin typeface="新宋体" panose="02010609030101010101" charset="-122"/>
                    <a:ea typeface="新宋体" panose="02010609030101010101" charset="-122"/>
                    <a:cs typeface="新宋体" panose="02010609030101010101" charset="-122"/>
                    <a:sym typeface="+mn-ea"/>
                  </a:rPr>
                  <a:t>，</a:t>
                </a: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能装1kg的水</a:t>
                </a:r>
                <a:r>
                  <a:rPr lang="en-US" altLang="zh-CN" sz="2800" b="1">
                    <a:solidFill>
                      <a:srgbClr val="FF0000"/>
                    </a:solidFill>
                    <a:latin typeface="新宋体" panose="02010609030101010101" charset="-122"/>
                    <a:ea typeface="新宋体" panose="02010609030101010101" charset="-122"/>
                    <a:cs typeface="新宋体" panose="02010609030101010101" charset="-122"/>
                    <a:sym typeface="+mn-ea"/>
                  </a:rPr>
                  <a:t>，</a:t>
                </a: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若要装下1kg的其它液体</a:t>
                </a:r>
                <a:r>
                  <a:rPr lang="en-US" altLang="zh-CN" sz="2800" b="1">
                    <a:solidFill>
                      <a:srgbClr val="FF0000"/>
                    </a:solidFill>
                    <a:latin typeface="新宋体" panose="02010609030101010101" charset="-122"/>
                    <a:ea typeface="新宋体" panose="02010609030101010101" charset="-122"/>
                    <a:cs typeface="新宋体" panose="02010609030101010101" charset="-122"/>
                    <a:sym typeface="+mn-ea"/>
                  </a:rPr>
                  <a:t>，</a:t>
                </a: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根据</a:t>
                </a:r>
                <a:r>
                  <a:rPr lang="en-US" altLang="zh-CN" sz="2800" b="1">
                    <a:solidFill>
                      <a:srgbClr val="FF0000"/>
                    </a:solidFill>
                    <a:latin typeface="Cambria Math" panose="02040503050406030204"/>
                    <a:ea typeface="Cambria Math" panose="02040503050406030204"/>
                    <a:cs typeface="Cambria Math" panose="02040503050406030204"/>
                    <a:sym typeface="+mn-ea"/>
                  </a:rPr>
                  <a:t>ρ</a:t>
                </a: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=</a:t>
                </a:r>
                <a:r>
                  <a:t> </a:t>
                </a:r>
                <a14:m>
                  <m:oMathPara>
                    <m:oMathParaPr>
                      <m:jc/>
                    </m:oMathParaPr>
                    <m:oMath>
                      <m:f>
                        <m:fPr>
                          <m:type m:val="bar"/>
                          <m:ctrlPr>
                            <a:rPr/>
                          </m:ctrlPr>
                        </m:fPr>
                        <m:num>
                          <m:r>
                            <m:rPr>
                              <m:sty m:val="bi"/>
                            </m:rPr>
                            <a:rPr b="1" i="1">
                              <a:latin typeface="Cambria Math" panose="02040503050406030204" charset="0"/>
                            </a:rPr>
                            <m:t>𝒎</m:t>
                          </m:r>
                        </m:num>
                        <m:den>
                          <m:r>
                            <m:rPr>
                              <m:sty m:val="bi"/>
                            </m:rPr>
                            <a:rPr b="1" i="1">
                              <a:latin typeface="Cambria Math" panose="02040503050406030204" charset="0"/>
                            </a:rPr>
                            <m:t>𝑽</m:t>
                          </m:r>
                        </m:den>
                      </m:f>
                    </m:oMath>
                  </m:oMathPara>
                </a14:m>
                <a:r>
                  <a:t> </a:t>
                </a: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得</a:t>
                </a:r>
                <a:r>
                  <a:rPr lang="en-US" altLang="zh-CN" sz="2800" b="1">
                    <a:solidFill>
                      <a:srgbClr val="FF0000"/>
                    </a:solidFill>
                    <a:latin typeface="新宋体" panose="02010609030101010101" charset="-122"/>
                    <a:ea typeface="新宋体" panose="02010609030101010101" charset="-122"/>
                    <a:cs typeface="新宋体" panose="02010609030101010101" charset="-122"/>
                    <a:sym typeface="+mn-ea"/>
                  </a:rPr>
                  <a:t>，</a:t>
                </a:r>
                <a:r>
                  <a:rPr lang="en-US" altLang="zh-CN" sz="2800" b="1">
                    <a:solidFill>
                      <a:srgbClr val="FF0000"/>
                    </a:solidFill>
                    <a:latin typeface="Cambria Math" panose="02040503050406030204"/>
                    <a:ea typeface="Cambria Math" panose="02040503050406030204"/>
                    <a:cs typeface="Cambria Math" panose="02040503050406030204"/>
                    <a:sym typeface="+mn-ea"/>
                  </a:rPr>
                  <a:t>ρ</a:t>
                </a:r>
                <a:r>
                  <a:rPr lang="en-US" altLang="zh-CN" sz="2800" b="1" baseline="-42000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液</a:t>
                </a:r>
                <a:r>
                  <a:rPr lang="en-US" altLang="zh-CN" sz="2800" b="1">
                    <a:solidFill>
                      <a:srgbClr val="FF0000"/>
                    </a:solidFill>
                    <a:latin typeface="新宋体" panose="02010609030101010101" charset="-122"/>
                    <a:ea typeface="新宋体" panose="02010609030101010101" charset="-122"/>
                    <a:cs typeface="新宋体" panose="02010609030101010101" charset="-122"/>
                    <a:sym typeface="+mn-ea"/>
                  </a:rPr>
                  <a:t>≥</a:t>
                </a:r>
                <a:r>
                  <a:rPr lang="en-US" altLang="zh-CN" sz="2800" b="1">
                    <a:solidFill>
                      <a:srgbClr val="FF0000"/>
                    </a:solidFill>
                    <a:latin typeface="Cambria Math" panose="02040503050406030204"/>
                    <a:ea typeface="Cambria Math" panose="02040503050406030204"/>
                    <a:cs typeface="Cambria Math" panose="02040503050406030204"/>
                    <a:sym typeface="+mn-ea"/>
                  </a:rPr>
                  <a:t>ρ</a:t>
                </a:r>
                <a:r>
                  <a:rPr lang="en-US" altLang="zh-CN" sz="2800" b="1" baseline="-42000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水</a:t>
                </a:r>
                <a:r>
                  <a:rPr lang="en-US" altLang="zh-CN" sz="2800" b="1">
                    <a:solidFill>
                      <a:srgbClr val="FF0000"/>
                    </a:solidFill>
                    <a:latin typeface="新宋体" panose="02010609030101010101" charset="-122"/>
                    <a:ea typeface="新宋体" panose="02010609030101010101" charset="-122"/>
                    <a:cs typeface="新宋体" panose="02010609030101010101" charset="-122"/>
                    <a:sym typeface="+mn-ea"/>
                  </a:rPr>
                  <a:t>，</a:t>
                </a: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而</a:t>
                </a:r>
                <a:r>
                  <a:rPr lang="en-US" altLang="zh-CN" sz="2800" b="1">
                    <a:solidFill>
                      <a:srgbClr val="FF0000"/>
                    </a:solidFill>
                    <a:latin typeface="Cambria Math" panose="02040503050406030204"/>
                    <a:ea typeface="Cambria Math" panose="02040503050406030204"/>
                    <a:cs typeface="Cambria Math" panose="02040503050406030204"/>
                    <a:sym typeface="+mn-ea"/>
                  </a:rPr>
                  <a:t>ρ</a:t>
                </a:r>
                <a:r>
                  <a:rPr lang="en-US" altLang="zh-CN" sz="2800" b="1" baseline="-42000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酒精</a:t>
                </a:r>
                <a:r>
                  <a:rPr lang="en-US" altLang="zh-CN" sz="2800" b="1">
                    <a:solidFill>
                      <a:srgbClr val="FF0000"/>
                    </a:solidFill>
                    <a:latin typeface="新宋体" panose="02010609030101010101" charset="-122"/>
                    <a:ea typeface="新宋体" panose="02010609030101010101" charset="-122"/>
                    <a:cs typeface="新宋体" panose="02010609030101010101" charset="-122"/>
                    <a:sym typeface="+mn-ea"/>
                  </a:rPr>
                  <a:t>＜</a:t>
                </a:r>
                <a:r>
                  <a:rPr lang="en-US" altLang="zh-CN" sz="2800" b="1">
                    <a:solidFill>
                      <a:srgbClr val="FF0000"/>
                    </a:solidFill>
                    <a:latin typeface="Cambria Math" panose="02040503050406030204"/>
                    <a:ea typeface="Cambria Math" panose="02040503050406030204"/>
                    <a:cs typeface="Cambria Math" panose="02040503050406030204"/>
                    <a:sym typeface="+mn-ea"/>
                  </a:rPr>
                  <a:t>ρ</a:t>
                </a:r>
                <a:r>
                  <a:rPr lang="en-US" altLang="zh-CN" sz="2800" b="1" baseline="-42000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水</a:t>
                </a:r>
                <a:r>
                  <a:rPr lang="en-US" altLang="zh-CN" sz="2800" b="1">
                    <a:solidFill>
                      <a:srgbClr val="FF0000"/>
                    </a:solidFill>
                    <a:latin typeface="新宋体" panose="02010609030101010101" charset="-122"/>
                    <a:ea typeface="新宋体" panose="02010609030101010101" charset="-122"/>
                    <a:cs typeface="新宋体" panose="02010609030101010101" charset="-122"/>
                    <a:sym typeface="+mn-ea"/>
                  </a:rPr>
                  <a:t>，</a:t>
                </a: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所以不能装下1kg的酒精</a:t>
                </a:r>
                <a:r>
                  <a:rPr lang="en-US" altLang="zh-CN" sz="2800" b="1">
                    <a:solidFill>
                      <a:srgbClr val="FF0000"/>
                    </a:solidFill>
                    <a:latin typeface="新宋体" panose="02010609030101010101" charset="-122"/>
                    <a:ea typeface="新宋体" panose="02010609030101010101" charset="-122"/>
                    <a:cs typeface="新宋体" panose="02010609030101010101" charset="-122"/>
                    <a:sym typeface="+mn-ea"/>
                  </a:rPr>
                  <a:t>，</a:t>
                </a: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故C错误；</a:t>
                </a:r>
                <a:endParaRPr lang="zh-CN" altLang="en-US" sz="2800" b="1">
                  <a:solidFill>
                    <a:srgbClr val="FF0000"/>
                  </a:solidFill>
                  <a:latin typeface="Times New Roman" panose="02020603050405020304" pitchFamily="34" charset="0"/>
                  <a:ea typeface="楷体" panose="02010609060101010101" pitchFamily="34" charset="-122"/>
                  <a:cs typeface="Times New Roman" panose="02020603050405020304" pitchFamily="34" charset="-120"/>
                  <a:sym typeface="+mn-ea"/>
                </a:endParaRPr>
              </a:p>
              <a:p>
                <a:pPr algn="l" eaLnBrk="0" fontAlgn="ctr" hangingPunct="0">
                  <a:lnSpc>
                    <a:spcPct val="120000"/>
                  </a:lnSpc>
                  <a:spcBef>
                    <a:spcPct val="0"/>
                  </a:spcBef>
                  <a:spcAft>
                    <a:spcPct val="0"/>
                  </a:spcAft>
                  <a:defRPr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</a:defRPr>
                </a:pP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D、真实的砖瓦石块质量很大</a:t>
                </a:r>
                <a:r>
                  <a:rPr lang="en-US" altLang="zh-CN" sz="2800" b="1">
                    <a:solidFill>
                      <a:srgbClr val="FF0000"/>
                    </a:solidFill>
                    <a:latin typeface="新宋体" panose="02010609030101010101" charset="-122"/>
                    <a:ea typeface="新宋体" panose="02010609030101010101" charset="-122"/>
                    <a:cs typeface="新宋体" panose="02010609030101010101" charset="-122"/>
                    <a:sym typeface="+mn-ea"/>
                  </a:rPr>
                  <a:t>，</a:t>
                </a: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会把人砸伤甚至砸死</a:t>
                </a:r>
                <a:r>
                  <a:rPr lang="en-US" altLang="zh-CN" sz="2800" b="1">
                    <a:solidFill>
                      <a:srgbClr val="FF0000"/>
                    </a:solidFill>
                    <a:latin typeface="新宋体" panose="02010609030101010101" charset="-122"/>
                    <a:ea typeface="新宋体" panose="02010609030101010101" charset="-122"/>
                    <a:cs typeface="新宋体" panose="02010609030101010101" charset="-122"/>
                    <a:sym typeface="+mn-ea"/>
                  </a:rPr>
                  <a:t>，</a:t>
                </a: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而拍摄影视剧时不可能牺牲演员</a:t>
                </a:r>
                <a:r>
                  <a:rPr lang="en-US" altLang="zh-CN" sz="2800" b="1">
                    <a:solidFill>
                      <a:srgbClr val="FF0000"/>
                    </a:solidFill>
                    <a:latin typeface="新宋体" panose="02010609030101010101" charset="-122"/>
                    <a:ea typeface="新宋体" panose="02010609030101010101" charset="-122"/>
                    <a:cs typeface="新宋体" panose="02010609030101010101" charset="-122"/>
                    <a:sym typeface="+mn-ea"/>
                  </a:rPr>
                  <a:t>，</a:t>
                </a: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要换用质量小、体积相同的假砖瓦石块作道具</a:t>
                </a:r>
                <a:r>
                  <a:rPr lang="en-US" altLang="zh-CN" sz="2800" b="1">
                    <a:solidFill>
                      <a:srgbClr val="FF0000"/>
                    </a:solidFill>
                    <a:latin typeface="新宋体" panose="02010609030101010101" charset="-122"/>
                    <a:ea typeface="新宋体" panose="02010609030101010101" charset="-122"/>
                    <a:cs typeface="新宋体" panose="02010609030101010101" charset="-122"/>
                    <a:sym typeface="+mn-ea"/>
                  </a:rPr>
                  <a:t>，</a:t>
                </a: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所以选择密度小的材料做道具</a:t>
                </a:r>
                <a:r>
                  <a:rPr lang="en-US" altLang="zh-CN" sz="2800" b="1">
                    <a:solidFill>
                      <a:srgbClr val="FF0000"/>
                    </a:solidFill>
                    <a:latin typeface="新宋体" panose="02010609030101010101" charset="-122"/>
                    <a:ea typeface="新宋体" panose="02010609030101010101" charset="-122"/>
                    <a:cs typeface="新宋体" panose="02010609030101010101" charset="-122"/>
                    <a:sym typeface="+mn-ea"/>
                  </a:rPr>
                  <a:t>，</a:t>
                </a: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以确保演员安全</a:t>
                </a:r>
                <a:r>
                  <a:rPr lang="en-US" altLang="zh-CN" sz="2800" b="1">
                    <a:solidFill>
                      <a:srgbClr val="FF0000"/>
                    </a:solidFill>
                    <a:latin typeface="新宋体" panose="02010609030101010101" charset="-122"/>
                    <a:ea typeface="新宋体" panose="02010609030101010101" charset="-122"/>
                    <a:cs typeface="新宋体" panose="02010609030101010101" charset="-122"/>
                    <a:sym typeface="+mn-ea"/>
                  </a:rPr>
                  <a:t>，</a:t>
                </a: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故D正确。</a:t>
                </a:r>
                <a:endParaRPr lang="zh-CN" altLang="en-US" sz="2800" b="1">
                  <a:solidFill>
                    <a:srgbClr val="FF0000"/>
                  </a:solidFill>
                  <a:latin typeface="Times New Roman" panose="02020603050405020304" pitchFamily="34" charset="0"/>
                  <a:ea typeface="楷体" panose="02010609060101010101" pitchFamily="34" charset="-122"/>
                  <a:cs typeface="Times New Roman" panose="02020603050405020304" pitchFamily="34" charset="-120"/>
                  <a:sym typeface="+mn-ea"/>
                </a:endParaRPr>
              </a:p>
              <a:p>
                <a:pPr algn="l" eaLnBrk="0" fontAlgn="ctr" hangingPunct="0">
                  <a:lnSpc>
                    <a:spcPct val="120000"/>
                  </a:lnSpc>
                  <a:spcBef>
                    <a:spcPct val="0"/>
                  </a:spcBef>
                  <a:spcAft>
                    <a:spcPct val="0"/>
                  </a:spcAft>
                  <a:defRPr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</a:defRPr>
                </a:pP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故选：D。</a:t>
                </a:r>
                <a:endParaRPr lang="zh-CN" altLang="en-US" sz="2800" b="1">
                  <a:solidFill>
                    <a:srgbClr val="FF0000"/>
                  </a:solidFill>
                  <a:latin typeface="Times New Roman" panose="02020603050405020304" pitchFamily="34" charset="0"/>
                  <a:ea typeface="楷体" panose="02010609060101010101" pitchFamily="34" charset="-122"/>
                  <a:cs typeface="Times New Roman" panose="02020603050405020304" pitchFamily="34" charset="-120"/>
                  <a:sym typeface="+mn-ea"/>
                </a:endParaRPr>
              </a:p>
            </p:txBody>
          </p:sp>
        </mc:Choice>
        <mc:Fallback>
          <p:sp>
            <p:nvSpPr>
              <p:cNvPr id="9" name="文本框 5" descr="ques_method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6880" y="508000"/>
                <a:ext cx="11335385" cy="3382620"/>
              </a:xfrm>
              <a:prstGeom prst="rect">
                <a:avLst/>
              </a:prstGeom>
              <a:blipFill rotWithShape="1">
                <a:blip r:embed="rId3"/>
                <a:stretch>
                  <a:fillRect b="18"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>
            <a:alphaModFix amt="42000"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框 3" title=""/>
          <p:cNvSpPr txBox="1"/>
          <p:nvPr/>
        </p:nvSpPr>
        <p:spPr>
          <a:xfrm>
            <a:off x="436880" y="508000"/>
            <a:ext cx="11335385" cy="365896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defRPr>
            </a:pP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10.甲、乙两物质密度之比是4：1</a:t>
            </a:r>
            <a:r>
              <a:rPr lang="en-US" altLang="zh-CN" sz="28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</a:rPr>
              <a:t>，</a:t>
            </a: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用甲乙分别制作了质量、体积均不相等的两个正方体A、B</a:t>
            </a:r>
            <a:r>
              <a:rPr lang="en-US" altLang="zh-CN" sz="28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</a:rPr>
              <a:t>，</a:t>
            </a: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A、B的质量之比为3：4</a:t>
            </a:r>
            <a:r>
              <a:rPr lang="en-US" altLang="zh-CN" sz="28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</a:rPr>
              <a:t>，</a:t>
            </a: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边长之比为1：2</a:t>
            </a:r>
            <a:r>
              <a:rPr lang="en-US" altLang="zh-CN" sz="28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</a:rPr>
              <a:t>，</a:t>
            </a: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则可以判断</a:t>
            </a:r>
            <a:r>
              <a:rPr lang="en-US" altLang="zh-CN" sz="28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</a:rPr>
              <a:t>(</a:t>
            </a:r>
            <a:r>
              <a:rPr lang="en-US" altLang="zh-CN" sz="2800">
                <a:solidFill>
                  <a:srgbClr val="FFFFFF">
                    <a:alpha val="0"/>
                  </a:srgbClr>
                </a:solidFill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 ____ </a:t>
            </a:r>
            <a:r>
              <a:rPr lang="en-US" altLang="zh-CN" sz="28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</a:rPr>
              <a:t>)</a:t>
            </a:r>
            <a:endParaRPr lang="zh-CN" altLang="en-US" sz="2800"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defRPr>
            </a:pP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A.A物体一定为空心</a:t>
            </a:r>
            <a:endParaRPr lang="zh-CN" altLang="en-US" sz="2800"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defRPr>
            </a:pP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B.B物体一定为空心</a:t>
            </a:r>
            <a:endParaRPr lang="zh-CN" altLang="en-US" sz="2800"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defRPr>
            </a:pP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C.A、B均不可能为空心</a:t>
            </a:r>
            <a:endParaRPr lang="zh-CN" altLang="en-US" sz="2800"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defRPr>
            </a:pP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D.A、B空心与否均不能判断</a:t>
            </a:r>
            <a:endParaRPr lang="zh-CN" altLang="en-US" sz="2800"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  <a:sym typeface="+mn-ea"/>
            </a:endParaRPr>
          </a:p>
        </p:txBody>
      </p:sp>
      <p:sp>
        <p:nvSpPr>
          <p:cNvPr id="8" name="文本框 5" title=""/>
          <p:cNvSpPr txBox="1"/>
          <p:nvPr/>
        </p:nvSpPr>
        <p:spPr>
          <a:xfrm>
            <a:off x="436880" y="4420965"/>
            <a:ext cx="11335385" cy="1615631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【解析】解：甲、乙两物质密度之比是4：1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用甲乙分别制作了两个正方体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边长之比为1：2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则体积之比为1：8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endParaRPr lang="zh-CN" altLang="en-US" sz="2800" b="1">
              <a:solidFill>
                <a:srgbClr val="FF0000"/>
              </a:solidFill>
              <a:latin typeface="Times New Roman" panose="02020603050405020304" pitchFamily="34" charset="0"/>
              <a:ea typeface="楷体" panose="02010609060101010101" pitchFamily="34" charset="-122"/>
              <a:cs typeface="Times New Roman" panose="02020603050405020304" pitchFamily="34" charset="-120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根据密度公式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甲乙的质量之比为：</a:t>
            </a:r>
            <a:endParaRPr lang="zh-CN" altLang="en-US" sz="2800" b="1">
              <a:solidFill>
                <a:srgbClr val="FF0000"/>
              </a:solidFill>
              <a:latin typeface="Times New Roman" panose="02020603050405020304" pitchFamily="34" charset="0"/>
              <a:ea typeface="楷体" panose="02010609060101010101" pitchFamily="34" charset="-122"/>
              <a:cs typeface="Times New Roman" panose="02020603050405020304" pitchFamily="34" charset="-120"/>
              <a:sym typeface="+mn-ea"/>
            </a:endParaRPr>
          </a:p>
        </p:txBody>
      </p:sp>
      <p:sp>
        <p:nvSpPr>
          <p:cNvPr id="9" name="文本框 5" title=""/>
          <p:cNvSpPr txBox="1"/>
          <p:nvPr/>
        </p:nvSpPr>
        <p:spPr>
          <a:xfrm>
            <a:off x="2361214" y="1500146"/>
            <a:ext cx="423612" cy="59270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B</a:t>
            </a:r>
            <a:endParaRPr lang="en-US" altLang="zh-CN" sz="2800" b="1">
              <a:solidFill>
                <a:srgbClr val="FF0000"/>
              </a:solidFill>
              <a:latin typeface="Times New Roman" panose="02020603050405020304" pitchFamily="34" charset="0"/>
              <a:ea typeface="楷体" panose="02010609060101010101" pitchFamily="34" charset="-122"/>
              <a:cs typeface="Times New Roman" panose="02020603050405020304" pitchFamily="34" charset="-120"/>
              <a:sym typeface="+mn-ea"/>
            </a:endParaRPr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8" dur="500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4">
            <a:alphaModFix amt="42000"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mc:AlternateContent>
        <mc:Choice Requires="a14">
          <p:sp>
            <p:nvSpPr>
              <p:cNvPr id="9" name="文本框 5" title=""/>
              <p:cNvSpPr txBox="1"/>
              <p:nvPr/>
            </p:nvSpPr>
            <p:spPr>
              <a:xfrm>
                <a:off x="436880" y="508000"/>
                <a:ext cx="11335385" cy="2562093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 eaLnBrk="0" fontAlgn="ctr" hangingPunct="0">
                  <a:lnSpc>
                    <a:spcPct val="120000"/>
                  </a:lnSpc>
                  <a:spcBef>
                    <a:spcPct val="0"/>
                  </a:spcBef>
                  <a:spcAft>
                    <a:spcPct val="0"/>
                  </a:spcAft>
                  <a:defRPr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</a:defRPr>
                </a:pPr>
                <a:r>
                  <a:t> </a:t>
                </a:r>
                <a14:m>
                  <m:oMathPara>
                    <m:oMathParaPr>
                      <m:jc/>
                    </m:oMathParaPr>
                    <m:oMath>
                      <m:f>
                        <m:fPr>
                          <m:type m:val="bar"/>
                          <m:ctrlPr>
                            <a:rPr/>
                          </m:ctrlPr>
                        </m:fPr>
                        <m:num>
                          <m:sSub>
                            <m:sSubPr>
                              <m:ctrlPr>
                                <a:rPr/>
                              </m:ctrlPr>
                            </m:sSubPr>
                            <m:e>
                              <m:r>
                                <m:rPr>
                                  <m:sty m:val="bi"/>
                                </m:rPr>
                                <a:rPr b="1" i="1">
                                  <a:latin typeface="Cambria Math" panose="02040503050406030204" charset="0"/>
                                </a:rPr>
                                <m:t>𝒎</m:t>
                              </m:r>
                            </m:e>
                            <m:sub>
                              <m:r>
                                <m:rPr>
                                  <m:sty m:val="bi"/>
                                </m:rPr>
                                <a:rPr b="1" i="1">
                                  <a:latin typeface="Cambria Math" panose="02040503050406030204" charset="0"/>
                                </a:rPr>
                                <m:t>𝟏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/>
                              </m:ctrlPr>
                            </m:sSubPr>
                            <m:e>
                              <m:r>
                                <m:rPr>
                                  <m:sty m:val="bi"/>
                                </m:rPr>
                                <a:rPr b="1" i="1">
                                  <a:latin typeface="Cambria Math" panose="02040503050406030204" charset="0"/>
                                </a:rPr>
                                <m:t>𝒎</m:t>
                              </m:r>
                            </m:e>
                            <m:sub>
                              <m:r>
                                <m:rPr>
                                  <m:sty m:val="bi"/>
                                </m:rPr>
                                <a:rPr b="1" i="1">
                                  <a:latin typeface="Cambria Math" panose="02040503050406030204" charset="0"/>
                                </a:rPr>
                                <m:t>𝟐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r>
                  <a:t> </a:t>
                </a: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=</a:t>
                </a:r>
                <a:r>
                  <a:t> </a:t>
                </a:r>
                <a14:m>
                  <m:oMathPara>
                    <m:oMathParaPr>
                      <m:jc/>
                    </m:oMathParaPr>
                    <m:oMath>
                      <m:f>
                        <m:fPr>
                          <m:type m:val="bar"/>
                          <m:ctrlPr>
                            <a:rPr/>
                          </m:ctrlPr>
                        </m:fPr>
                        <m:num>
                          <m:sSub>
                            <m:sSubPr>
                              <m:ctrlPr>
                                <a:rPr/>
                              </m:ctrlPr>
                            </m:sSubPr>
                            <m:e>
                              <m:r>
                                <m:rPr>
                                  <m:sty m:val="b"/>
                                </m:rPr>
                                <a:rPr b="1">
                                  <a:latin typeface="Cambria Math" panose="02040503050406030204" charset="0"/>
                                </a:rPr>
                                <m:t>𝛒</m:t>
                              </m:r>
                            </m:e>
                            <m:sub>
                              <m:r>
                                <m:rPr>
                                  <m:sty m:val="bi"/>
                                </m:rPr>
                                <a:rPr b="1" i="1">
                                  <a:latin typeface="Cambria Math" panose="02040503050406030204" charset="0"/>
                                </a:rPr>
                                <m:t>𝟏</m:t>
                              </m:r>
                            </m:sub>
                          </m:sSub>
                          <m:sSub>
                            <m:sSubPr>
                              <m:ctrlPr>
                                <a:rPr/>
                              </m:ctrlPr>
                            </m:sSubPr>
                            <m:e>
                              <m:r>
                                <m:rPr>
                                  <m:sty m:val="bi"/>
                                </m:rPr>
                                <a:rPr b="1" i="1">
                                  <a:latin typeface="Cambria Math" panose="02040503050406030204" charset="0"/>
                                </a:rPr>
                                <m:t>𝑽</m:t>
                              </m:r>
                            </m:e>
                            <m:sub>
                              <m:r>
                                <m:rPr>
                                  <m:sty m:val="bi"/>
                                </m:rPr>
                                <a:rPr b="1" i="1">
                                  <a:latin typeface="Cambria Math" panose="02040503050406030204" charset="0"/>
                                </a:rPr>
                                <m:t>𝟏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/>
                              </m:ctrlPr>
                            </m:sSubPr>
                            <m:e>
                              <m:r>
                                <m:rPr>
                                  <m:sty m:val="b"/>
                                </m:rPr>
                                <a:rPr b="1">
                                  <a:latin typeface="Cambria Math" panose="02040503050406030204" charset="0"/>
                                </a:rPr>
                                <m:t>𝛒</m:t>
                              </m:r>
                            </m:e>
                            <m:sub>
                              <m:r>
                                <m:rPr>
                                  <m:sty m:val="bi"/>
                                </m:rPr>
                                <a:rPr b="1" i="1">
                                  <a:latin typeface="Cambria Math" panose="02040503050406030204" charset="0"/>
                                </a:rPr>
                                <m:t>𝟐</m:t>
                              </m:r>
                            </m:sub>
                          </m:sSub>
                          <m:sSub>
                            <m:sSubPr>
                              <m:ctrlPr>
                                <a:rPr/>
                              </m:ctrlPr>
                            </m:sSubPr>
                            <m:e>
                              <m:r>
                                <m:rPr>
                                  <m:sty m:val="bi"/>
                                </m:rPr>
                                <a:rPr b="1" i="1">
                                  <a:latin typeface="Cambria Math" panose="02040503050406030204" charset="0"/>
                                </a:rPr>
                                <m:t>𝑽</m:t>
                              </m:r>
                            </m:e>
                            <m:sub>
                              <m:r>
                                <m:rPr>
                                  <m:sty m:val="bi"/>
                                </m:rPr>
                                <a:rPr b="1" i="1">
                                  <a:latin typeface="Cambria Math" panose="02040503050406030204" charset="0"/>
                                </a:rPr>
                                <m:t>𝟐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r>
                  <a:t> </a:t>
                </a: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=</a:t>
                </a:r>
                <a:r>
                  <a:t> </a:t>
                </a:r>
                <a14:m>
                  <m:oMathPara>
                    <m:oMathParaPr>
                      <m:jc/>
                    </m:oMathParaPr>
                    <m:oMath>
                      <m:f>
                        <m:fPr>
                          <m:type m:val="bar"/>
                          <m:ctrlPr>
                            <a:rPr/>
                          </m:ctrlPr>
                        </m:fPr>
                        <m:num>
                          <m:r>
                            <m:rPr>
                              <m:sty m:val="bi"/>
                            </m:rPr>
                            <a:rPr b="1" i="1">
                              <a:latin typeface="Cambria Math" panose="02040503050406030204" charset="0"/>
                            </a:rPr>
                            <m:t>𝟒</m:t>
                          </m:r>
                        </m:num>
                        <m:den>
                          <m:r>
                            <m:rPr>
                              <m:sty m:val="bi"/>
                            </m:rPr>
                            <a:rPr b="1" i="1">
                              <a:latin typeface="Cambria Math" panose="02040503050406030204" charset="0"/>
                            </a:rPr>
                            <m:t>𝟏</m:t>
                          </m:r>
                        </m:den>
                      </m:f>
                    </m:oMath>
                  </m:oMathPara>
                </a14:m>
                <a:r>
                  <a:t> </a:t>
                </a:r>
                <a:r>
                  <a:rPr lang="en-US" altLang="zh-CN" sz="2800" b="1">
                    <a:solidFill>
                      <a:srgbClr val="FF0000"/>
                    </a:solidFill>
                    <a:latin typeface="新宋体" panose="02010609030101010101" charset="-122"/>
                    <a:ea typeface="新宋体" panose="02010609030101010101" charset="-122"/>
                    <a:cs typeface="新宋体" panose="02010609030101010101" charset="-122"/>
                    <a:sym typeface="+mn-ea"/>
                  </a:rPr>
                  <a:t>×</a:t>
                </a:r>
                <a:r>
                  <a:t> </a:t>
                </a:r>
                <a14:m>
                  <m:oMathPara>
                    <m:oMathParaPr>
                      <m:jc/>
                    </m:oMathParaPr>
                    <m:oMath>
                      <m:f>
                        <m:fPr>
                          <m:type m:val="bar"/>
                          <m:ctrlPr>
                            <a:rPr/>
                          </m:ctrlPr>
                        </m:fPr>
                        <m:num>
                          <m:r>
                            <m:rPr>
                              <m:sty m:val="bi"/>
                            </m:rPr>
                            <a:rPr b="1" i="1">
                              <a:latin typeface="Cambria Math" panose="02040503050406030204" charset="0"/>
                            </a:rPr>
                            <m:t>𝟏</m:t>
                          </m:r>
                        </m:num>
                        <m:den>
                          <m:r>
                            <m:rPr>
                              <m:sty m:val="bi"/>
                            </m:rPr>
                            <a:rPr b="1" i="1">
                              <a:latin typeface="Cambria Math" panose="02040503050406030204" charset="0"/>
                            </a:rPr>
                            <m:t>𝟖</m:t>
                          </m:r>
                        </m:den>
                      </m:f>
                    </m:oMath>
                  </m:oMathPara>
                </a14:m>
                <a:r>
                  <a:t> </a:t>
                </a: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=1：2=3：6；</a:t>
                </a:r>
                <a:endParaRPr lang="zh-CN" altLang="en-US" sz="2800" b="1">
                  <a:solidFill>
                    <a:srgbClr val="FF0000"/>
                  </a:solidFill>
                  <a:latin typeface="Times New Roman" panose="02020603050405020304" pitchFamily="34" charset="0"/>
                  <a:ea typeface="楷体" panose="02010609060101010101" pitchFamily="34" charset="-122"/>
                  <a:cs typeface="Times New Roman" panose="02020603050405020304" pitchFamily="34" charset="-120"/>
                  <a:sym typeface="+mn-ea"/>
                </a:endParaRPr>
              </a:p>
              <a:p>
                <a:pPr algn="l" eaLnBrk="0" fontAlgn="ctr" hangingPunct="0">
                  <a:lnSpc>
                    <a:spcPct val="120000"/>
                  </a:lnSpc>
                  <a:spcBef>
                    <a:spcPct val="0"/>
                  </a:spcBef>
                  <a:spcAft>
                    <a:spcPct val="0"/>
                  </a:spcAft>
                  <a:defRPr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</a:defRPr>
                </a:pP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因A、B的质量之比为3：4</a:t>
                </a:r>
                <a:r>
                  <a:rPr lang="en-US" altLang="zh-CN" sz="2800" b="1">
                    <a:solidFill>
                      <a:srgbClr val="FF0000"/>
                    </a:solidFill>
                    <a:latin typeface="新宋体" panose="02010609030101010101" charset="-122"/>
                    <a:ea typeface="新宋体" panose="02010609030101010101" charset="-122"/>
                    <a:cs typeface="新宋体" panose="02010609030101010101" charset="-122"/>
                    <a:sym typeface="+mn-ea"/>
                  </a:rPr>
                  <a:t>，</a:t>
                </a: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故可知B一定是空心的</a:t>
                </a:r>
                <a:r>
                  <a:rPr lang="en-US" altLang="zh-CN" sz="2800" b="1">
                    <a:solidFill>
                      <a:srgbClr val="FF0000"/>
                    </a:solidFill>
                    <a:latin typeface="新宋体" panose="02010609030101010101" charset="-122"/>
                    <a:ea typeface="新宋体" panose="02010609030101010101" charset="-122"/>
                    <a:cs typeface="新宋体" panose="02010609030101010101" charset="-122"/>
                    <a:sym typeface="+mn-ea"/>
                  </a:rPr>
                  <a:t>，</a:t>
                </a: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只有B正确</a:t>
                </a:r>
                <a:r>
                  <a:rPr lang="en-US" altLang="zh-CN" sz="2800" b="1">
                    <a:solidFill>
                      <a:srgbClr val="FF0000"/>
                    </a:solidFill>
                    <a:latin typeface="新宋体" panose="02010609030101010101" charset="-122"/>
                    <a:ea typeface="新宋体" panose="02010609030101010101" charset="-122"/>
                    <a:cs typeface="新宋体" panose="02010609030101010101" charset="-122"/>
                    <a:sym typeface="+mn-ea"/>
                  </a:rPr>
                  <a:t>，</a:t>
                </a: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ACD错误。</a:t>
                </a:r>
                <a:endParaRPr lang="zh-CN" altLang="en-US" sz="2800" b="1">
                  <a:solidFill>
                    <a:srgbClr val="FF0000"/>
                  </a:solidFill>
                  <a:latin typeface="Times New Roman" panose="02020603050405020304" pitchFamily="34" charset="0"/>
                  <a:ea typeface="楷体" panose="02010609060101010101" pitchFamily="34" charset="-122"/>
                  <a:cs typeface="Times New Roman" panose="02020603050405020304" pitchFamily="34" charset="-120"/>
                  <a:sym typeface="+mn-ea"/>
                </a:endParaRPr>
              </a:p>
              <a:p>
                <a:pPr algn="l" eaLnBrk="0" fontAlgn="ctr" hangingPunct="0">
                  <a:lnSpc>
                    <a:spcPct val="120000"/>
                  </a:lnSpc>
                  <a:spcBef>
                    <a:spcPct val="0"/>
                  </a:spcBef>
                  <a:spcAft>
                    <a:spcPct val="0"/>
                  </a:spcAft>
                  <a:defRPr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</a:defRPr>
                </a:pPr>
                <a:r>
                  <a:rPr lang="en-US" altLang="zh-CN" sz="2800" b="1">
                    <a:solidFill>
                      <a:srgbClr val="FF0000"/>
                    </a:solidFill>
                    <a:latin typeface="Times New Roman" panose="02020603050405020304" pitchFamily="34" charset="0"/>
                    <a:ea typeface="楷体" panose="02010609060101010101" pitchFamily="34" charset="-122"/>
                    <a:cs typeface="Times New Roman" panose="02020603050405020304" pitchFamily="34" charset="-120"/>
                    <a:sym typeface="+mn-ea"/>
                  </a:rPr>
                  <a:t>故选：B。</a:t>
                </a:r>
                <a:endParaRPr lang="zh-CN" altLang="en-US" sz="2800" b="1">
                  <a:solidFill>
                    <a:srgbClr val="FF0000"/>
                  </a:solidFill>
                  <a:latin typeface="Times New Roman" panose="02020603050405020304" pitchFamily="34" charset="0"/>
                  <a:ea typeface="楷体" panose="02010609060101010101" pitchFamily="34" charset="-122"/>
                  <a:cs typeface="Times New Roman" panose="02020603050405020304" pitchFamily="34" charset="-120"/>
                  <a:sym typeface="+mn-ea"/>
                </a:endParaRPr>
              </a:p>
            </p:txBody>
          </p:sp>
        </mc:Choice>
        <mc:Fallback>
          <p:sp>
            <p:nvSpPr>
              <p:cNvPr id="9" name="文本框 5" descr="ques_method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6880" y="508000"/>
                <a:ext cx="11335385" cy="2562093"/>
              </a:xfrm>
              <a:prstGeom prst="rect">
                <a:avLst/>
              </a:prstGeom>
              <a:blipFill rotWithShape="1">
                <a:blip r:embed="rId3"/>
                <a:stretch>
                  <a:fillRect b="20"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>
            <a:alphaModFix amt="42000"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框 3" title=""/>
          <p:cNvSpPr txBox="1"/>
          <p:nvPr/>
        </p:nvSpPr>
        <p:spPr>
          <a:xfrm>
            <a:off x="436880" y="508000"/>
            <a:ext cx="11335385" cy="2634837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defRPr>
            </a:pP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11.下列物理量中能用来鉴别物质种类的是</a:t>
            </a:r>
            <a:r>
              <a:rPr lang="en-US" altLang="zh-CN" sz="28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</a:rPr>
              <a:t>(</a:t>
            </a:r>
            <a:r>
              <a:rPr lang="en-US" altLang="zh-CN" sz="2800">
                <a:solidFill>
                  <a:srgbClr val="FFFFFF">
                    <a:alpha val="0"/>
                  </a:srgbClr>
                </a:solidFill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 ____ </a:t>
            </a:r>
            <a:r>
              <a:rPr lang="en-US" altLang="zh-CN" sz="28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</a:rPr>
              <a:t>)</a:t>
            </a:r>
            <a:endParaRPr lang="zh-CN" altLang="en-US" sz="2800"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defRPr>
            </a:pP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A.密度</a:t>
            </a:r>
            <a:endParaRPr lang="zh-CN" altLang="en-US" sz="2800"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defRPr>
            </a:pP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B.质量</a:t>
            </a:r>
            <a:endParaRPr lang="zh-CN" altLang="en-US" sz="2800"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defRPr>
            </a:pP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C.体积</a:t>
            </a:r>
            <a:endParaRPr lang="zh-CN" altLang="en-US" sz="2800"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defRPr>
            </a:pP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D.压强</a:t>
            </a:r>
            <a:endParaRPr lang="zh-CN" altLang="en-US" sz="2800"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  <a:sym typeface="+mn-ea"/>
            </a:endParaRPr>
          </a:p>
        </p:txBody>
      </p:sp>
      <p:sp>
        <p:nvSpPr>
          <p:cNvPr id="8" name="文本框 5" title=""/>
          <p:cNvSpPr txBox="1"/>
          <p:nvPr/>
        </p:nvSpPr>
        <p:spPr>
          <a:xfrm>
            <a:off x="436880" y="3396837"/>
            <a:ext cx="11335385" cy="2123027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【解析】解：密度是物质的一种特性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不同物质的密度一般是不同的；而质量、体积、压强不是物质的特性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和物质的种类没有关系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所以可以直接用来鉴别物质种类的是密度。</a:t>
            </a:r>
            <a:endParaRPr lang="zh-CN" altLang="en-US" sz="2800" b="1">
              <a:solidFill>
                <a:srgbClr val="FF0000"/>
              </a:solidFill>
              <a:latin typeface="Times New Roman" panose="02020603050405020304" pitchFamily="34" charset="0"/>
              <a:ea typeface="楷体" panose="02010609060101010101" pitchFamily="34" charset="-122"/>
              <a:cs typeface="Times New Roman" panose="02020603050405020304" pitchFamily="34" charset="-120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故选：A。</a:t>
            </a:r>
            <a:endParaRPr lang="zh-CN" altLang="en-US" sz="2800" b="1">
              <a:solidFill>
                <a:srgbClr val="FF0000"/>
              </a:solidFill>
              <a:latin typeface="Times New Roman" panose="02020603050405020304" pitchFamily="34" charset="0"/>
              <a:ea typeface="楷体" panose="02010609060101010101" pitchFamily="34" charset="-122"/>
              <a:cs typeface="Times New Roman" panose="02020603050405020304" pitchFamily="34" charset="-120"/>
              <a:sym typeface="+mn-ea"/>
            </a:endParaRPr>
          </a:p>
        </p:txBody>
      </p:sp>
      <p:sp>
        <p:nvSpPr>
          <p:cNvPr id="9" name="文本框 5" title=""/>
          <p:cNvSpPr txBox="1"/>
          <p:nvPr/>
        </p:nvSpPr>
        <p:spPr>
          <a:xfrm>
            <a:off x="7404896" y="476018"/>
            <a:ext cx="444456" cy="59270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A</a:t>
            </a:r>
            <a:endParaRPr lang="en-US" altLang="zh-CN" sz="2800" b="1">
              <a:solidFill>
                <a:srgbClr val="FF0000"/>
              </a:solidFill>
              <a:latin typeface="Times New Roman" panose="02020603050405020304" pitchFamily="34" charset="0"/>
              <a:ea typeface="楷体" panose="02010609060101010101" pitchFamily="34" charset="-122"/>
              <a:cs typeface="Times New Roman" panose="02020603050405020304" pitchFamily="34" charset="-120"/>
              <a:sym typeface="+mn-ea"/>
            </a:endParaRPr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8" dur="500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4">
            <a:alphaModFix amt="42000"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New picture" title=""/>
          <p:cNvPicPr/>
          <p:nvPr/>
        </p:nvPicPr>
        <p:blipFill>
          <a:blip r:embed="rId3"/>
          <a:stretch>
            <a:fillRect/>
          </a:stretch>
        </p:blipFill>
        <p:spPr>
          <a:xfrm>
            <a:off x="7486014" y="635000"/>
            <a:ext cx="3479800" cy="1752600"/>
          </a:xfrm>
          <a:prstGeom prst="rect">
            <a:avLst/>
          </a:prstGeom>
        </p:spPr>
      </p:pic>
      <p:sp>
        <p:nvSpPr>
          <p:cNvPr id="7" name="文本框 3" title=""/>
          <p:cNvSpPr txBox="1"/>
          <p:nvPr/>
        </p:nvSpPr>
        <p:spPr>
          <a:xfrm>
            <a:off x="436880" y="508000"/>
            <a:ext cx="6985635" cy="365896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defRPr>
            </a:pP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12.如图所示</a:t>
            </a:r>
            <a:r>
              <a:rPr lang="en-US" altLang="zh-CN" sz="28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</a:rPr>
              <a:t>，</a:t>
            </a: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是1kg水从0℃被加热到10℃过程中</a:t>
            </a:r>
            <a:r>
              <a:rPr lang="en-US" altLang="zh-CN" sz="28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</a:rPr>
              <a:t>，</a:t>
            </a: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密度随温度变化的图象</a:t>
            </a:r>
            <a:r>
              <a:rPr lang="en-US" altLang="zh-CN" sz="28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</a:rPr>
              <a:t>，</a:t>
            </a: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下列分析正确的是</a:t>
            </a:r>
            <a:r>
              <a:rPr lang="en-US" altLang="zh-CN" sz="28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</a:rPr>
              <a:t>(</a:t>
            </a:r>
            <a:r>
              <a:rPr lang="en-US" altLang="zh-CN" sz="2800">
                <a:solidFill>
                  <a:srgbClr val="FFFFFF">
                    <a:alpha val="0"/>
                  </a:srgbClr>
                </a:solidFill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 ____ </a:t>
            </a:r>
            <a:r>
              <a:rPr lang="en-US" altLang="zh-CN" sz="28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</a:rPr>
              <a:t>)</a:t>
            </a:r>
            <a:endParaRPr lang="zh-CN" altLang="en-US" sz="2800"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defRPr>
            </a:pP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A.水始终遵从热胀冷缩的规律</a:t>
            </a:r>
            <a:endParaRPr lang="zh-CN" altLang="en-US" sz="2800"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defRPr>
            </a:pP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B.1℃时水的密度比5℃时的小</a:t>
            </a:r>
            <a:endParaRPr lang="zh-CN" altLang="en-US" sz="2800"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defRPr>
            </a:pP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C.温度升高</a:t>
            </a:r>
            <a:r>
              <a:rPr lang="en-US" altLang="zh-CN" sz="28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</a:rPr>
              <a:t>，</a:t>
            </a: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液体的体积一定增大</a:t>
            </a:r>
            <a:endParaRPr lang="zh-CN" altLang="en-US" sz="2800"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>
                <a:solidFill>
                  <a:srgbClr val="000000"/>
                </a:solidFill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defRPr>
            </a:pP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D.温度不同</a:t>
            </a:r>
            <a:r>
              <a:rPr lang="en-US" altLang="zh-CN" sz="2800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</a:rPr>
              <a:t>，</a:t>
            </a:r>
            <a:r>
              <a:rPr lang="en-US" altLang="zh-CN" sz="2800">
                <a:latin typeface="Times New Roman" panose="02020603050405020304" pitchFamily="34" charset="0"/>
                <a:ea typeface="微软雅黑"/>
                <a:cs typeface="Times New Roman" panose="02020603050405020304" pitchFamily="34" charset="-120"/>
              </a:rPr>
              <a:t>液体的密度一定不同</a:t>
            </a:r>
            <a:endParaRPr lang="zh-CN" altLang="en-US" sz="2800">
              <a:latin typeface="Times New Roman" panose="02020603050405020304" pitchFamily="34" charset="0"/>
              <a:ea typeface="微软雅黑"/>
              <a:cs typeface="Times New Roman" panose="02020603050405020304" pitchFamily="34" charset="-120"/>
              <a:sym typeface="+mn-ea"/>
            </a:endParaRPr>
          </a:p>
        </p:txBody>
      </p:sp>
      <p:sp>
        <p:nvSpPr>
          <p:cNvPr id="9" name="文本框 5" title=""/>
          <p:cNvSpPr txBox="1"/>
          <p:nvPr/>
        </p:nvSpPr>
        <p:spPr>
          <a:xfrm>
            <a:off x="436880" y="4420965"/>
            <a:ext cx="11335385" cy="1610962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【解析】解：A、水在4℃以上跟一般的物体一样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遵循热胀冷缩规律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但在0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～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4℃之间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水出现反常膨胀现象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故A错误；</a:t>
            </a:r>
            <a:endParaRPr lang="zh-CN" altLang="en-US" sz="2800" b="1">
              <a:solidFill>
                <a:srgbClr val="FF0000"/>
              </a:solidFill>
              <a:latin typeface="Times New Roman" panose="02020603050405020304" pitchFamily="34" charset="0"/>
              <a:ea typeface="楷体" panose="02010609060101010101" pitchFamily="34" charset="-122"/>
              <a:cs typeface="Times New Roman" panose="02020603050405020304" pitchFamily="34" charset="-120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B、由图像知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1℃时水的密度比5℃时的小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故B正确；</a:t>
            </a:r>
            <a:endParaRPr lang="zh-CN" altLang="en-US" sz="2800" b="1">
              <a:solidFill>
                <a:srgbClr val="FF0000"/>
              </a:solidFill>
              <a:latin typeface="Times New Roman" panose="02020603050405020304" pitchFamily="34" charset="0"/>
              <a:ea typeface="楷体" panose="02010609060101010101" pitchFamily="34" charset="-122"/>
              <a:cs typeface="Times New Roman" panose="02020603050405020304" pitchFamily="34" charset="-120"/>
              <a:sym typeface="+mn-ea"/>
            </a:endParaRPr>
          </a:p>
        </p:txBody>
      </p:sp>
      <p:sp>
        <p:nvSpPr>
          <p:cNvPr id="10" name="文本框 5" title=""/>
          <p:cNvSpPr txBox="1"/>
          <p:nvPr/>
        </p:nvSpPr>
        <p:spPr>
          <a:xfrm>
            <a:off x="2361214" y="1500146"/>
            <a:ext cx="423612" cy="59270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B</a:t>
            </a:r>
            <a:endParaRPr lang="en-US" altLang="zh-CN" sz="2800" b="1">
              <a:solidFill>
                <a:srgbClr val="FF0000"/>
              </a:solidFill>
              <a:latin typeface="Times New Roman" panose="02020603050405020304" pitchFamily="34" charset="0"/>
              <a:ea typeface="楷体" panose="02010609060101010101" pitchFamily="34" charset="-122"/>
              <a:cs typeface="Times New Roman" panose="02020603050405020304" pitchFamily="34" charset="-120"/>
              <a:sym typeface="+mn-ea"/>
            </a:endParaRPr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8" dur="500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>
            <a:alphaModFix amt="42000"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文本框 5" title=""/>
          <p:cNvSpPr txBox="1"/>
          <p:nvPr/>
        </p:nvSpPr>
        <p:spPr>
          <a:xfrm>
            <a:off x="436880" y="508000"/>
            <a:ext cx="11335385" cy="314715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C、水在0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～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4℃之间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出现反常膨胀现象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温度升高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液体的体积变小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故C错误；</a:t>
            </a:r>
            <a:endParaRPr lang="zh-CN" altLang="en-US" sz="2800" b="1">
              <a:solidFill>
                <a:srgbClr val="FF0000"/>
              </a:solidFill>
              <a:latin typeface="Times New Roman" panose="02020603050405020304" pitchFamily="34" charset="0"/>
              <a:ea typeface="楷体" panose="02010609060101010101" pitchFamily="34" charset="-122"/>
              <a:cs typeface="Times New Roman" panose="02020603050405020304" pitchFamily="34" charset="-120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D、温度不同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液体的密度一般不同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由图像知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水的温度在4℃时密度最大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温度大于或小于4℃时密度变小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温度是0℃和8.5℃的密度相等</a:t>
            </a:r>
            <a:r>
              <a:rPr lang="en-US" altLang="zh-CN" sz="28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故D错误。</a:t>
            </a:r>
            <a:endParaRPr lang="zh-CN" altLang="en-US" sz="2800" b="1">
              <a:solidFill>
                <a:srgbClr val="FF0000"/>
              </a:solidFill>
              <a:latin typeface="Times New Roman" panose="02020603050405020304" pitchFamily="34" charset="0"/>
              <a:ea typeface="楷体" panose="02010609060101010101" pitchFamily="34" charset="-122"/>
              <a:cs typeface="Times New Roman" panose="02020603050405020304" pitchFamily="34" charset="-120"/>
              <a:sym typeface="+mn-ea"/>
            </a:endParaRPr>
          </a:p>
          <a:p>
            <a:pPr algn="l" eaLnBrk="0" fontAlgn="ctr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defRPr>
            </a:pP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  <a:sym typeface="+mn-ea"/>
              </a:rPr>
              <a:t>故选：B。</a:t>
            </a:r>
            <a:endParaRPr lang="zh-CN" altLang="en-US" sz="2800" b="1">
              <a:solidFill>
                <a:srgbClr val="FF0000"/>
              </a:solidFill>
              <a:latin typeface="Times New Roman" panose="02020603050405020304" pitchFamily="34" charset="0"/>
              <a:ea typeface="楷体" panose="02010609060101010101" pitchFamily="34" charset="-122"/>
              <a:cs typeface="Times New Roman" panose="02020603050405020304" pitchFamily="34" charset="-120"/>
              <a:sym typeface="+mn-ea"/>
            </a:endParaRPr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https://d.book118.com/988013025030006047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custom2020508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SHOW_EDIT_AREA_INDICATION" val="1"/>
  <p:tag name="KSO_WM_UNIT_TYPE" val="a"/>
  <p:tag name="KSO_WM_UNIT_VALUE" val="28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custom2020508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SHOW_EDIT_AREA_INDICATION" val="1"/>
  <p:tag name="KSO_WM_UNIT_TYPE" val="b"/>
  <p:tag name="KSO_WM_UNIT_VALUE" val="111"/>
</p:tagLst>
</file>

<file path=ppt/tags/tag65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6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151</Paragraphs>
  <Slides>28</Slides>
  <Notes>26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baseType="lpstr" size="38">
      <vt:lpstr>Arial</vt:lpstr>
      <vt:lpstr>Calibri</vt:lpstr>
      <vt:lpstr>微软雅黑</vt:lpstr>
      <vt:lpstr>Wingdings</vt:lpstr>
      <vt:lpstr>Times New Roman</vt:lpstr>
      <vt:lpstr>新宋体</vt:lpstr>
      <vt:lpstr>Cambria Math</vt:lpstr>
      <vt:lpstr>楷体</vt:lpstr>
      <vt:lpstr>Calibri Light</vt:lpstr>
      <vt:lpstr>Office Theme</vt:lpstr>
      <vt:lpstr>5.4密度知识的应用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2024-09-28T09:41:56.900</cp:lastPrinted>
  <dcterms:created xsi:type="dcterms:W3CDTF">2024-09-28T01:41:56Z</dcterms:created>
  <dcterms:modified xsi:type="dcterms:W3CDTF">2024-09-28T01:41:59Z</dcterms:modified>
</cp:coreProperties>
</file>