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94A3DDF-77D9-4218-AE7A-382AF3E2E0A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4C30978-C411-42DF-9DB9-4D4E32D841A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B6107CB-EC1F-41AD-9959-D7E9C2DFBF7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60A15F0-9CF3-41C6-8594-1FFFE2784A9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154B0E4D-76A5-4421-BFBB-0130C84DF60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B1F03952-220A-4E38-A268-575008951EF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E35ACC09-9F8C-4C4E-A865-407CDEB53F6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991348B-2154-494B-AB1A-02D333CB1C2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7215854-CABA-4465-8B95-2F1B0D025B1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98B053D-243D-48FD-AA19-CEDC7846326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D2B011C-3020-466A-B094-E50B4E724E6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3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png" /><Relationship Id="rId3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3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8802006603400602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542747" y="1226293"/>
            <a:ext cx="9106507" cy="1906231"/>
          </a:xfrm>
          <a:prstGeom prst="rect">
            <a:avLst/>
          </a:prstGeom>
        </p:spPr>
        <p:txBody>
          <a:bodyPr vert="horz" wrap="square" lIns="85725" tIns="85725" rIns="47625" bIns="857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  <a:defRPr/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建设施工过程中的安全风险控制</a:t>
            </a:r>
            <a:endParaRPr lang="en-US" sz="1100"/>
          </a:p>
        </p:txBody>
      </p:sp>
      <p:grpSp>
        <p:nvGrpSpPr>
          <p:cNvPr id="3" name="Group 3"/>
          <p:cNvGrpSpPr/>
          <p:nvPr/>
        </p:nvGrpSpPr>
        <p:grpSpPr>
          <a:xfrm>
            <a:off x="2739291" y="3540703"/>
            <a:ext cx="6713418" cy="489827"/>
            <a:chOff x="2739291" y="3540703"/>
            <a:chExt cx="6713418" cy="489827"/>
          </a:xfrm>
        </p:grpSpPr>
        <p:sp>
          <p:nvSpPr>
            <p:cNvPr id="4" name="AutoShape 4"/>
            <p:cNvSpPr/>
            <p:nvPr/>
          </p:nvSpPr>
          <p:spPr>
            <a:xfrm>
              <a:off x="2739291" y="3540703"/>
              <a:ext cx="3401434" cy="489827"/>
            </a:xfrm>
            <a:prstGeom prst="rect">
              <a:avLst/>
            </a:prstGeom>
          </p:spPr>
          <p:txBody>
            <a:bodyPr vert="horz" wrap="square" lIns="85725" tIns="85725" rIns="47625" bIns="85725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  <a:spcBef>
                  <a:spcPts val="375"/>
                </a:spcBef>
                <a:defRPr/>
              </a:pPr>
              <a:r>
                <a:rPr lang="en-US" sz="2025">
                  <a:solidFill>
                    <a:srgbClr val="000000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汇报人：XX</a:t>
              </a:r>
              <a:endParaRPr lang="en-US" sz="1100"/>
            </a:p>
          </p:txBody>
        </p:sp>
        <p:sp>
          <p:nvSpPr>
            <p:cNvPr id="5" name="AutoShape 5"/>
            <p:cNvSpPr/>
            <p:nvPr/>
          </p:nvSpPr>
          <p:spPr>
            <a:xfrm>
              <a:off x="6140725" y="3540703"/>
              <a:ext cx="3311984" cy="489827"/>
            </a:xfrm>
            <a:prstGeom prst="rect">
              <a:avLst/>
            </a:prstGeom>
          </p:spPr>
          <p:txBody>
            <a:bodyPr vert="horz" wrap="square" lIns="85725" tIns="85725" rIns="47625" bIns="85725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  <a:spcBef>
                  <a:spcPts val="375"/>
                </a:spcBef>
                <a:defRPr/>
              </a:pPr>
              <a:r>
                <a:rPr lang="en-US" sz="2025">
                  <a:solidFill>
                    <a:srgbClr val="000000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2024-01-01</a:t>
              </a:r>
              <a:endParaRPr lang="en-US" sz="1100"/>
            </a:p>
          </p:txBody>
        </p:sp>
      </p:grp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59520" y="535260"/>
            <a:ext cx="10672960" cy="5769193"/>
          </a:xfrm>
          <a:prstGeom prst="rect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-535260"/>
            <a:ext cx="5567207" cy="6839712"/>
          </a:xfrm>
          <a:prstGeom prst="rect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6276259" y="861481"/>
            <a:ext cx="3746772" cy="597533"/>
          </a:xfrm>
          <a:prstGeom prst="rect">
            <a:avLst/>
          </a:prstGeom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457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  <a:endParaRPr lang="en-US" sz="1100"/>
          </a:p>
        </p:txBody>
      </p:sp>
      <p:sp>
        <p:nvSpPr>
          <p:cNvPr id="5" name="TextBox 5"/>
          <p:cNvSpPr txBox="1"/>
          <p:nvPr/>
        </p:nvSpPr>
        <p:spPr>
          <a:xfrm>
            <a:off x="6083808" y="1823759"/>
            <a:ext cx="4638675" cy="44577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施工安全风险识别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施工安全风险评估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施工安全风险控制措施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施工安全风险管理体系建设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施工安全风险控制实践案例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439506" y="5227774"/>
            <a:ext cx="7312987" cy="729897"/>
          </a:xfrm>
          <a:prstGeom prst="rect">
            <a:avLst/>
          </a:prstGeom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  <a:defRPr/>
            </a:pPr>
            <a:r>
              <a:rPr lang="en-US" sz="30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954829" y="2485096"/>
            <a:ext cx="2082658" cy="1318935"/>
          </a:xfrm>
          <a:prstGeom prst="rect">
            <a:avLst/>
          </a:prstGeom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52605" y="2972012"/>
            <a:ext cx="2353053" cy="1956378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通过有效的安全风险控制，降低施工现场事故发生的概率，保障施工人员的生命安全。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8684852" y="1462164"/>
            <a:ext cx="2382848" cy="1991137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通过识别、评估和控制安全风险，确保施工过程的顺利进行，避免因安全事故导致的工程延误和成本增加。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8684852" y="4394429"/>
            <a:ext cx="2382848" cy="1962565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作为施工企业，有责任关注员工的安全和健康，通过实施安全风险控制措施，积极履行企业社会责任。</a:t>
            </a:r>
            <a:endParaRPr lang="en-US" sz="1100"/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>
            <a:alphaModFix amt="75000"/>
          </a:blip>
          <a:srcRect l="31868" t="13068" r="31502" b="30114"/>
          <a:stretch>
            <a:fillRect/>
          </a:stretch>
        </p:blipFill>
        <p:spPr>
          <a:xfrm>
            <a:off x="4217947" y="1384382"/>
            <a:ext cx="3545264" cy="5454568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31020" r="31020"/>
          <a:stretch>
            <a:fillRect/>
          </a:stretch>
        </p:blipFill>
        <p:spPr>
          <a:xfrm>
            <a:off x="4495323" y="1838813"/>
            <a:ext cx="2952950" cy="4810026"/>
          </a:xfrm>
          <a:prstGeom prst="rect">
            <a:avLst/>
          </a:prstGeom>
        </p:spPr>
      </p:pic>
      <p:grpSp>
        <p:nvGrpSpPr>
          <p:cNvPr id="7" name="Group 7"/>
          <p:cNvGrpSpPr/>
          <p:nvPr/>
        </p:nvGrpSpPr>
        <p:grpSpPr>
          <a:xfrm>
            <a:off x="3239789" y="3141586"/>
            <a:ext cx="1463040" cy="1463040"/>
            <a:chOff x="3239789" y="3141586"/>
            <a:chExt cx="1463040" cy="1463040"/>
          </a:xfrm>
        </p:grpSpPr>
        <p:sp>
          <p:nvSpPr>
            <p:cNvPr id="8" name="AutoShape 8"/>
            <p:cNvSpPr/>
            <p:nvPr/>
          </p:nvSpPr>
          <p:spPr>
            <a:xfrm>
              <a:off x="3239789" y="3141586"/>
              <a:ext cx="1463040" cy="1463040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3612771" y="3559447"/>
            <a:ext cx="702092" cy="584684"/>
            <a:chOff x="3612771" y="3559447"/>
            <a:chExt cx="702092" cy="584684"/>
          </a:xfrm>
        </p:grpSpPr>
        <p:sp>
          <p:nvSpPr>
            <p:cNvPr id="10" name="Freeform 10"/>
            <p:cNvSpPr/>
            <p:nvPr/>
          </p:nvSpPr>
          <p:spPr>
            <a:xfrm>
              <a:off x="3612771" y="4122895"/>
              <a:ext cx="702092" cy="21236"/>
            </a:xfrm>
            <a:custGeom>
              <a:rect l="l" t="t" r="r" b="b"/>
              <a:pathLst>
                <a:path w="76" h="2">
                  <a:moveTo>
                    <a:pt x="2" y="2"/>
                  </a:moveTo>
                  <a:cubicBezTo>
                    <a:pt x="1" y="2"/>
                    <a:pt x="0" y="2"/>
                    <a:pt x="0" y="1"/>
                  </a:cubicBezTo>
                  <a:cubicBezTo>
                    <a:pt x="0" y="0"/>
                    <a:pt x="1" y="0"/>
                    <a:pt x="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5" y="0"/>
                    <a:pt x="76" y="0"/>
                    <a:pt x="76" y="1"/>
                  </a:cubicBezTo>
                  <a:cubicBezTo>
                    <a:pt x="76" y="2"/>
                    <a:pt x="75" y="2"/>
                    <a:pt x="75" y="2"/>
                  </a:cubicBezTo>
                  <a:lnTo>
                    <a:pt x="2" y="2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3702447" y="3690774"/>
              <a:ext cx="101383" cy="372745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3850662" y="3559447"/>
              <a:ext cx="101383" cy="504071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3998877" y="3720392"/>
              <a:ext cx="101383" cy="343126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147092" y="3830623"/>
              <a:ext cx="101383" cy="233035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6924196" y="1127033"/>
            <a:ext cx="1463040" cy="1463040"/>
            <a:chOff x="6924196" y="1127033"/>
            <a:chExt cx="1463040" cy="1463040"/>
          </a:xfrm>
        </p:grpSpPr>
        <p:sp>
          <p:nvSpPr>
            <p:cNvPr id="16" name="Freeform 16"/>
            <p:cNvSpPr/>
            <p:nvPr/>
          </p:nvSpPr>
          <p:spPr>
            <a:xfrm>
              <a:off x="7364596" y="1565888"/>
              <a:ext cx="575749" cy="390208"/>
            </a:xfrm>
            <a:custGeom>
              <a:rect l="l" t="t" r="r" b="b"/>
              <a:pathLst>
                <a:path w="56" h="35">
                  <a:moveTo>
                    <a:pt x="52" y="0"/>
                  </a:moveTo>
                  <a:cubicBezTo>
                    <a:pt x="4" y="0"/>
                    <a:pt x="4" y="0"/>
                    <a:pt x="4" y="0"/>
                  </a:cubicBezTo>
                  <a:cubicBezTo>
                    <a:pt x="2" y="0"/>
                    <a:pt x="0" y="2"/>
                    <a:pt x="0" y="4"/>
                  </a:cubicBezTo>
                  <a:cubicBezTo>
                    <a:pt x="0" y="31"/>
                    <a:pt x="0" y="31"/>
                    <a:pt x="0" y="31"/>
                  </a:cubicBezTo>
                  <a:cubicBezTo>
                    <a:pt x="0" y="33"/>
                    <a:pt x="2" y="35"/>
                    <a:pt x="4" y="35"/>
                  </a:cubicBezTo>
                  <a:cubicBezTo>
                    <a:pt x="52" y="35"/>
                    <a:pt x="52" y="35"/>
                    <a:pt x="52" y="35"/>
                  </a:cubicBezTo>
                  <a:cubicBezTo>
                    <a:pt x="54" y="35"/>
                    <a:pt x="56" y="33"/>
                    <a:pt x="56" y="31"/>
                  </a:cubicBezTo>
                  <a:cubicBezTo>
                    <a:pt x="56" y="4"/>
                    <a:pt x="56" y="4"/>
                    <a:pt x="56" y="4"/>
                  </a:cubicBezTo>
                  <a:cubicBezTo>
                    <a:pt x="56" y="2"/>
                    <a:pt x="54" y="0"/>
                    <a:pt x="52" y="0"/>
                  </a:cubicBezTo>
                  <a:close/>
                  <a:moveTo>
                    <a:pt x="49" y="27"/>
                  </a:moveTo>
                  <a:cubicBezTo>
                    <a:pt x="49" y="29"/>
                    <a:pt x="48" y="30"/>
                    <a:pt x="46" y="30"/>
                  </a:cubicBezTo>
                  <a:cubicBezTo>
                    <a:pt x="9" y="30"/>
                    <a:pt x="9" y="30"/>
                    <a:pt x="9" y="30"/>
                  </a:cubicBezTo>
                  <a:cubicBezTo>
                    <a:pt x="7" y="30"/>
                    <a:pt x="6" y="29"/>
                    <a:pt x="6" y="27"/>
                  </a:cubicBezTo>
                  <a:cubicBezTo>
                    <a:pt x="6" y="8"/>
                    <a:pt x="6" y="8"/>
                    <a:pt x="6" y="8"/>
                  </a:cubicBezTo>
                  <a:cubicBezTo>
                    <a:pt x="6" y="6"/>
                    <a:pt x="7" y="5"/>
                    <a:pt x="9" y="5"/>
                  </a:cubicBezTo>
                  <a:cubicBezTo>
                    <a:pt x="46" y="5"/>
                    <a:pt x="46" y="5"/>
                    <a:pt x="46" y="5"/>
                  </a:cubicBezTo>
                  <a:cubicBezTo>
                    <a:pt x="48" y="5"/>
                    <a:pt x="49" y="6"/>
                    <a:pt x="49" y="8"/>
                  </a:cubicBezTo>
                  <a:lnTo>
                    <a:pt x="49" y="27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Freeform 17"/>
            <p:cNvSpPr/>
            <p:nvPr/>
          </p:nvSpPr>
          <p:spPr>
            <a:xfrm>
              <a:off x="7273763" y="1974818"/>
              <a:ext cx="748924" cy="211520"/>
            </a:xfrm>
            <a:custGeom>
              <a:rect l="l" t="t" r="r" b="b"/>
              <a:pathLst>
                <a:path w="73" h="19">
                  <a:moveTo>
                    <a:pt x="67" y="3"/>
                  </a:moveTo>
                  <a:cubicBezTo>
                    <a:pt x="66" y="1"/>
                    <a:pt x="65" y="0"/>
                    <a:pt x="63" y="0"/>
                  </a:cubicBezTo>
                  <a:cubicBezTo>
                    <a:pt x="10" y="0"/>
                    <a:pt x="10" y="0"/>
                    <a:pt x="10" y="0"/>
                  </a:cubicBezTo>
                  <a:cubicBezTo>
                    <a:pt x="8" y="0"/>
                    <a:pt x="7" y="2"/>
                    <a:pt x="7" y="3"/>
                  </a:cubicBezTo>
                  <a:cubicBezTo>
                    <a:pt x="1" y="13"/>
                    <a:pt x="1" y="13"/>
                    <a:pt x="1" y="13"/>
                  </a:cubicBezTo>
                  <a:cubicBezTo>
                    <a:pt x="73" y="13"/>
                    <a:pt x="73" y="13"/>
                    <a:pt x="73" y="13"/>
                  </a:cubicBezTo>
                  <a:lnTo>
                    <a:pt x="67" y="3"/>
                  </a:lnTo>
                  <a:close/>
                  <a:moveTo>
                    <a:pt x="25" y="12"/>
                  </a:moveTo>
                  <a:cubicBezTo>
                    <a:pt x="27" y="9"/>
                    <a:pt x="27" y="9"/>
                    <a:pt x="27" y="9"/>
                  </a:cubicBezTo>
                  <a:cubicBezTo>
                    <a:pt x="47" y="9"/>
                    <a:pt x="47" y="9"/>
                    <a:pt x="47" y="9"/>
                  </a:cubicBezTo>
                  <a:cubicBezTo>
                    <a:pt x="48" y="12"/>
                    <a:pt x="48" y="12"/>
                    <a:pt x="48" y="12"/>
                  </a:cubicBezTo>
                  <a:lnTo>
                    <a:pt x="25" y="12"/>
                  </a:lnTo>
                  <a:close/>
                  <a:moveTo>
                    <a:pt x="62" y="7"/>
                  </a:moveTo>
                  <a:cubicBezTo>
                    <a:pt x="12" y="7"/>
                    <a:pt x="12" y="7"/>
                    <a:pt x="12" y="7"/>
                  </a:cubicBezTo>
                  <a:cubicBezTo>
                    <a:pt x="9" y="7"/>
                    <a:pt x="9" y="6"/>
                    <a:pt x="9" y="6"/>
                  </a:cubicBezTo>
                  <a:cubicBezTo>
                    <a:pt x="10" y="3"/>
                    <a:pt x="10" y="3"/>
                    <a:pt x="10" y="3"/>
                  </a:cubicBezTo>
                  <a:cubicBezTo>
                    <a:pt x="11" y="3"/>
                    <a:pt x="11" y="2"/>
                    <a:pt x="13" y="2"/>
                  </a:cubicBezTo>
                  <a:cubicBezTo>
                    <a:pt x="61" y="2"/>
                    <a:pt x="61" y="2"/>
                    <a:pt x="61" y="2"/>
                  </a:cubicBezTo>
                  <a:cubicBezTo>
                    <a:pt x="62" y="2"/>
                    <a:pt x="63" y="3"/>
                    <a:pt x="63" y="3"/>
                  </a:cubicBezTo>
                  <a:cubicBezTo>
                    <a:pt x="65" y="6"/>
                    <a:pt x="65" y="6"/>
                    <a:pt x="65" y="6"/>
                  </a:cubicBezTo>
                  <a:cubicBezTo>
                    <a:pt x="65" y="6"/>
                    <a:pt x="65" y="7"/>
                    <a:pt x="62" y="7"/>
                  </a:cubicBezTo>
                  <a:close/>
                  <a:moveTo>
                    <a:pt x="0" y="15"/>
                  </a:moveTo>
                  <a:cubicBezTo>
                    <a:pt x="0" y="16"/>
                    <a:pt x="2" y="17"/>
                    <a:pt x="3" y="19"/>
                  </a:cubicBezTo>
                  <a:cubicBezTo>
                    <a:pt x="70" y="19"/>
                    <a:pt x="70" y="19"/>
                    <a:pt x="70" y="19"/>
                  </a:cubicBezTo>
                  <a:cubicBezTo>
                    <a:pt x="72" y="17"/>
                    <a:pt x="73" y="16"/>
                    <a:pt x="73" y="15"/>
                  </a:cubicBezTo>
                  <a:lnTo>
                    <a:pt x="0" y="15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924196" y="1127033"/>
              <a:ext cx="1463040" cy="146304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7364596" y="1565888"/>
              <a:ext cx="575749" cy="390208"/>
            </a:xfrm>
            <a:custGeom>
              <a:rect l="l" t="t" r="r" b="b"/>
              <a:pathLst>
                <a:path w="56" h="35">
                  <a:moveTo>
                    <a:pt x="52" y="0"/>
                  </a:moveTo>
                  <a:cubicBezTo>
                    <a:pt x="4" y="0"/>
                    <a:pt x="4" y="0"/>
                    <a:pt x="4" y="0"/>
                  </a:cubicBezTo>
                  <a:cubicBezTo>
                    <a:pt x="2" y="0"/>
                    <a:pt x="0" y="2"/>
                    <a:pt x="0" y="4"/>
                  </a:cubicBezTo>
                  <a:cubicBezTo>
                    <a:pt x="0" y="31"/>
                    <a:pt x="0" y="31"/>
                    <a:pt x="0" y="31"/>
                  </a:cubicBezTo>
                  <a:cubicBezTo>
                    <a:pt x="0" y="33"/>
                    <a:pt x="2" y="35"/>
                    <a:pt x="4" y="35"/>
                  </a:cubicBezTo>
                  <a:cubicBezTo>
                    <a:pt x="52" y="35"/>
                    <a:pt x="52" y="35"/>
                    <a:pt x="52" y="35"/>
                  </a:cubicBezTo>
                  <a:cubicBezTo>
                    <a:pt x="54" y="35"/>
                    <a:pt x="56" y="33"/>
                    <a:pt x="56" y="31"/>
                  </a:cubicBezTo>
                  <a:cubicBezTo>
                    <a:pt x="56" y="4"/>
                    <a:pt x="56" y="4"/>
                    <a:pt x="56" y="4"/>
                  </a:cubicBezTo>
                  <a:cubicBezTo>
                    <a:pt x="56" y="2"/>
                    <a:pt x="54" y="0"/>
                    <a:pt x="52" y="0"/>
                  </a:cubicBezTo>
                  <a:close/>
                  <a:moveTo>
                    <a:pt x="49" y="27"/>
                  </a:moveTo>
                  <a:cubicBezTo>
                    <a:pt x="49" y="29"/>
                    <a:pt x="48" y="30"/>
                    <a:pt x="46" y="30"/>
                  </a:cubicBezTo>
                  <a:cubicBezTo>
                    <a:pt x="9" y="30"/>
                    <a:pt x="9" y="30"/>
                    <a:pt x="9" y="30"/>
                  </a:cubicBezTo>
                  <a:cubicBezTo>
                    <a:pt x="7" y="30"/>
                    <a:pt x="6" y="29"/>
                    <a:pt x="6" y="27"/>
                  </a:cubicBezTo>
                  <a:cubicBezTo>
                    <a:pt x="6" y="8"/>
                    <a:pt x="6" y="8"/>
                    <a:pt x="6" y="8"/>
                  </a:cubicBezTo>
                  <a:cubicBezTo>
                    <a:pt x="6" y="6"/>
                    <a:pt x="7" y="5"/>
                    <a:pt x="9" y="5"/>
                  </a:cubicBezTo>
                  <a:cubicBezTo>
                    <a:pt x="46" y="5"/>
                    <a:pt x="46" y="5"/>
                    <a:pt x="46" y="5"/>
                  </a:cubicBezTo>
                  <a:cubicBezTo>
                    <a:pt x="48" y="5"/>
                    <a:pt x="49" y="6"/>
                    <a:pt x="49" y="8"/>
                  </a:cubicBezTo>
                  <a:lnTo>
                    <a:pt x="49" y="27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7273763" y="1974818"/>
              <a:ext cx="748924" cy="211520"/>
            </a:xfrm>
            <a:custGeom>
              <a:rect l="l" t="t" r="r" b="b"/>
              <a:pathLst>
                <a:path w="73" h="19">
                  <a:moveTo>
                    <a:pt x="67" y="3"/>
                  </a:moveTo>
                  <a:cubicBezTo>
                    <a:pt x="66" y="1"/>
                    <a:pt x="65" y="0"/>
                    <a:pt x="63" y="0"/>
                  </a:cubicBezTo>
                  <a:cubicBezTo>
                    <a:pt x="10" y="0"/>
                    <a:pt x="10" y="0"/>
                    <a:pt x="10" y="0"/>
                  </a:cubicBezTo>
                  <a:cubicBezTo>
                    <a:pt x="8" y="0"/>
                    <a:pt x="7" y="2"/>
                    <a:pt x="7" y="3"/>
                  </a:cubicBezTo>
                  <a:cubicBezTo>
                    <a:pt x="1" y="13"/>
                    <a:pt x="1" y="13"/>
                    <a:pt x="1" y="13"/>
                  </a:cubicBezTo>
                  <a:cubicBezTo>
                    <a:pt x="73" y="13"/>
                    <a:pt x="73" y="13"/>
                    <a:pt x="73" y="13"/>
                  </a:cubicBezTo>
                  <a:lnTo>
                    <a:pt x="67" y="3"/>
                  </a:lnTo>
                  <a:close/>
                  <a:moveTo>
                    <a:pt x="25" y="12"/>
                  </a:moveTo>
                  <a:cubicBezTo>
                    <a:pt x="27" y="9"/>
                    <a:pt x="27" y="9"/>
                    <a:pt x="27" y="9"/>
                  </a:cubicBezTo>
                  <a:cubicBezTo>
                    <a:pt x="47" y="9"/>
                    <a:pt x="47" y="9"/>
                    <a:pt x="47" y="9"/>
                  </a:cubicBezTo>
                  <a:cubicBezTo>
                    <a:pt x="48" y="12"/>
                    <a:pt x="48" y="12"/>
                    <a:pt x="48" y="12"/>
                  </a:cubicBezTo>
                  <a:lnTo>
                    <a:pt x="25" y="12"/>
                  </a:lnTo>
                  <a:close/>
                  <a:moveTo>
                    <a:pt x="62" y="7"/>
                  </a:moveTo>
                  <a:cubicBezTo>
                    <a:pt x="12" y="7"/>
                    <a:pt x="12" y="7"/>
                    <a:pt x="12" y="7"/>
                  </a:cubicBezTo>
                  <a:cubicBezTo>
                    <a:pt x="9" y="7"/>
                    <a:pt x="9" y="6"/>
                    <a:pt x="9" y="6"/>
                  </a:cubicBezTo>
                  <a:cubicBezTo>
                    <a:pt x="10" y="3"/>
                    <a:pt x="10" y="3"/>
                    <a:pt x="10" y="3"/>
                  </a:cubicBezTo>
                  <a:cubicBezTo>
                    <a:pt x="11" y="3"/>
                    <a:pt x="11" y="2"/>
                    <a:pt x="13" y="2"/>
                  </a:cubicBezTo>
                  <a:cubicBezTo>
                    <a:pt x="61" y="2"/>
                    <a:pt x="61" y="2"/>
                    <a:pt x="61" y="2"/>
                  </a:cubicBezTo>
                  <a:cubicBezTo>
                    <a:pt x="62" y="2"/>
                    <a:pt x="63" y="3"/>
                    <a:pt x="63" y="3"/>
                  </a:cubicBezTo>
                  <a:cubicBezTo>
                    <a:pt x="65" y="6"/>
                    <a:pt x="65" y="6"/>
                    <a:pt x="65" y="6"/>
                  </a:cubicBezTo>
                  <a:cubicBezTo>
                    <a:pt x="65" y="6"/>
                    <a:pt x="65" y="7"/>
                    <a:pt x="62" y="7"/>
                  </a:cubicBezTo>
                  <a:close/>
                  <a:moveTo>
                    <a:pt x="0" y="15"/>
                  </a:moveTo>
                  <a:cubicBezTo>
                    <a:pt x="0" y="16"/>
                    <a:pt x="2" y="17"/>
                    <a:pt x="3" y="19"/>
                  </a:cubicBezTo>
                  <a:cubicBezTo>
                    <a:pt x="70" y="19"/>
                    <a:pt x="70" y="19"/>
                    <a:pt x="70" y="19"/>
                  </a:cubicBezTo>
                  <a:cubicBezTo>
                    <a:pt x="72" y="17"/>
                    <a:pt x="73" y="16"/>
                    <a:pt x="73" y="15"/>
                  </a:cubicBezTo>
                  <a:lnTo>
                    <a:pt x="0" y="15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6924196" y="4151964"/>
            <a:ext cx="1463040" cy="1463040"/>
            <a:chOff x="6924196" y="4151964"/>
            <a:chExt cx="1463040" cy="1463040"/>
          </a:xfrm>
        </p:grpSpPr>
        <p:sp>
          <p:nvSpPr>
            <p:cNvPr id="22" name="AutoShape 22"/>
            <p:cNvSpPr/>
            <p:nvPr/>
          </p:nvSpPr>
          <p:spPr>
            <a:xfrm>
              <a:off x="7285470" y="4642335"/>
              <a:ext cx="725508" cy="572110"/>
            </a:xfrm>
            <a:prstGeom prst="wedgeEllipseCallou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924196" y="4151964"/>
              <a:ext cx="1463040" cy="146304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285470" y="4642335"/>
              <a:ext cx="725508" cy="572110"/>
            </a:xfrm>
            <a:prstGeom prst="wedgeEllipseCallou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5" name="AutoShape 25"/>
          <p:cNvSpPr/>
          <p:nvPr/>
        </p:nvSpPr>
        <p:spPr>
          <a:xfrm>
            <a:off x="455981" y="2535936"/>
            <a:ext cx="2746302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保障人员安全</a:t>
            </a:r>
            <a:endParaRPr lang="en-US" sz="1100"/>
          </a:p>
        </p:txBody>
      </p:sp>
      <p:sp>
        <p:nvSpPr>
          <p:cNvPr id="26" name="AutoShape 26"/>
          <p:cNvSpPr/>
          <p:nvPr/>
        </p:nvSpPr>
        <p:spPr>
          <a:xfrm>
            <a:off x="8503125" y="1054893"/>
            <a:ext cx="2746302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确保工程顺利进行</a:t>
            </a:r>
            <a:endParaRPr lang="en-US" sz="1100"/>
          </a:p>
        </p:txBody>
      </p:sp>
      <p:sp>
        <p:nvSpPr>
          <p:cNvPr id="27" name="AutoShape 27"/>
          <p:cNvSpPr/>
          <p:nvPr/>
        </p:nvSpPr>
        <p:spPr>
          <a:xfrm>
            <a:off x="8503125" y="4009655"/>
            <a:ext cx="2746302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履行企业社会责任</a:t>
            </a:r>
            <a:endParaRPr lang="en-US" sz="1100"/>
          </a:p>
        </p:txBody>
      </p:sp>
      <p:grpSp>
        <p:nvGrpSpPr>
          <p:cNvPr id="28" name="Group 2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9" name="AutoShape 2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TextBox 4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41735" r="41735"/>
          <a:stretch>
            <a:fillRect/>
          </a:stretch>
        </p:blipFill>
        <p:spPr>
          <a:xfrm>
            <a:off x="8422415" y="1165018"/>
            <a:ext cx="3769585" cy="516874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049459" y="1392873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911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601242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介绍施工现场的整体安全状况，包括事故发生的频率、类型以及影响范围等。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3099145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784885" y="1602358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施工现场安全状况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405571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详细阐述如何识别施工现场的安全风险，以及采用何种方法和工具对风险进行评估和分级。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343439" y="1390903"/>
            <a:ext cx="3535395" cy="975360"/>
            <a:chOff x="4343439" y="1390903"/>
            <a:chExt cx="3535395" cy="975360"/>
          </a:xfrm>
        </p:grpSpPr>
        <p:sp>
          <p:nvSpPr>
            <p:cNvPr id="10" name="AutoShape 10"/>
            <p:cNvSpPr/>
            <p:nvPr/>
          </p:nvSpPr>
          <p:spPr>
            <a:xfrm>
              <a:off x="4854091" y="1391888"/>
              <a:ext cx="2537366" cy="97141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34343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903474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TextBox 13"/>
          <p:cNvSpPr txBox="1"/>
          <p:nvPr/>
        </p:nvSpPr>
        <p:spPr>
          <a:xfrm>
            <a:off x="4587137" y="1601372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安全风险识别与评估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049459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3911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601242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列举针对识别出的安全风险所采取的控制措施，包括预防措施、应急响应措施以及持续改进计划等。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99145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784885" y="4150486"/>
            <a:ext cx="3066513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安全风险控制措施</a:t>
            </a:r>
          </a:p>
        </p:txBody>
      </p:sp>
      <p:sp>
        <p:nvSpPr>
          <p:cNvPr id="19" name="AutoShape 19"/>
          <p:cNvSpPr/>
          <p:nvPr/>
        </p:nvSpPr>
        <p:spPr>
          <a:xfrm>
            <a:off x="4853788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34343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4405571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分析安全风险控制措施的实施效果，包括事故率的降低、员工安全意识的提高以及安全管理水平的提升等。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6903474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4587137" y="4150486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安全风险控制效果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汇报范围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439506" y="5227774"/>
            <a:ext cx="7312987" cy="729897"/>
          </a:xfrm>
          <a:prstGeom prst="rect">
            <a:avLst/>
          </a:prstGeom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  <a:defRPr/>
            </a:pPr>
            <a:r>
              <a:rPr lang="en-US" sz="30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施工安全风险识别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954829" y="2485096"/>
            <a:ext cx="2082658" cy="1318935"/>
          </a:xfrm>
          <a:prstGeom prst="rect">
            <a:avLst/>
          </a:prstGeom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初步识别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通过查阅相关文献、专家咨询、现场踏勘等方式，对施工过程中的潜在风险进行初步识别。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详细分析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对初步识别出的风险进行详细分析，包括风险来源、发生概率、影响程度等方面。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风险清单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将详细分析后的风险按照一定格式整理成风险清单，为后续的风险评估和控制提供依据。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识别方法与步骤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900000">
            <a:off x="6319999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18900000">
            <a:off x="4794540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t="10633" b="10633"/>
          <a:stretch>
            <a:fillRect/>
          </a:stretch>
        </p:blipFill>
        <p:spPr>
          <a:xfrm>
            <a:off x="3352886" y="2107432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3"/>
          <a:srcRect l="14912" r="14912"/>
          <a:stretch>
            <a:fillRect/>
          </a:stretch>
        </p:blipFill>
        <p:spPr>
          <a:xfrm>
            <a:off x="6374798" y="2037636"/>
            <a:ext cx="2465519" cy="2529619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3541855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721695" y="2521355"/>
            <a:ext cx="306115" cy="294843"/>
          </a:xfrm>
          <a:custGeom>
            <a:rect l="l" t="t" r="r" b="b"/>
            <a:pathLst>
              <a:path w="6825" h="6825">
                <a:moveTo>
                  <a:pt x="1263" y="5234"/>
                </a:moveTo>
                <a:cubicBezTo>
                  <a:pt x="1316" y="5493"/>
                  <a:pt x="1546" y="5689"/>
                  <a:pt x="1820" y="5689"/>
                </a:cubicBezTo>
                <a:cubicBezTo>
                  <a:pt x="2114" y="5689"/>
                  <a:pt x="2354" y="5464"/>
                  <a:pt x="2383" y="5178"/>
                </a:cubicBezTo>
                <a:lnTo>
                  <a:pt x="3568" y="4191"/>
                </a:lnTo>
                <a:cubicBezTo>
                  <a:pt x="3652" y="4401"/>
                  <a:pt x="3856" y="4551"/>
                  <a:pt x="4096" y="4551"/>
                </a:cubicBezTo>
                <a:cubicBezTo>
                  <a:pt x="4348" y="4551"/>
                  <a:pt x="4560" y="4385"/>
                  <a:pt x="4635" y="4157"/>
                </a:cubicBezTo>
                <a:lnTo>
                  <a:pt x="5696" y="4736"/>
                </a:lnTo>
                <a:cubicBezTo>
                  <a:pt x="5732" y="5016"/>
                  <a:pt x="5969" y="5234"/>
                  <a:pt x="6258" y="5234"/>
                </a:cubicBezTo>
                <a:cubicBezTo>
                  <a:pt x="6571" y="5234"/>
                  <a:pt x="6827" y="4979"/>
                  <a:pt x="6827" y="4665"/>
                </a:cubicBezTo>
                <a:cubicBezTo>
                  <a:pt x="6827" y="4351"/>
                  <a:pt x="6571" y="4096"/>
                  <a:pt x="6258" y="4096"/>
                </a:cubicBezTo>
                <a:cubicBezTo>
                  <a:pt x="6006" y="4096"/>
                  <a:pt x="5794" y="4262"/>
                  <a:pt x="5719" y="4490"/>
                </a:cubicBezTo>
                <a:lnTo>
                  <a:pt x="4658" y="3911"/>
                </a:lnTo>
                <a:cubicBezTo>
                  <a:pt x="4622" y="3631"/>
                  <a:pt x="4385" y="3413"/>
                  <a:pt x="4096" y="3413"/>
                </a:cubicBezTo>
                <a:cubicBezTo>
                  <a:pt x="3802" y="3413"/>
                  <a:pt x="3563" y="3638"/>
                  <a:pt x="3533" y="3924"/>
                </a:cubicBezTo>
                <a:lnTo>
                  <a:pt x="2348" y="4911"/>
                </a:lnTo>
                <a:cubicBezTo>
                  <a:pt x="2265" y="4701"/>
                  <a:pt x="2060" y="4551"/>
                  <a:pt x="1820" y="4551"/>
                </a:cubicBezTo>
                <a:cubicBezTo>
                  <a:pt x="1546" y="4551"/>
                  <a:pt x="1316" y="4747"/>
                  <a:pt x="1263" y="5006"/>
                </a:cubicBezTo>
                <a:lnTo>
                  <a:pt x="455" y="5006"/>
                </a:lnTo>
                <a:lnTo>
                  <a:pt x="455" y="4551"/>
                </a:lnTo>
                <a:lnTo>
                  <a:pt x="569" y="4551"/>
                </a:lnTo>
                <a:cubicBezTo>
                  <a:pt x="632" y="4551"/>
                  <a:pt x="683" y="4500"/>
                  <a:pt x="683" y="4437"/>
                </a:cubicBezTo>
                <a:cubicBezTo>
                  <a:pt x="683" y="4374"/>
                  <a:pt x="632" y="4324"/>
                  <a:pt x="569" y="4324"/>
                </a:cubicBezTo>
                <a:lnTo>
                  <a:pt x="455" y="4324"/>
                </a:lnTo>
                <a:lnTo>
                  <a:pt x="455" y="3982"/>
                </a:lnTo>
                <a:lnTo>
                  <a:pt x="569" y="3982"/>
                </a:lnTo>
                <a:cubicBezTo>
                  <a:pt x="632" y="3982"/>
                  <a:pt x="683" y="3931"/>
                  <a:pt x="683" y="3868"/>
                </a:cubicBezTo>
                <a:cubicBezTo>
                  <a:pt x="683" y="3806"/>
                  <a:pt x="632" y="3755"/>
                  <a:pt x="569" y="3755"/>
                </a:cubicBezTo>
                <a:lnTo>
                  <a:pt x="480" y="3755"/>
                </a:lnTo>
                <a:lnTo>
                  <a:pt x="1407" y="2416"/>
                </a:lnTo>
                <a:cubicBezTo>
                  <a:pt x="1494" y="2470"/>
                  <a:pt x="1596" y="2503"/>
                  <a:pt x="1707" y="2503"/>
                </a:cubicBezTo>
                <a:cubicBezTo>
                  <a:pt x="1888" y="2503"/>
                  <a:pt x="2048" y="2416"/>
                  <a:pt x="2152" y="2284"/>
                </a:cubicBezTo>
                <a:lnTo>
                  <a:pt x="2752" y="2584"/>
                </a:lnTo>
                <a:cubicBezTo>
                  <a:pt x="2740" y="2631"/>
                  <a:pt x="2731" y="2680"/>
                  <a:pt x="2731" y="2731"/>
                </a:cubicBezTo>
                <a:cubicBezTo>
                  <a:pt x="2731" y="3044"/>
                  <a:pt x="2986" y="3300"/>
                  <a:pt x="3300" y="3300"/>
                </a:cubicBezTo>
                <a:cubicBezTo>
                  <a:pt x="3613" y="3300"/>
                  <a:pt x="3868" y="3044"/>
                  <a:pt x="3868" y="2731"/>
                </a:cubicBezTo>
                <a:cubicBezTo>
                  <a:pt x="3868" y="2608"/>
                  <a:pt x="3829" y="2496"/>
                  <a:pt x="3763" y="2403"/>
                </a:cubicBezTo>
                <a:lnTo>
                  <a:pt x="4488" y="1055"/>
                </a:lnTo>
                <a:cubicBezTo>
                  <a:pt x="4574" y="1107"/>
                  <a:pt x="4672" y="1138"/>
                  <a:pt x="4779" y="1138"/>
                </a:cubicBezTo>
                <a:cubicBezTo>
                  <a:pt x="4891" y="1138"/>
                  <a:pt x="4995" y="1104"/>
                  <a:pt x="5083" y="1048"/>
                </a:cubicBezTo>
                <a:lnTo>
                  <a:pt x="5827" y="2004"/>
                </a:lnTo>
                <a:cubicBezTo>
                  <a:pt x="5829" y="2007"/>
                  <a:pt x="5833" y="2009"/>
                  <a:pt x="5836" y="2011"/>
                </a:cubicBezTo>
                <a:cubicBezTo>
                  <a:pt x="5745" y="2112"/>
                  <a:pt x="5689" y="2244"/>
                  <a:pt x="5689" y="2389"/>
                </a:cubicBezTo>
                <a:cubicBezTo>
                  <a:pt x="5689" y="2703"/>
                  <a:pt x="5944" y="2958"/>
                  <a:pt x="6258" y="2958"/>
                </a:cubicBezTo>
                <a:cubicBezTo>
                  <a:pt x="6571" y="2958"/>
                  <a:pt x="6827" y="2703"/>
                  <a:pt x="6827" y="2389"/>
                </a:cubicBezTo>
                <a:cubicBezTo>
                  <a:pt x="6827" y="2076"/>
                  <a:pt x="6571" y="1820"/>
                  <a:pt x="6258" y="1820"/>
                </a:cubicBezTo>
                <a:cubicBezTo>
                  <a:pt x="6170" y="1820"/>
                  <a:pt x="6087" y="1842"/>
                  <a:pt x="6013" y="1878"/>
                </a:cubicBezTo>
                <a:cubicBezTo>
                  <a:pt x="6010" y="1874"/>
                  <a:pt x="6010" y="1869"/>
                  <a:pt x="6006" y="1864"/>
                </a:cubicBezTo>
                <a:lnTo>
                  <a:pt x="5248" y="890"/>
                </a:lnTo>
                <a:cubicBezTo>
                  <a:pt x="5311" y="798"/>
                  <a:pt x="5348" y="688"/>
                  <a:pt x="5348" y="569"/>
                </a:cubicBezTo>
                <a:cubicBezTo>
                  <a:pt x="5348" y="255"/>
                  <a:pt x="5092" y="0"/>
                  <a:pt x="4779" y="0"/>
                </a:cubicBezTo>
                <a:cubicBezTo>
                  <a:pt x="4465" y="0"/>
                  <a:pt x="4210" y="255"/>
                  <a:pt x="4210" y="569"/>
                </a:cubicBezTo>
                <a:cubicBezTo>
                  <a:pt x="4210" y="691"/>
                  <a:pt x="4249" y="804"/>
                  <a:pt x="4315" y="897"/>
                </a:cubicBezTo>
                <a:lnTo>
                  <a:pt x="3590" y="2244"/>
                </a:lnTo>
                <a:cubicBezTo>
                  <a:pt x="3505" y="2193"/>
                  <a:pt x="3406" y="2162"/>
                  <a:pt x="3300" y="2162"/>
                </a:cubicBezTo>
                <a:cubicBezTo>
                  <a:pt x="3118" y="2162"/>
                  <a:pt x="2959" y="2248"/>
                  <a:pt x="2854" y="2381"/>
                </a:cubicBezTo>
                <a:lnTo>
                  <a:pt x="2254" y="2081"/>
                </a:lnTo>
                <a:cubicBezTo>
                  <a:pt x="2267" y="2034"/>
                  <a:pt x="2276" y="1985"/>
                  <a:pt x="2276" y="1934"/>
                </a:cubicBezTo>
                <a:cubicBezTo>
                  <a:pt x="2276" y="1621"/>
                  <a:pt x="2020" y="1365"/>
                  <a:pt x="1707" y="1365"/>
                </a:cubicBezTo>
                <a:cubicBezTo>
                  <a:pt x="1393" y="1365"/>
                  <a:pt x="1138" y="1621"/>
                  <a:pt x="1138" y="1934"/>
                </a:cubicBezTo>
                <a:cubicBezTo>
                  <a:pt x="1138" y="2054"/>
                  <a:pt x="1176" y="2166"/>
                  <a:pt x="1239" y="2257"/>
                </a:cubicBezTo>
                <a:lnTo>
                  <a:pt x="593" y="3191"/>
                </a:lnTo>
                <a:cubicBezTo>
                  <a:pt x="585" y="3189"/>
                  <a:pt x="578" y="3186"/>
                  <a:pt x="569" y="3186"/>
                </a:cubicBezTo>
                <a:lnTo>
                  <a:pt x="455" y="3186"/>
                </a:lnTo>
                <a:lnTo>
                  <a:pt x="455" y="2844"/>
                </a:lnTo>
                <a:lnTo>
                  <a:pt x="569" y="2844"/>
                </a:lnTo>
                <a:cubicBezTo>
                  <a:pt x="632" y="2844"/>
                  <a:pt x="683" y="2794"/>
                  <a:pt x="683" y="2731"/>
                </a:cubicBezTo>
                <a:cubicBezTo>
                  <a:pt x="683" y="2668"/>
                  <a:pt x="632" y="2617"/>
                  <a:pt x="569" y="2617"/>
                </a:cubicBezTo>
                <a:lnTo>
                  <a:pt x="455" y="2617"/>
                </a:lnTo>
                <a:lnTo>
                  <a:pt x="455" y="2276"/>
                </a:lnTo>
                <a:lnTo>
                  <a:pt x="569" y="2276"/>
                </a:lnTo>
                <a:cubicBezTo>
                  <a:pt x="632" y="2276"/>
                  <a:pt x="683" y="2225"/>
                  <a:pt x="683" y="2162"/>
                </a:cubicBezTo>
                <a:cubicBezTo>
                  <a:pt x="683" y="2099"/>
                  <a:pt x="632" y="2048"/>
                  <a:pt x="569" y="2048"/>
                </a:cubicBezTo>
                <a:lnTo>
                  <a:pt x="455" y="2048"/>
                </a:lnTo>
                <a:lnTo>
                  <a:pt x="455" y="1707"/>
                </a:lnTo>
                <a:lnTo>
                  <a:pt x="569" y="1707"/>
                </a:lnTo>
                <a:cubicBezTo>
                  <a:pt x="632" y="1707"/>
                  <a:pt x="683" y="1656"/>
                  <a:pt x="683" y="1593"/>
                </a:cubicBezTo>
                <a:cubicBezTo>
                  <a:pt x="683" y="1530"/>
                  <a:pt x="632" y="1479"/>
                  <a:pt x="569" y="1479"/>
                </a:cubicBezTo>
                <a:lnTo>
                  <a:pt x="455" y="1479"/>
                </a:lnTo>
                <a:lnTo>
                  <a:pt x="455" y="1138"/>
                </a:lnTo>
                <a:lnTo>
                  <a:pt x="569" y="1138"/>
                </a:lnTo>
                <a:cubicBezTo>
                  <a:pt x="632" y="1138"/>
                  <a:pt x="683" y="1087"/>
                  <a:pt x="683" y="1024"/>
                </a:cubicBezTo>
                <a:cubicBezTo>
                  <a:pt x="683" y="961"/>
                  <a:pt x="632" y="910"/>
                  <a:pt x="569" y="910"/>
                </a:cubicBezTo>
                <a:lnTo>
                  <a:pt x="455" y="910"/>
                </a:lnTo>
                <a:lnTo>
                  <a:pt x="455" y="569"/>
                </a:lnTo>
                <a:lnTo>
                  <a:pt x="569" y="569"/>
                </a:lnTo>
                <a:cubicBezTo>
                  <a:pt x="632" y="569"/>
                  <a:pt x="683" y="518"/>
                  <a:pt x="683" y="455"/>
                </a:cubicBezTo>
                <a:cubicBezTo>
                  <a:pt x="683" y="392"/>
                  <a:pt x="632" y="341"/>
                  <a:pt x="569" y="341"/>
                </a:cubicBezTo>
                <a:lnTo>
                  <a:pt x="455" y="341"/>
                </a:lnTo>
                <a:lnTo>
                  <a:pt x="455" y="114"/>
                </a:lnTo>
                <a:cubicBezTo>
                  <a:pt x="455" y="51"/>
                  <a:pt x="404" y="0"/>
                  <a:pt x="341" y="0"/>
                </a:cubicBezTo>
                <a:cubicBezTo>
                  <a:pt x="278" y="0"/>
                  <a:pt x="228" y="51"/>
                  <a:pt x="228" y="114"/>
                </a:cubicBezTo>
                <a:lnTo>
                  <a:pt x="228" y="341"/>
                </a:lnTo>
                <a:lnTo>
                  <a:pt x="114" y="341"/>
                </a:lnTo>
                <a:cubicBezTo>
                  <a:pt x="51" y="341"/>
                  <a:pt x="0" y="392"/>
                  <a:pt x="0" y="455"/>
                </a:cubicBezTo>
                <a:cubicBezTo>
                  <a:pt x="0" y="518"/>
                  <a:pt x="51" y="569"/>
                  <a:pt x="114" y="569"/>
                </a:cubicBezTo>
                <a:lnTo>
                  <a:pt x="228" y="569"/>
                </a:lnTo>
                <a:lnTo>
                  <a:pt x="228" y="910"/>
                </a:lnTo>
                <a:lnTo>
                  <a:pt x="114" y="910"/>
                </a:lnTo>
                <a:cubicBezTo>
                  <a:pt x="51" y="910"/>
                  <a:pt x="0" y="961"/>
                  <a:pt x="0" y="1024"/>
                </a:cubicBezTo>
                <a:cubicBezTo>
                  <a:pt x="0" y="1087"/>
                  <a:pt x="51" y="1138"/>
                  <a:pt x="114" y="1138"/>
                </a:cubicBezTo>
                <a:lnTo>
                  <a:pt x="228" y="1138"/>
                </a:lnTo>
                <a:lnTo>
                  <a:pt x="228" y="1479"/>
                </a:lnTo>
                <a:lnTo>
                  <a:pt x="114" y="1479"/>
                </a:lnTo>
                <a:cubicBezTo>
                  <a:pt x="51" y="1479"/>
                  <a:pt x="0" y="1530"/>
                  <a:pt x="0" y="1593"/>
                </a:cubicBezTo>
                <a:cubicBezTo>
                  <a:pt x="0" y="1656"/>
                  <a:pt x="51" y="1707"/>
                  <a:pt x="114" y="1707"/>
                </a:cubicBezTo>
                <a:lnTo>
                  <a:pt x="228" y="1707"/>
                </a:lnTo>
                <a:lnTo>
                  <a:pt x="228" y="2048"/>
                </a:lnTo>
                <a:lnTo>
                  <a:pt x="114" y="2048"/>
                </a:lnTo>
                <a:cubicBezTo>
                  <a:pt x="51" y="2048"/>
                  <a:pt x="0" y="2099"/>
                  <a:pt x="0" y="2162"/>
                </a:cubicBezTo>
                <a:cubicBezTo>
                  <a:pt x="0" y="2225"/>
                  <a:pt x="51" y="2276"/>
                  <a:pt x="114" y="2276"/>
                </a:cubicBezTo>
                <a:lnTo>
                  <a:pt x="228" y="2276"/>
                </a:lnTo>
                <a:lnTo>
                  <a:pt x="228" y="2617"/>
                </a:lnTo>
                <a:lnTo>
                  <a:pt x="114" y="2617"/>
                </a:lnTo>
                <a:cubicBezTo>
                  <a:pt x="51" y="2617"/>
                  <a:pt x="0" y="2668"/>
                  <a:pt x="0" y="2731"/>
                </a:cubicBezTo>
                <a:cubicBezTo>
                  <a:pt x="0" y="2794"/>
                  <a:pt x="51" y="2844"/>
                  <a:pt x="114" y="2844"/>
                </a:cubicBezTo>
                <a:lnTo>
                  <a:pt x="228" y="2844"/>
                </a:lnTo>
                <a:lnTo>
                  <a:pt x="228" y="3186"/>
                </a:lnTo>
                <a:lnTo>
                  <a:pt x="114" y="3186"/>
                </a:lnTo>
                <a:cubicBezTo>
                  <a:pt x="51" y="3186"/>
                  <a:pt x="0" y="3237"/>
                  <a:pt x="0" y="3300"/>
                </a:cubicBezTo>
                <a:cubicBezTo>
                  <a:pt x="0" y="3362"/>
                  <a:pt x="51" y="3413"/>
                  <a:pt x="114" y="3413"/>
                </a:cubicBezTo>
                <a:lnTo>
                  <a:pt x="228" y="3413"/>
                </a:lnTo>
                <a:lnTo>
                  <a:pt x="228" y="3755"/>
                </a:lnTo>
                <a:lnTo>
                  <a:pt x="114" y="3755"/>
                </a:lnTo>
                <a:cubicBezTo>
                  <a:pt x="51" y="3755"/>
                  <a:pt x="0" y="3806"/>
                  <a:pt x="0" y="3868"/>
                </a:cubicBezTo>
                <a:cubicBezTo>
                  <a:pt x="0" y="3931"/>
                  <a:pt x="51" y="3982"/>
                  <a:pt x="114" y="3982"/>
                </a:cubicBezTo>
                <a:lnTo>
                  <a:pt x="228" y="3982"/>
                </a:lnTo>
                <a:lnTo>
                  <a:pt x="228" y="4324"/>
                </a:lnTo>
                <a:lnTo>
                  <a:pt x="114" y="4324"/>
                </a:lnTo>
                <a:cubicBezTo>
                  <a:pt x="51" y="4324"/>
                  <a:pt x="0" y="4374"/>
                  <a:pt x="0" y="4437"/>
                </a:cubicBezTo>
                <a:cubicBezTo>
                  <a:pt x="0" y="4500"/>
                  <a:pt x="51" y="4551"/>
                  <a:pt x="114" y="4551"/>
                </a:cubicBezTo>
                <a:lnTo>
                  <a:pt x="228" y="4551"/>
                </a:lnTo>
                <a:lnTo>
                  <a:pt x="228" y="4892"/>
                </a:lnTo>
                <a:lnTo>
                  <a:pt x="114" y="4892"/>
                </a:lnTo>
                <a:cubicBezTo>
                  <a:pt x="51" y="4892"/>
                  <a:pt x="0" y="4943"/>
                  <a:pt x="0" y="5006"/>
                </a:cubicBezTo>
                <a:cubicBezTo>
                  <a:pt x="0" y="5069"/>
                  <a:pt x="51" y="5120"/>
                  <a:pt x="114" y="5120"/>
                </a:cubicBezTo>
                <a:lnTo>
                  <a:pt x="228" y="5120"/>
                </a:lnTo>
                <a:lnTo>
                  <a:pt x="228" y="5461"/>
                </a:lnTo>
                <a:lnTo>
                  <a:pt x="114" y="5461"/>
                </a:lnTo>
                <a:cubicBezTo>
                  <a:pt x="51" y="5461"/>
                  <a:pt x="0" y="5512"/>
                  <a:pt x="0" y="5575"/>
                </a:cubicBezTo>
                <a:cubicBezTo>
                  <a:pt x="0" y="5638"/>
                  <a:pt x="51" y="5689"/>
                  <a:pt x="114" y="5689"/>
                </a:cubicBezTo>
                <a:lnTo>
                  <a:pt x="228" y="5689"/>
                </a:lnTo>
                <a:lnTo>
                  <a:pt x="228" y="6030"/>
                </a:lnTo>
                <a:lnTo>
                  <a:pt x="114" y="6030"/>
                </a:lnTo>
                <a:cubicBezTo>
                  <a:pt x="51" y="6030"/>
                  <a:pt x="0" y="6081"/>
                  <a:pt x="0" y="6144"/>
                </a:cubicBezTo>
                <a:cubicBezTo>
                  <a:pt x="0" y="6207"/>
                  <a:pt x="51" y="6258"/>
                  <a:pt x="114" y="6258"/>
                </a:cubicBezTo>
                <a:lnTo>
                  <a:pt x="228" y="6258"/>
                </a:lnTo>
                <a:lnTo>
                  <a:pt x="228" y="6485"/>
                </a:lnTo>
                <a:cubicBezTo>
                  <a:pt x="228" y="6548"/>
                  <a:pt x="278" y="6599"/>
                  <a:pt x="341" y="6599"/>
                </a:cubicBezTo>
                <a:lnTo>
                  <a:pt x="683" y="6599"/>
                </a:lnTo>
                <a:lnTo>
                  <a:pt x="683" y="6713"/>
                </a:lnTo>
                <a:cubicBezTo>
                  <a:pt x="683" y="6776"/>
                  <a:pt x="734" y="6827"/>
                  <a:pt x="796" y="6827"/>
                </a:cubicBezTo>
                <a:cubicBezTo>
                  <a:pt x="859" y="6827"/>
                  <a:pt x="910" y="6776"/>
                  <a:pt x="910" y="6713"/>
                </a:cubicBezTo>
                <a:lnTo>
                  <a:pt x="910" y="6599"/>
                </a:lnTo>
                <a:lnTo>
                  <a:pt x="1252" y="6599"/>
                </a:lnTo>
                <a:lnTo>
                  <a:pt x="1252" y="6713"/>
                </a:lnTo>
                <a:cubicBezTo>
                  <a:pt x="1252" y="6776"/>
                  <a:pt x="1302" y="6827"/>
                  <a:pt x="1365" y="6827"/>
                </a:cubicBezTo>
                <a:cubicBezTo>
                  <a:pt x="1428" y="6827"/>
                  <a:pt x="1479" y="6776"/>
                  <a:pt x="1479" y="6713"/>
                </a:cubicBezTo>
                <a:lnTo>
                  <a:pt x="1479" y="6599"/>
                </a:lnTo>
                <a:lnTo>
                  <a:pt x="1820" y="6599"/>
                </a:lnTo>
                <a:lnTo>
                  <a:pt x="1820" y="6713"/>
                </a:lnTo>
                <a:cubicBezTo>
                  <a:pt x="1820" y="6776"/>
                  <a:pt x="1871" y="6827"/>
                  <a:pt x="1934" y="6827"/>
                </a:cubicBezTo>
                <a:cubicBezTo>
                  <a:pt x="1997" y="6827"/>
                  <a:pt x="2048" y="6776"/>
                  <a:pt x="2048" y="6713"/>
                </a:cubicBezTo>
                <a:lnTo>
                  <a:pt x="2048" y="6599"/>
                </a:lnTo>
                <a:lnTo>
                  <a:pt x="2389" y="6599"/>
                </a:lnTo>
                <a:lnTo>
                  <a:pt x="2389" y="6713"/>
                </a:lnTo>
                <a:cubicBezTo>
                  <a:pt x="2389" y="6776"/>
                  <a:pt x="2440" y="6827"/>
                  <a:pt x="2503" y="6827"/>
                </a:cubicBezTo>
                <a:cubicBezTo>
                  <a:pt x="2566" y="6827"/>
                  <a:pt x="2617" y="6776"/>
                  <a:pt x="2617" y="6713"/>
                </a:cubicBezTo>
                <a:lnTo>
                  <a:pt x="2617" y="6599"/>
                </a:lnTo>
                <a:lnTo>
                  <a:pt x="2958" y="6599"/>
                </a:lnTo>
                <a:lnTo>
                  <a:pt x="2958" y="6713"/>
                </a:lnTo>
                <a:cubicBezTo>
                  <a:pt x="2958" y="6776"/>
                  <a:pt x="3009" y="6827"/>
                  <a:pt x="3072" y="6827"/>
                </a:cubicBezTo>
                <a:cubicBezTo>
                  <a:pt x="3135" y="6827"/>
                  <a:pt x="3186" y="6776"/>
                  <a:pt x="3186" y="6713"/>
                </a:cubicBezTo>
                <a:lnTo>
                  <a:pt x="3186" y="6599"/>
                </a:lnTo>
                <a:lnTo>
                  <a:pt x="3527" y="6599"/>
                </a:lnTo>
                <a:lnTo>
                  <a:pt x="3527" y="6713"/>
                </a:lnTo>
                <a:cubicBezTo>
                  <a:pt x="3527" y="6776"/>
                  <a:pt x="3578" y="6827"/>
                  <a:pt x="3641" y="6827"/>
                </a:cubicBezTo>
                <a:cubicBezTo>
                  <a:pt x="3704" y="6827"/>
                  <a:pt x="3755" y="6776"/>
                  <a:pt x="3755" y="6713"/>
                </a:cubicBezTo>
                <a:lnTo>
                  <a:pt x="3755" y="6599"/>
                </a:lnTo>
                <a:lnTo>
                  <a:pt x="4096" y="6599"/>
                </a:lnTo>
                <a:lnTo>
                  <a:pt x="4096" y="6713"/>
                </a:lnTo>
                <a:cubicBezTo>
                  <a:pt x="4096" y="6776"/>
                  <a:pt x="4147" y="6827"/>
                  <a:pt x="4210" y="6827"/>
                </a:cubicBezTo>
                <a:cubicBezTo>
                  <a:pt x="4273" y="6827"/>
                  <a:pt x="4323" y="6776"/>
                  <a:pt x="4323" y="6713"/>
                </a:cubicBezTo>
                <a:lnTo>
                  <a:pt x="4323" y="6599"/>
                </a:lnTo>
                <a:lnTo>
                  <a:pt x="4665" y="6599"/>
                </a:lnTo>
                <a:lnTo>
                  <a:pt x="4665" y="6713"/>
                </a:lnTo>
                <a:cubicBezTo>
                  <a:pt x="4665" y="6776"/>
                  <a:pt x="4716" y="6827"/>
                  <a:pt x="4779" y="6827"/>
                </a:cubicBezTo>
                <a:cubicBezTo>
                  <a:pt x="4842" y="6827"/>
                  <a:pt x="4892" y="6776"/>
                  <a:pt x="4892" y="6713"/>
                </a:cubicBezTo>
                <a:lnTo>
                  <a:pt x="4892" y="6599"/>
                </a:lnTo>
                <a:lnTo>
                  <a:pt x="5234" y="6599"/>
                </a:lnTo>
                <a:lnTo>
                  <a:pt x="5234" y="6713"/>
                </a:lnTo>
                <a:cubicBezTo>
                  <a:pt x="5234" y="6776"/>
                  <a:pt x="5285" y="6827"/>
                  <a:pt x="5347" y="6827"/>
                </a:cubicBezTo>
                <a:cubicBezTo>
                  <a:pt x="5410" y="6827"/>
                  <a:pt x="5461" y="6776"/>
                  <a:pt x="5461" y="6713"/>
                </a:cubicBezTo>
                <a:lnTo>
                  <a:pt x="5461" y="6599"/>
                </a:lnTo>
                <a:lnTo>
                  <a:pt x="5803" y="6599"/>
                </a:lnTo>
                <a:lnTo>
                  <a:pt x="5803" y="6713"/>
                </a:lnTo>
                <a:cubicBezTo>
                  <a:pt x="5803" y="6776"/>
                  <a:pt x="5853" y="6827"/>
                  <a:pt x="5916" y="6827"/>
                </a:cubicBezTo>
                <a:cubicBezTo>
                  <a:pt x="5979" y="6827"/>
                  <a:pt x="6030" y="6776"/>
                  <a:pt x="6030" y="6713"/>
                </a:cubicBezTo>
                <a:lnTo>
                  <a:pt x="6030" y="6599"/>
                </a:lnTo>
                <a:lnTo>
                  <a:pt x="6371" y="6599"/>
                </a:lnTo>
                <a:lnTo>
                  <a:pt x="6371" y="6713"/>
                </a:lnTo>
                <a:cubicBezTo>
                  <a:pt x="6371" y="6776"/>
                  <a:pt x="6422" y="6827"/>
                  <a:pt x="6485" y="6827"/>
                </a:cubicBezTo>
                <a:cubicBezTo>
                  <a:pt x="6548" y="6827"/>
                  <a:pt x="6599" y="6776"/>
                  <a:pt x="6599" y="6713"/>
                </a:cubicBezTo>
                <a:lnTo>
                  <a:pt x="6599" y="6599"/>
                </a:lnTo>
                <a:lnTo>
                  <a:pt x="6713" y="6599"/>
                </a:lnTo>
                <a:cubicBezTo>
                  <a:pt x="6776" y="6599"/>
                  <a:pt x="6827" y="6548"/>
                  <a:pt x="6827" y="6485"/>
                </a:cubicBezTo>
                <a:cubicBezTo>
                  <a:pt x="6827" y="6422"/>
                  <a:pt x="6776" y="6372"/>
                  <a:pt x="6713" y="6372"/>
                </a:cubicBezTo>
                <a:lnTo>
                  <a:pt x="6599" y="6372"/>
                </a:lnTo>
                <a:lnTo>
                  <a:pt x="6599" y="6258"/>
                </a:lnTo>
                <a:cubicBezTo>
                  <a:pt x="6599" y="6195"/>
                  <a:pt x="6548" y="6144"/>
                  <a:pt x="6485" y="6144"/>
                </a:cubicBezTo>
                <a:cubicBezTo>
                  <a:pt x="6422" y="6144"/>
                  <a:pt x="6371" y="6195"/>
                  <a:pt x="6371" y="6258"/>
                </a:cubicBezTo>
                <a:lnTo>
                  <a:pt x="6371" y="6372"/>
                </a:lnTo>
                <a:lnTo>
                  <a:pt x="6030" y="6372"/>
                </a:lnTo>
                <a:lnTo>
                  <a:pt x="6030" y="6258"/>
                </a:lnTo>
                <a:cubicBezTo>
                  <a:pt x="6030" y="6195"/>
                  <a:pt x="5979" y="6144"/>
                  <a:pt x="5916" y="6144"/>
                </a:cubicBezTo>
                <a:cubicBezTo>
                  <a:pt x="5853" y="6144"/>
                  <a:pt x="5803" y="6195"/>
                  <a:pt x="5803" y="6258"/>
                </a:cubicBezTo>
                <a:lnTo>
                  <a:pt x="5803" y="6372"/>
                </a:lnTo>
                <a:lnTo>
                  <a:pt x="5461" y="6372"/>
                </a:lnTo>
                <a:lnTo>
                  <a:pt x="5461" y="6258"/>
                </a:lnTo>
                <a:cubicBezTo>
                  <a:pt x="5461" y="6195"/>
                  <a:pt x="5410" y="6144"/>
                  <a:pt x="5347" y="6144"/>
                </a:cubicBezTo>
                <a:cubicBezTo>
                  <a:pt x="5285" y="6144"/>
                  <a:pt x="5234" y="6195"/>
                  <a:pt x="5234" y="6258"/>
                </a:cubicBezTo>
                <a:lnTo>
                  <a:pt x="5234" y="6372"/>
                </a:lnTo>
                <a:lnTo>
                  <a:pt x="4892" y="6372"/>
                </a:lnTo>
                <a:lnTo>
                  <a:pt x="4892" y="6258"/>
                </a:lnTo>
                <a:cubicBezTo>
                  <a:pt x="4892" y="6195"/>
                  <a:pt x="4842" y="6144"/>
                  <a:pt x="4779" y="6144"/>
                </a:cubicBezTo>
                <a:cubicBezTo>
                  <a:pt x="4716" y="6144"/>
                  <a:pt x="4665" y="6195"/>
                  <a:pt x="4665" y="6258"/>
                </a:cubicBezTo>
                <a:lnTo>
                  <a:pt x="4665" y="6372"/>
                </a:lnTo>
                <a:lnTo>
                  <a:pt x="4323" y="6372"/>
                </a:lnTo>
                <a:lnTo>
                  <a:pt x="4323" y="6258"/>
                </a:lnTo>
                <a:cubicBezTo>
                  <a:pt x="4323" y="6195"/>
                  <a:pt x="4273" y="6144"/>
                  <a:pt x="4210" y="6144"/>
                </a:cubicBezTo>
                <a:cubicBezTo>
                  <a:pt x="4147" y="6144"/>
                  <a:pt x="4096" y="6195"/>
                  <a:pt x="4096" y="6258"/>
                </a:cubicBezTo>
                <a:lnTo>
                  <a:pt x="4096" y="6372"/>
                </a:lnTo>
                <a:lnTo>
                  <a:pt x="3755" y="6372"/>
                </a:lnTo>
                <a:lnTo>
                  <a:pt x="3755" y="6258"/>
                </a:lnTo>
                <a:cubicBezTo>
                  <a:pt x="3755" y="6195"/>
                  <a:pt x="3704" y="6144"/>
                  <a:pt x="3641" y="6144"/>
                </a:cubicBezTo>
                <a:cubicBezTo>
                  <a:pt x="3578" y="6144"/>
                  <a:pt x="3527" y="6195"/>
                  <a:pt x="3527" y="6258"/>
                </a:cubicBezTo>
                <a:lnTo>
                  <a:pt x="3527" y="6372"/>
                </a:lnTo>
                <a:lnTo>
                  <a:pt x="3186" y="6372"/>
                </a:lnTo>
                <a:lnTo>
                  <a:pt x="3186" y="6258"/>
                </a:lnTo>
                <a:cubicBezTo>
                  <a:pt x="3186" y="6195"/>
                  <a:pt x="3135" y="6144"/>
                  <a:pt x="3072" y="6144"/>
                </a:cubicBezTo>
                <a:cubicBezTo>
                  <a:pt x="3009" y="6144"/>
                  <a:pt x="2958" y="6195"/>
                  <a:pt x="2958" y="6258"/>
                </a:cubicBezTo>
                <a:lnTo>
                  <a:pt x="2958" y="6372"/>
                </a:lnTo>
                <a:lnTo>
                  <a:pt x="2617" y="6372"/>
                </a:lnTo>
                <a:lnTo>
                  <a:pt x="2617" y="6258"/>
                </a:lnTo>
                <a:cubicBezTo>
                  <a:pt x="2617" y="6195"/>
                  <a:pt x="2566" y="6144"/>
                  <a:pt x="2503" y="6144"/>
                </a:cubicBezTo>
                <a:cubicBezTo>
                  <a:pt x="2440" y="6144"/>
                  <a:pt x="2389" y="6195"/>
                  <a:pt x="2389" y="6258"/>
                </a:cubicBezTo>
                <a:lnTo>
                  <a:pt x="2389" y="6372"/>
                </a:lnTo>
                <a:lnTo>
                  <a:pt x="2048" y="6372"/>
                </a:lnTo>
                <a:lnTo>
                  <a:pt x="2048" y="6258"/>
                </a:lnTo>
                <a:cubicBezTo>
                  <a:pt x="2048" y="6195"/>
                  <a:pt x="1997" y="6144"/>
                  <a:pt x="1934" y="6144"/>
                </a:cubicBezTo>
                <a:cubicBezTo>
                  <a:pt x="1871" y="6144"/>
                  <a:pt x="1820" y="6195"/>
                  <a:pt x="1820" y="6258"/>
                </a:cubicBezTo>
                <a:lnTo>
                  <a:pt x="1820" y="6372"/>
                </a:lnTo>
                <a:lnTo>
                  <a:pt x="1479" y="6372"/>
                </a:lnTo>
                <a:lnTo>
                  <a:pt x="1479" y="6258"/>
                </a:lnTo>
                <a:cubicBezTo>
                  <a:pt x="1479" y="6195"/>
                  <a:pt x="1428" y="6144"/>
                  <a:pt x="1365" y="6144"/>
                </a:cubicBezTo>
                <a:cubicBezTo>
                  <a:pt x="1302" y="6144"/>
                  <a:pt x="1252" y="6195"/>
                  <a:pt x="1252" y="6258"/>
                </a:cubicBezTo>
                <a:lnTo>
                  <a:pt x="1252" y="6372"/>
                </a:lnTo>
                <a:lnTo>
                  <a:pt x="910" y="6372"/>
                </a:lnTo>
                <a:lnTo>
                  <a:pt x="910" y="6258"/>
                </a:lnTo>
                <a:cubicBezTo>
                  <a:pt x="910" y="6195"/>
                  <a:pt x="859" y="6144"/>
                  <a:pt x="796" y="6144"/>
                </a:cubicBezTo>
                <a:cubicBezTo>
                  <a:pt x="734" y="6144"/>
                  <a:pt x="683" y="6195"/>
                  <a:pt x="683" y="6258"/>
                </a:cubicBezTo>
                <a:lnTo>
                  <a:pt x="683" y="6372"/>
                </a:lnTo>
                <a:lnTo>
                  <a:pt x="455" y="6372"/>
                </a:lnTo>
                <a:lnTo>
                  <a:pt x="455" y="5234"/>
                </a:lnTo>
                <a:lnTo>
                  <a:pt x="1263" y="523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985552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8165392" y="2521355"/>
            <a:ext cx="306115" cy="294843"/>
          </a:xfrm>
          <a:custGeom>
            <a:rect l="l" t="t" r="r" b="b"/>
            <a:pathLst>
              <a:path w="6825" h="5912">
                <a:moveTo>
                  <a:pt x="3413" y="0"/>
                </a:moveTo>
                <a:lnTo>
                  <a:pt x="0" y="5912"/>
                </a:lnTo>
                <a:lnTo>
                  <a:pt x="6827" y="5912"/>
                </a:lnTo>
                <a:lnTo>
                  <a:pt x="3413" y="0"/>
                </a:lnTo>
                <a:close/>
                <a:moveTo>
                  <a:pt x="3413" y="972"/>
                </a:moveTo>
                <a:lnTo>
                  <a:pt x="4489" y="2835"/>
                </a:lnTo>
                <a:lnTo>
                  <a:pt x="2338" y="2835"/>
                </a:lnTo>
                <a:lnTo>
                  <a:pt x="3413" y="972"/>
                </a:lnTo>
                <a:close/>
                <a:moveTo>
                  <a:pt x="842" y="5426"/>
                </a:moveTo>
                <a:lnTo>
                  <a:pt x="1917" y="3564"/>
                </a:lnTo>
                <a:lnTo>
                  <a:pt x="2993" y="5426"/>
                </a:lnTo>
                <a:lnTo>
                  <a:pt x="842" y="5426"/>
                </a:lnTo>
                <a:close/>
                <a:moveTo>
                  <a:pt x="2338" y="3321"/>
                </a:moveTo>
                <a:lnTo>
                  <a:pt x="4489" y="3321"/>
                </a:lnTo>
                <a:lnTo>
                  <a:pt x="3413" y="5183"/>
                </a:lnTo>
                <a:lnTo>
                  <a:pt x="2338" y="3321"/>
                </a:lnTo>
                <a:close/>
                <a:moveTo>
                  <a:pt x="4910" y="3564"/>
                </a:moveTo>
                <a:lnTo>
                  <a:pt x="5985" y="5426"/>
                </a:lnTo>
                <a:lnTo>
                  <a:pt x="3834" y="5426"/>
                </a:lnTo>
                <a:lnTo>
                  <a:pt x="4910" y="356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252748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432588" y="4363773"/>
            <a:ext cx="306115" cy="294843"/>
          </a:xfrm>
          <a:custGeom>
            <a:rect l="l" t="t" r="r" b="b"/>
            <a:pathLst>
              <a:path w="597921" h="598324">
                <a:moveTo>
                  <a:pt x="297615" y="96957"/>
                </a:moveTo>
                <a:cubicBezTo>
                  <a:pt x="311959" y="96957"/>
                  <a:pt x="323434" y="108416"/>
                  <a:pt x="323434" y="122740"/>
                </a:cubicBezTo>
                <a:lnTo>
                  <a:pt x="323434" y="289852"/>
                </a:lnTo>
                <a:lnTo>
                  <a:pt x="462572" y="289852"/>
                </a:lnTo>
                <a:cubicBezTo>
                  <a:pt x="476438" y="289852"/>
                  <a:pt x="487913" y="301311"/>
                  <a:pt x="487913" y="315157"/>
                </a:cubicBezTo>
                <a:cubicBezTo>
                  <a:pt x="487913" y="329004"/>
                  <a:pt x="476438" y="340463"/>
                  <a:pt x="462572" y="340463"/>
                </a:cubicBezTo>
                <a:lnTo>
                  <a:pt x="297615" y="340463"/>
                </a:lnTo>
                <a:cubicBezTo>
                  <a:pt x="283749" y="340463"/>
                  <a:pt x="272274" y="329004"/>
                  <a:pt x="272274" y="315157"/>
                </a:cubicBezTo>
                <a:lnTo>
                  <a:pt x="272274" y="122740"/>
                </a:lnTo>
                <a:cubicBezTo>
                  <a:pt x="272274" y="108416"/>
                  <a:pt x="283749" y="96957"/>
                  <a:pt x="297615" y="96957"/>
                </a:cubicBezTo>
                <a:close/>
                <a:moveTo>
                  <a:pt x="298127" y="0"/>
                </a:moveTo>
                <a:cubicBezTo>
                  <a:pt x="463564" y="0"/>
                  <a:pt x="597921" y="134181"/>
                  <a:pt x="597921" y="299401"/>
                </a:cubicBezTo>
                <a:cubicBezTo>
                  <a:pt x="597921" y="464143"/>
                  <a:pt x="463564" y="598324"/>
                  <a:pt x="298127" y="598324"/>
                </a:cubicBezTo>
                <a:cubicBezTo>
                  <a:pt x="188155" y="598324"/>
                  <a:pt x="87268" y="538635"/>
                  <a:pt x="35150" y="442177"/>
                </a:cubicBezTo>
                <a:cubicBezTo>
                  <a:pt x="33238" y="438835"/>
                  <a:pt x="32760" y="435492"/>
                  <a:pt x="34194" y="432149"/>
                </a:cubicBezTo>
                <a:cubicBezTo>
                  <a:pt x="35150" y="428807"/>
                  <a:pt x="37541" y="425942"/>
                  <a:pt x="40410" y="424509"/>
                </a:cubicBezTo>
                <a:lnTo>
                  <a:pt x="74836" y="407796"/>
                </a:lnTo>
                <a:cubicBezTo>
                  <a:pt x="81052" y="404931"/>
                  <a:pt x="88702" y="407319"/>
                  <a:pt x="91571" y="413049"/>
                </a:cubicBezTo>
                <a:cubicBezTo>
                  <a:pt x="133169" y="488018"/>
                  <a:pt x="212540" y="534815"/>
                  <a:pt x="298127" y="534815"/>
                </a:cubicBezTo>
                <a:cubicBezTo>
                  <a:pt x="428181" y="534815"/>
                  <a:pt x="534328" y="429284"/>
                  <a:pt x="534328" y="299401"/>
                </a:cubicBezTo>
                <a:cubicBezTo>
                  <a:pt x="534328" y="169517"/>
                  <a:pt x="428181" y="63509"/>
                  <a:pt x="298127" y="63509"/>
                </a:cubicBezTo>
                <a:cubicBezTo>
                  <a:pt x="242185" y="63509"/>
                  <a:pt x="187677" y="83565"/>
                  <a:pt x="145123" y="120333"/>
                </a:cubicBezTo>
                <a:lnTo>
                  <a:pt x="200587" y="142299"/>
                </a:lnTo>
                <a:cubicBezTo>
                  <a:pt x="204890" y="144209"/>
                  <a:pt x="207759" y="148029"/>
                  <a:pt x="208237" y="152327"/>
                </a:cubicBezTo>
                <a:cubicBezTo>
                  <a:pt x="208715" y="157102"/>
                  <a:pt x="207281" y="161399"/>
                  <a:pt x="203456" y="164265"/>
                </a:cubicBezTo>
                <a:lnTo>
                  <a:pt x="48060" y="285553"/>
                </a:lnTo>
                <a:cubicBezTo>
                  <a:pt x="44235" y="288418"/>
                  <a:pt x="39454" y="289373"/>
                  <a:pt x="35150" y="287463"/>
                </a:cubicBezTo>
                <a:cubicBezTo>
                  <a:pt x="31325" y="285553"/>
                  <a:pt x="27978" y="281733"/>
                  <a:pt x="27500" y="277435"/>
                </a:cubicBezTo>
                <a:lnTo>
                  <a:pt x="246" y="82132"/>
                </a:lnTo>
                <a:cubicBezTo>
                  <a:pt x="-710" y="77835"/>
                  <a:pt x="1203" y="73060"/>
                  <a:pt x="4550" y="70194"/>
                </a:cubicBezTo>
                <a:cubicBezTo>
                  <a:pt x="8375" y="67807"/>
                  <a:pt x="13156" y="66852"/>
                  <a:pt x="17459" y="68762"/>
                </a:cubicBezTo>
                <a:lnTo>
                  <a:pt x="80574" y="94070"/>
                </a:lnTo>
                <a:cubicBezTo>
                  <a:pt x="137472" y="33426"/>
                  <a:pt x="214931" y="0"/>
                  <a:pt x="29812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274660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454500" y="4363773"/>
            <a:ext cx="306115" cy="294843"/>
          </a:xfrm>
          <a:custGeom>
            <a:rect l="l" t="t" r="r" b="b"/>
            <a:pathLst>
              <a:path w="582235" h="606722">
                <a:moveTo>
                  <a:pt x="0" y="404481"/>
                </a:moveTo>
                <a:lnTo>
                  <a:pt x="101261" y="404481"/>
                </a:lnTo>
                <a:lnTo>
                  <a:pt x="101261" y="606722"/>
                </a:lnTo>
                <a:lnTo>
                  <a:pt x="0" y="606722"/>
                </a:lnTo>
                <a:close/>
                <a:moveTo>
                  <a:pt x="151927" y="328623"/>
                </a:moveTo>
                <a:lnTo>
                  <a:pt x="253188" y="328623"/>
                </a:lnTo>
                <a:lnTo>
                  <a:pt x="253188" y="606722"/>
                </a:lnTo>
                <a:lnTo>
                  <a:pt x="151927" y="606722"/>
                </a:lnTo>
                <a:close/>
                <a:moveTo>
                  <a:pt x="303855" y="252766"/>
                </a:moveTo>
                <a:lnTo>
                  <a:pt x="405046" y="252766"/>
                </a:lnTo>
                <a:lnTo>
                  <a:pt x="405046" y="606722"/>
                </a:lnTo>
                <a:lnTo>
                  <a:pt x="303855" y="606722"/>
                </a:lnTo>
                <a:close/>
                <a:moveTo>
                  <a:pt x="455711" y="202241"/>
                </a:moveTo>
                <a:lnTo>
                  <a:pt x="556972" y="202241"/>
                </a:lnTo>
                <a:lnTo>
                  <a:pt x="556972" y="606722"/>
                </a:lnTo>
                <a:lnTo>
                  <a:pt x="455711" y="606722"/>
                </a:lnTo>
                <a:close/>
                <a:moveTo>
                  <a:pt x="455697" y="0"/>
                </a:moveTo>
                <a:lnTo>
                  <a:pt x="556785" y="0"/>
                </a:lnTo>
                <a:lnTo>
                  <a:pt x="556874" y="0"/>
                </a:lnTo>
                <a:lnTo>
                  <a:pt x="556963" y="0"/>
                </a:lnTo>
                <a:cubicBezTo>
                  <a:pt x="557230" y="0"/>
                  <a:pt x="557408" y="0"/>
                  <a:pt x="557675" y="0"/>
                </a:cubicBezTo>
                <a:cubicBezTo>
                  <a:pt x="558298" y="89"/>
                  <a:pt x="558832" y="89"/>
                  <a:pt x="559366" y="89"/>
                </a:cubicBezTo>
                <a:cubicBezTo>
                  <a:pt x="559811" y="178"/>
                  <a:pt x="560256" y="267"/>
                  <a:pt x="560611" y="267"/>
                </a:cubicBezTo>
                <a:cubicBezTo>
                  <a:pt x="561056" y="356"/>
                  <a:pt x="561412" y="444"/>
                  <a:pt x="561857" y="444"/>
                </a:cubicBezTo>
                <a:cubicBezTo>
                  <a:pt x="562302" y="533"/>
                  <a:pt x="562747" y="711"/>
                  <a:pt x="563192" y="800"/>
                </a:cubicBezTo>
                <a:cubicBezTo>
                  <a:pt x="563548" y="889"/>
                  <a:pt x="563904" y="978"/>
                  <a:pt x="564171" y="1067"/>
                </a:cubicBezTo>
                <a:cubicBezTo>
                  <a:pt x="564616" y="1156"/>
                  <a:pt x="565061" y="1333"/>
                  <a:pt x="565506" y="1511"/>
                </a:cubicBezTo>
                <a:cubicBezTo>
                  <a:pt x="565862" y="1600"/>
                  <a:pt x="566218" y="1778"/>
                  <a:pt x="566574" y="1867"/>
                </a:cubicBezTo>
                <a:cubicBezTo>
                  <a:pt x="566929" y="2044"/>
                  <a:pt x="567285" y="2222"/>
                  <a:pt x="567730" y="2400"/>
                </a:cubicBezTo>
                <a:cubicBezTo>
                  <a:pt x="568086" y="2578"/>
                  <a:pt x="568442" y="2755"/>
                  <a:pt x="568798" y="2933"/>
                </a:cubicBezTo>
                <a:cubicBezTo>
                  <a:pt x="569154" y="3111"/>
                  <a:pt x="569421" y="3289"/>
                  <a:pt x="569777" y="3467"/>
                </a:cubicBezTo>
                <a:cubicBezTo>
                  <a:pt x="570133" y="3733"/>
                  <a:pt x="570578" y="4000"/>
                  <a:pt x="570934" y="4178"/>
                </a:cubicBezTo>
                <a:cubicBezTo>
                  <a:pt x="571201" y="4444"/>
                  <a:pt x="571557" y="4622"/>
                  <a:pt x="571824" y="4800"/>
                </a:cubicBezTo>
                <a:cubicBezTo>
                  <a:pt x="572180" y="5155"/>
                  <a:pt x="572536" y="5422"/>
                  <a:pt x="572891" y="5689"/>
                </a:cubicBezTo>
                <a:cubicBezTo>
                  <a:pt x="573247" y="5955"/>
                  <a:pt x="573514" y="6222"/>
                  <a:pt x="573781" y="6489"/>
                </a:cubicBezTo>
                <a:cubicBezTo>
                  <a:pt x="574137" y="6755"/>
                  <a:pt x="574493" y="7022"/>
                  <a:pt x="574760" y="7289"/>
                </a:cubicBezTo>
                <a:cubicBezTo>
                  <a:pt x="575205" y="7733"/>
                  <a:pt x="575561" y="8178"/>
                  <a:pt x="575917" y="8533"/>
                </a:cubicBezTo>
                <a:cubicBezTo>
                  <a:pt x="576095" y="8711"/>
                  <a:pt x="576273" y="8889"/>
                  <a:pt x="576451" y="9066"/>
                </a:cubicBezTo>
                <a:cubicBezTo>
                  <a:pt x="576451" y="9155"/>
                  <a:pt x="576451" y="9155"/>
                  <a:pt x="576451" y="9155"/>
                </a:cubicBezTo>
                <a:cubicBezTo>
                  <a:pt x="576985" y="9777"/>
                  <a:pt x="577519" y="10489"/>
                  <a:pt x="577964" y="11200"/>
                </a:cubicBezTo>
                <a:cubicBezTo>
                  <a:pt x="577964" y="11200"/>
                  <a:pt x="578053" y="11289"/>
                  <a:pt x="578053" y="11289"/>
                </a:cubicBezTo>
                <a:cubicBezTo>
                  <a:pt x="578498" y="12000"/>
                  <a:pt x="578854" y="12622"/>
                  <a:pt x="579209" y="13244"/>
                </a:cubicBezTo>
                <a:cubicBezTo>
                  <a:pt x="579387" y="13600"/>
                  <a:pt x="579565" y="13955"/>
                  <a:pt x="579743" y="14222"/>
                </a:cubicBezTo>
                <a:cubicBezTo>
                  <a:pt x="579921" y="14666"/>
                  <a:pt x="580099" y="15111"/>
                  <a:pt x="580277" y="15555"/>
                </a:cubicBezTo>
                <a:cubicBezTo>
                  <a:pt x="580455" y="15911"/>
                  <a:pt x="580633" y="16266"/>
                  <a:pt x="580722" y="16711"/>
                </a:cubicBezTo>
                <a:cubicBezTo>
                  <a:pt x="580900" y="17066"/>
                  <a:pt x="581078" y="17422"/>
                  <a:pt x="581167" y="17866"/>
                </a:cubicBezTo>
                <a:cubicBezTo>
                  <a:pt x="581256" y="18311"/>
                  <a:pt x="581434" y="18755"/>
                  <a:pt x="581523" y="19199"/>
                </a:cubicBezTo>
                <a:cubicBezTo>
                  <a:pt x="581612" y="19555"/>
                  <a:pt x="581701" y="19910"/>
                  <a:pt x="581790" y="20266"/>
                </a:cubicBezTo>
                <a:cubicBezTo>
                  <a:pt x="581879" y="20977"/>
                  <a:pt x="582057" y="21777"/>
                  <a:pt x="582146" y="22488"/>
                </a:cubicBezTo>
                <a:cubicBezTo>
                  <a:pt x="582146" y="22577"/>
                  <a:pt x="582146" y="22666"/>
                  <a:pt x="582146" y="22666"/>
                </a:cubicBezTo>
                <a:cubicBezTo>
                  <a:pt x="582235" y="23555"/>
                  <a:pt x="582235" y="24355"/>
                  <a:pt x="582235" y="25244"/>
                </a:cubicBezTo>
                <a:lnTo>
                  <a:pt x="582235" y="126396"/>
                </a:lnTo>
                <a:cubicBezTo>
                  <a:pt x="582235" y="140351"/>
                  <a:pt x="570934" y="151728"/>
                  <a:pt x="556963" y="151728"/>
                </a:cubicBezTo>
                <a:cubicBezTo>
                  <a:pt x="542992" y="151728"/>
                  <a:pt x="531691" y="140351"/>
                  <a:pt x="531691" y="126396"/>
                </a:cubicBezTo>
                <a:lnTo>
                  <a:pt x="531691" y="79286"/>
                </a:lnTo>
                <a:lnTo>
                  <a:pt x="421260" y="171106"/>
                </a:lnTo>
                <a:cubicBezTo>
                  <a:pt x="410582" y="180083"/>
                  <a:pt x="394564" y="178572"/>
                  <a:pt x="385666" y="167906"/>
                </a:cubicBezTo>
                <a:cubicBezTo>
                  <a:pt x="376678" y="157150"/>
                  <a:pt x="378191" y="141240"/>
                  <a:pt x="388869" y="132262"/>
                </a:cubicBezTo>
                <a:lnTo>
                  <a:pt x="487020" y="50576"/>
                </a:lnTo>
                <a:lnTo>
                  <a:pt x="455697" y="50576"/>
                </a:lnTo>
                <a:cubicBezTo>
                  <a:pt x="441727" y="50576"/>
                  <a:pt x="430425" y="39288"/>
                  <a:pt x="430425" y="25244"/>
                </a:cubicBezTo>
                <a:cubicBezTo>
                  <a:pt x="430425" y="11289"/>
                  <a:pt x="441727" y="0"/>
                  <a:pt x="45569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47336" y="2402205"/>
            <a:ext cx="2553871" cy="1020362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施工人员在高空作业时，由于安全防护措施不到位或操作不当等原因，可能导致高空坠落事故。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47336" y="2037683"/>
            <a:ext cx="2553871" cy="42262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高空坠落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1940528" y="5092530"/>
            <a:ext cx="2552700" cy="891876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施工现场存在各种建筑材料和工具，如果管理不当或操作不慎，容易发生物体打击事故。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物体打击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8872233" y="2402205"/>
            <a:ext cx="2552700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在土方开挖、基坑支护、模板支撑等施工过程中，如果支护结构失稳或荷载过大，可能引发坍塌事故。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872233" y="2037683"/>
            <a:ext cx="2569478" cy="44168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坍塌事故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7814024" y="5112856"/>
            <a:ext cx="2552700" cy="933977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施工现场涉及大量电气设备和线路，如果电气设备维护不当或操作不规范，容易引发触电事故。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触电事故</a:t>
            </a:r>
            <a:endParaRPr lang="en-US" sz="1100"/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常见施工安全风险类型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629637" y="143487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764381" y="156961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" name="Connector 4"/>
          <p:cNvCxnSpPr/>
          <p:nvPr/>
        </p:nvCxnSpPr>
        <p:spPr>
          <a:xfrm flipH="1">
            <a:off x="3948703" y="2073002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5" name="TextBox 5"/>
          <p:cNvSpPr txBox="1"/>
          <p:nvPr/>
        </p:nvSpPr>
        <p:spPr>
          <a:xfrm>
            <a:off x="4406789" y="122051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案例一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406789" y="176915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某高层建筑施工过程中，由于外脚手架搭设不规范，导致发生高空坠落事故。经过分析，事故原因为施工单位未按规范要求搭设脚手架，且未对施工人员进行有效的安全培训。</a:t>
            </a:r>
          </a:p>
        </p:txBody>
      </p:sp>
      <p:sp>
        <p:nvSpPr>
          <p:cNvPr id="7" name="AutoShape 7"/>
          <p:cNvSpPr/>
          <p:nvPr/>
        </p:nvSpPr>
        <p:spPr>
          <a:xfrm>
            <a:off x="-545608" y="2453663"/>
            <a:ext cx="3870955" cy="387095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2">
            <a:alphaModFix/>
          </a:blip>
          <a:srcRect l="16667" r="16667"/>
          <a:stretch>
            <a:fillRect/>
          </a:stretch>
        </p:blipFill>
        <p:spPr>
          <a:xfrm>
            <a:off x="-344549" y="2654723"/>
            <a:ext cx="3468836" cy="3468836"/>
          </a:xfrm>
          <a:prstGeom prst="ellipse">
            <a:avLst/>
          </a:prstGeom>
        </p:spPr>
      </p:pic>
      <p:sp>
        <p:nvSpPr>
          <p:cNvPr id="9" name="AutoShape 9"/>
          <p:cNvSpPr/>
          <p:nvPr/>
        </p:nvSpPr>
        <p:spPr>
          <a:xfrm>
            <a:off x="3629637" y="3155196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3764381" y="3289940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 flipH="1">
            <a:off x="3948703" y="3793327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2" name="TextBox 12"/>
          <p:cNvSpPr txBox="1"/>
          <p:nvPr/>
        </p:nvSpPr>
        <p:spPr>
          <a:xfrm>
            <a:off x="4406789" y="2940841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案例二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406789" y="3489481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某地铁车站施工过程中，发生一起模板支撑系统坍塌事故。事故调查表明，施工单位在模板支撑系统设计和施工过程中存在严重缺陷，且未对模板支撑系统进行有效监测和预警。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3629637" y="487552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3764381" y="501026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 flipH="1">
            <a:off x="3948703" y="5513651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7" name="TextBox 17"/>
          <p:cNvSpPr txBox="1"/>
          <p:nvPr/>
        </p:nvSpPr>
        <p:spPr>
          <a:xfrm>
            <a:off x="4406789" y="466116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案例三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4406789" y="520980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某住宅小区施工过程中，发生一起触电事故。事故原因为施工现场电气设备维护不当，导致电线破损漏电。此外，施工单位未对电气设备进行定期检查和维修，也是事故发生的重要原因之一。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风险识别案例分析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439506" y="5227774"/>
            <a:ext cx="7312987" cy="729897"/>
          </a:xfrm>
          <a:prstGeom prst="rect">
            <a:avLst/>
          </a:prstGeom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  <a:defRPr/>
            </a:pPr>
            <a:r>
              <a:rPr lang="en-US" sz="30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施工安全风险评估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954829" y="2485096"/>
            <a:ext cx="2082658" cy="1318935"/>
          </a:xfrm>
          <a:prstGeom prst="rect">
            <a:avLst/>
          </a:prstGeom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评估方法与标准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评估方法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采用定性与定量相结合的方法，包括专家评估、模糊综合评估、故障树分析等。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评估标准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依据国家相关法规、行业标准及企业内部规定，结合工程实际情况，制定评估标准。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329975" y="1234972"/>
            <a:ext cx="4812942" cy="4812942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6563746" y="1760560"/>
            <a:ext cx="369902" cy="36990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563746" y="3108818"/>
            <a:ext cx="369902" cy="369902"/>
          </a:xfrm>
          <a:prstGeom prst="ellipse">
            <a:avLst/>
          </a:pr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563746" y="4383763"/>
            <a:ext cx="369902" cy="36990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7114336" y="2069502"/>
            <a:ext cx="3618828" cy="795475"/>
          </a:xfrm>
          <a:prstGeom prst="rect">
            <a:avLst/>
          </a:prstGeom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对施工安全影响较小，可通过常规措施加以控制。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7114336" y="3332225"/>
            <a:ext cx="3618828" cy="771122"/>
          </a:xfrm>
          <a:prstGeom prst="rect">
            <a:avLst/>
          </a:prstGeom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对施工安全产生一定影响，需采取针对性措施进行防范。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7114336" y="4665990"/>
            <a:ext cx="3618828" cy="783299"/>
          </a:xfrm>
          <a:prstGeom prst="rect">
            <a:avLst/>
          </a:prstGeom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对施工安全产生严重影响，必须立即采取紧急措施进行处置。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7114336" y="1661692"/>
            <a:ext cx="3514429" cy="447189"/>
          </a:xfrm>
          <a:prstGeom prst="rect">
            <a:avLst/>
          </a:prstGeom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一般风险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7114336" y="3011282"/>
            <a:ext cx="3514429" cy="447189"/>
          </a:xfrm>
          <a:prstGeom prst="rect">
            <a:avLst/>
          </a:prstGeom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较大风险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7114336" y="4310611"/>
            <a:ext cx="3514429" cy="447189"/>
          </a:xfrm>
          <a:prstGeom prst="rect">
            <a:avLst/>
          </a:prstGeom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重大风险</a:t>
            </a:r>
            <a:endParaRPr lang="en-US" sz="1100"/>
          </a:p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风险等级划分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638" b="2638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l="1701" r="1701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039" b="2039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风险评估案例分析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案例一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某高层建筑施工过程中，因未对高处作业进行充分的风险评估，导致发生高处坠落事故。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案例二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某地铁车站施工过程中，因地质条件复杂，未进行有效的风险评估和控制，导致发生坍塌事故。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案例三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某大型桥梁施工过程中，因忽视气候变化对施工安全的影响，未进行相应风险评估，导致发生极端天气下的安全事故。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https://d.book118.com/988020066034006023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6F0"/>
      </a:lt1>
      <a:dk2>
        <a:srgbClr val="380E00"/>
      </a:dk2>
      <a:lt2>
        <a:srgbClr val="FFFFFF"/>
      </a:lt2>
      <a:accent1>
        <a:srgbClr val="EB554D"/>
      </a:accent1>
      <a:accent2>
        <a:srgbClr val="F35735"/>
      </a:accent2>
      <a:accent3>
        <a:srgbClr val="CB3600"/>
      </a:accent3>
      <a:accent4>
        <a:srgbClr val="F25E96"/>
      </a:accent4>
      <a:accent5>
        <a:srgbClr val="FF7185"/>
      </a:accent5>
      <a:accent6>
        <a:srgbClr val="F6C462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76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2024-08-29T16:12:31.692</cp:lastPrinted>
  <dcterms:created xsi:type="dcterms:W3CDTF">2024-08-29T08:12:31Z</dcterms:created>
  <dcterms:modified xsi:type="dcterms:W3CDTF">2024-08-29T08:12:33Z</dcterms:modified>
</cp:coreProperties>
</file>