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528F90-EE2A-4B2A-AF78-0E9AE83D4C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53FF66-8591-47DC-9969-46028821BA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115EFD-4F19-4C46-B0B0-7B5FEBB32B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7D6258-AD47-4BED-8867-67E5EA9B96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2DBF877-7F09-48BC-A8C0-A6B8D5F3B8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C18BE0A-2559-4A32-AC8E-B37B7602B8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48874F9-ED2B-4C94-9477-1265DC9330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9D1087-B4AF-4721-887B-5E76ED3D46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4C20E2-1D35-4206-979E-D1E155E70B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A2D5FB-C799-49EA-9C21-C645C3E016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C82157-5186-43D7-935C-FB2DE6C459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8025057133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百货公司客群划分培训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04346" y="4948612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04346" y="5502858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</a:p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客群划分理论基础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百货公司客群划分方法与实践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百货公司客群划分案例分析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百货公司客群划分挑战与对策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适应市场变化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随着消费者需求和市场环境的变化，百货公司需要不断调整经营策略，而客群划分是制定针对性策略的基础。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提高销售业绩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通过精准地划分客群，百货公司可以更好地满足消费者需求，提高商品销售额和客户满意度。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提升员工对客群划分的认知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通过培训使员工深入了解客群划分的重要性，掌握相关知识和技能。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1353" r="11353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6890" b="689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28" b="792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百货公司客群划分的重要性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实现精准营销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通过客群划分，百货公司可以针对不同客户群体制定个性化的营销策略，提高营销效果。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优化商品组合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了解不同客户群体的消费偏好和需求特点，有助于百货公司优化商品组合，提高商品周转率。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提升服务质量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针对不同客户群体提供个性化的服务，可以提高客户满意度和忠诚度，进而提升百货公司的品牌形象和口碑。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客群划分理论基础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消费者行为与营销策略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探讨如何运用消费者行为学原理，制定有效的营销策略，如产品策略、价格策略、促销策略和渠道策略等。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消费者需求与动机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分析消费者的购物需求、购买动机及影响因素，如个人特征、心理、社会和文化等。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消费者决策过程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研究消费者在购物过程中的信息搜集、评估选择、购买决策和购后行为等阶段。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消费者行为学原理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市场细分概念与方法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介绍市场细分的定义、意义及常用方法，如地理细分、人口细分、心理细分和行为细分等。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目标市场选择标准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阐述选择目标市场的标准，如无差异市场营销、差异市场营销和集中市场营销等，并分析各种策略的优缺点。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目标市场定位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讲解如何为目标市场制定定位策略，包括产品定位、品牌定位和企业定位等。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市场细分与目标市场选择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概述百货公司的客群特点，如年龄分布、性别比例、职业构成和收入水平等。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百货公司客群概述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分析不同类型客群在购物需求、购买动机和消费行为等方面的差异，如家庭客群、年轻时尚客群和高端奢侈品客群等。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不同类型客群需求差异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探讨如何针对不同类型客群制定相应的营销策略，如产品组合策略、价格策略、促销策略和渠道策略等，以提高百货公司的销售额和市场份额。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客群划分与营销策略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百货公司客群特点分析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百货公司客群划分方法与实践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将客户按照年龄段进行划分，如儿童、青少年、中青年、中老年等，针对不同年龄段提供不同的商品和服务。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年龄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根据性别差异，提供符合不同性别需求的商品和服务，如男士护肤品、女士化妆品等。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性别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按照客户所在地域进行划分，针对不同地域的客户需求提供特色商品和服务。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地域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了解客户的职业和收入水平，提供符合其购买力和消费习惯的商品和服务。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职业和收入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基于人口统计特征的划分方法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026880" y="4327928"/>
            <a:ext cx="816835" cy="816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15503" y="3252517"/>
            <a:ext cx="669734" cy="66973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418023" y="2978511"/>
            <a:ext cx="741863" cy="7418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25419" y="2137218"/>
            <a:ext cx="951888" cy="951888"/>
          </a:xfrm>
          <a:prstGeom prst="ellipse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663043" y="2098623"/>
            <a:ext cx="684020" cy="684020"/>
          </a:xfrm>
          <a:prstGeom prst="ellipse">
            <a:avLst/>
          </a:prstGeom>
          <a:solidFill>
            <a:schemeClr val="accent5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093287" y="4394336"/>
            <a:ext cx="684020" cy="68402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485811" y="3035533"/>
            <a:ext cx="617053" cy="617053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615209" y="4346502"/>
            <a:ext cx="923188" cy="923188"/>
          </a:xfrm>
          <a:prstGeom prst="ellipse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327263" y="3523107"/>
            <a:ext cx="536304" cy="536304"/>
          </a:xfrm>
          <a:prstGeom prst="ellipse">
            <a:avLst/>
          </a:prstGeom>
          <a:solidFill>
            <a:schemeClr val="accent5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782217" y="3324986"/>
            <a:ext cx="536304" cy="53630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92083" y="2027663"/>
            <a:ext cx="825939" cy="82593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34516" y="4265809"/>
            <a:ext cx="1084575" cy="108457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260548" y="3456392"/>
            <a:ext cx="669734" cy="66973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723341" y="2059085"/>
            <a:ext cx="1139031" cy="113903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5413642" y="2493745"/>
            <a:ext cx="1309700" cy="134855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Connector 17"/>
          <p:cNvCxnSpPr/>
          <p:nvPr/>
        </p:nvCxnSpPr>
        <p:spPr>
          <a:xfrm flipV="1">
            <a:off x="6102864" y="2883378"/>
            <a:ext cx="679174" cy="152155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 flipV="1">
            <a:off x="6825419" y="3126459"/>
            <a:ext cx="191610" cy="44232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9" name="Connector 19"/>
          <p:cNvCxnSpPr/>
          <p:nvPr/>
        </p:nvCxnSpPr>
        <p:spPr>
          <a:xfrm flipH="1" flipV="1">
            <a:off x="7301364" y="3163040"/>
            <a:ext cx="133934" cy="116488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Connector 20"/>
          <p:cNvCxnSpPr/>
          <p:nvPr/>
        </p:nvCxnSpPr>
        <p:spPr>
          <a:xfrm flipH="1">
            <a:off x="5567348" y="4736345"/>
            <a:ext cx="1459532" cy="9172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Connector 21"/>
          <p:cNvCxnSpPr/>
          <p:nvPr/>
        </p:nvCxnSpPr>
        <p:spPr>
          <a:xfrm flipV="1">
            <a:off x="5576003" y="4059411"/>
            <a:ext cx="751260" cy="50081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2" name="Connector 22"/>
          <p:cNvCxnSpPr/>
          <p:nvPr/>
        </p:nvCxnSpPr>
        <p:spPr>
          <a:xfrm>
            <a:off x="4269332" y="3861290"/>
            <a:ext cx="443212" cy="585855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3" name="Connector 23"/>
          <p:cNvCxnSpPr/>
          <p:nvPr/>
        </p:nvCxnSpPr>
        <p:spPr>
          <a:xfrm flipV="1">
            <a:off x="4318522" y="2782643"/>
            <a:ext cx="344521" cy="542343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4" name="Connector 24"/>
          <p:cNvCxnSpPr/>
          <p:nvPr/>
        </p:nvCxnSpPr>
        <p:spPr>
          <a:xfrm flipV="1">
            <a:off x="4385236" y="3349442"/>
            <a:ext cx="1032786" cy="237941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5" name="Connector 25"/>
          <p:cNvCxnSpPr/>
          <p:nvPr/>
        </p:nvCxnSpPr>
        <p:spPr>
          <a:xfrm flipV="1">
            <a:off x="5428529" y="3720374"/>
            <a:ext cx="360425" cy="686184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6" name="Connector 26"/>
          <p:cNvCxnSpPr/>
          <p:nvPr/>
        </p:nvCxnSpPr>
        <p:spPr>
          <a:xfrm>
            <a:off x="5322679" y="2733875"/>
            <a:ext cx="236458" cy="296514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7" name="Connector 27"/>
          <p:cNvCxnSpPr/>
          <p:nvPr/>
        </p:nvCxnSpPr>
        <p:spPr>
          <a:xfrm flipH="1" flipV="1">
            <a:off x="6863567" y="4059411"/>
            <a:ext cx="334699" cy="36126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Connector 28"/>
          <p:cNvCxnSpPr/>
          <p:nvPr/>
        </p:nvCxnSpPr>
        <p:spPr>
          <a:xfrm flipH="1" flipV="1">
            <a:off x="6126369" y="3484076"/>
            <a:ext cx="200894" cy="39031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TextBox 29"/>
          <p:cNvSpPr txBox="1"/>
          <p:nvPr/>
        </p:nvSpPr>
        <p:spPr>
          <a:xfrm>
            <a:off x="183453" y="1348268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购买频率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51179" y="1899244"/>
            <a:ext cx="376218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根据客户在百货公司的购买频率，将其划分为忠诚客户、一般客户等，针对不同购买频率的客户制定相应的营销策略。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83453" y="4327928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消费时段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51179" y="4878904"/>
            <a:ext cx="376218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分析客户在百货公司的消费时段，针对不同时段的客流情况调整商品陈列和促销活动。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966477" y="1432892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购买偏好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966477" y="2006039"/>
            <a:ext cx="3753398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了解客户的购买偏好，如品牌偏好、价格敏感度等，提供符合其偏好的商品和服务。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966477" y="4251066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支付方式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966477" y="4824213"/>
            <a:ext cx="3753398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根据客户使用的支付方式，如现金、信用卡、移动支付等，提供相应的支付便利和优惠政策。</a:t>
            </a:r>
          </a:p>
        </p:txBody>
      </p:sp>
      <p:sp>
        <p:nvSpPr>
          <p:cNvPr id="37" name="Freeform 37"/>
          <p:cNvSpPr/>
          <p:nvPr/>
        </p:nvSpPr>
        <p:spPr>
          <a:xfrm>
            <a:off x="6996367" y="2295973"/>
            <a:ext cx="585610" cy="585610"/>
          </a:xfrm>
          <a:custGeom>
            <a:rect l="l" t="t" r="r" b="b"/>
            <a:pathLst>
              <a:path w="30480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809097" y="2221251"/>
            <a:ext cx="391912" cy="391912"/>
          </a:xfrm>
          <a:custGeom>
            <a:rect l="l" t="t" r="r" b="b"/>
            <a:pathLst>
              <a:path w="304800" h="304800">
                <a:moveTo>
                  <a:pt x="95545" y="304800"/>
                </a:moveTo>
                <a:cubicBezTo>
                  <a:pt x="75228" y="262528"/>
                  <a:pt x="86049" y="238306"/>
                  <a:pt x="101660" y="215494"/>
                </a:cubicBezTo>
                <a:cubicBezTo>
                  <a:pt x="118758" y="190500"/>
                  <a:pt x="123168" y="165764"/>
                  <a:pt x="123168" y="165764"/>
                </a:cubicBezTo>
                <a:cubicBezTo>
                  <a:pt x="123168" y="165764"/>
                  <a:pt x="136608" y="183232"/>
                  <a:pt x="131235" y="210560"/>
                </a:cubicBezTo>
                <a:cubicBezTo>
                  <a:pt x="154981" y="184128"/>
                  <a:pt x="159458" y="142018"/>
                  <a:pt x="155877" y="125892"/>
                </a:cubicBezTo>
                <a:cubicBezTo>
                  <a:pt x="209550" y="163401"/>
                  <a:pt x="232486" y="244612"/>
                  <a:pt x="201578" y="304800"/>
                </a:cubicBezTo>
                <a:cubicBezTo>
                  <a:pt x="365998" y="211769"/>
                  <a:pt x="242478" y="72581"/>
                  <a:pt x="220970" y="56893"/>
                </a:cubicBezTo>
                <a:cubicBezTo>
                  <a:pt x="228143" y="72571"/>
                  <a:pt x="229495" y="99117"/>
                  <a:pt x="215017" y="111995"/>
                </a:cubicBezTo>
                <a:cubicBezTo>
                  <a:pt x="190510" y="19040"/>
                  <a:pt x="129892" y="-10"/>
                  <a:pt x="129892" y="-10"/>
                </a:cubicBezTo>
                <a:cubicBezTo>
                  <a:pt x="137065" y="47930"/>
                  <a:pt x="103908" y="100346"/>
                  <a:pt x="71942" y="139513"/>
                </a:cubicBezTo>
                <a:cubicBezTo>
                  <a:pt x="70818" y="120396"/>
                  <a:pt x="69628" y="107204"/>
                  <a:pt x="59579" y="88916"/>
                </a:cubicBezTo>
                <a:cubicBezTo>
                  <a:pt x="57321" y="123644"/>
                  <a:pt x="30785" y="151943"/>
                  <a:pt x="23603" y="186738"/>
                </a:cubicBezTo>
                <a:cubicBezTo>
                  <a:pt x="13868" y="233848"/>
                  <a:pt x="30890" y="268348"/>
                  <a:pt x="95564" y="30479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874749" y="4606042"/>
            <a:ext cx="404108" cy="404108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5610694" y="3160417"/>
            <a:ext cx="367285" cy="367285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7251892" y="4540748"/>
            <a:ext cx="366812" cy="36681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Freeform 42"/>
          <p:cNvSpPr/>
          <p:nvPr/>
        </p:nvSpPr>
        <p:spPr>
          <a:xfrm>
            <a:off x="6447722" y="3652586"/>
            <a:ext cx="295387" cy="295387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Freeform 43"/>
          <p:cNvSpPr/>
          <p:nvPr/>
        </p:nvSpPr>
        <p:spPr>
          <a:xfrm>
            <a:off x="3896106" y="3429803"/>
            <a:ext cx="308527" cy="308527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5" name="AutoShape 4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TextBox 6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基于消费行为的划分方法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1574907" y="1645216"/>
            <a:ext cx="45243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客户生命周期价值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4907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预测客户在百货公司的生命周期价值，将客户划分为高价值客户、中价值客户和低价值客户，针对不同价值等级的客户制定相应的维护和发展策略。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4907" y="3693472"/>
            <a:ext cx="4781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客户活跃度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74907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分析客户在百货公司的活跃度，如购物次数、消费金额等，将客户划分为活跃客户、沉睡客户等，针对不同活跃度等级的客户制定相应的激活和挖掘策略。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37966" y="3693472"/>
            <a:ext cx="47529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客户潜力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7966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根据客户的历史消费数据和消费行为分析，预测客户的未来消费潜力，将客户划分为潜力客户、一般客户等，针对不同潜力等级的客户制定相应的培养和发展策略。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5079" y="1645216"/>
            <a:ext cx="46767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客户忠诚度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15079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通过客户满意度调查、客户投诉处理等方式评估客户忠诚度，将客户划分为忠诚客户、潜在流失客户等，针对不同忠诚度等级的客户制定相应的挽留和提升策略。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基于客户价值的划分方法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https://d.book118.com/988025057133006036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2024-09-16T10:16:44.754</cp:lastPrinted>
  <dcterms:created xsi:type="dcterms:W3CDTF">2024-09-16T02:16:44Z</dcterms:created>
  <dcterms:modified xsi:type="dcterms:W3CDTF">2024-09-16T02:16:46Z</dcterms:modified>
</cp:coreProperties>
</file>