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16B456DD-449B-46BF-A087-F703C9AC33A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CE01724-44EB-49B3-B124-D0FA4EA44D9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71C11084-91BB-49F6-AADA-36128FED7B2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48D86C15-5B03-449A-BB29-B6046F126BF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524A12EC-D5F9-42F5-BDE8-1DCEC65A5D10}"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683F4B42-AD87-40D1-A33F-A281722E5AAD}"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03E6DF54-9622-42F2-90B6-85CCAA3541B0}"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350FB52-EFC8-4CF6-A333-411A300FFA5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F57F314-B21E-4D36-B008-0947C391D63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1CB3453-D3A1-435C-889B-6109967B285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BEDAA63-402A-4020-9F1B-A543896A53E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15.jpeg" /><Relationship Id="rId4" Type="http://schemas.openxmlformats.org/officeDocument/2006/relationships/image" Target="../media/image16.jpeg" /><Relationship Id="rId5"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7.jpeg" /><Relationship Id="rId3" Type="http://schemas.openxmlformats.org/officeDocument/2006/relationships/image" Target="../media/image2.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8803301104300604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13147" y="731459"/>
            <a:ext cx="5352910" cy="30152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3750" b="1">
                <a:solidFill>
                  <a:srgbClr val="FFFFFF">
                    <a:alpha val="100000"/>
                  </a:srgbClr>
                </a:solidFill>
                <a:latin typeface="Microsoft Yahei"/>
                <a:ea typeface="Microsoft Yahei"/>
                <a:cs typeface="Microsoft Yahei"/>
              </a:rPr>
              <a:t>安全评价的影响因素和因素分析</a:t>
            </a:r>
          </a:p>
        </p:txBody>
      </p:sp>
      <p:sp>
        <p:nvSpPr>
          <p:cNvPr id="3" name="TextBox 3"/>
          <p:cNvSpPr txBox="1"/>
          <p:nvPr/>
        </p:nvSpPr>
        <p:spPr>
          <a:xfrm>
            <a:off x="813147" y="5029297"/>
            <a:ext cx="3867150" cy="4953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rgbClr val="FFFFFF">
                    <a:alpha val="100000"/>
                  </a:srgbClr>
                </a:solidFill>
                <a:latin typeface="Microsoft Yahei"/>
                <a:ea typeface="Microsoft Yahei"/>
                <a:cs typeface="Microsoft Yahei"/>
              </a:rPr>
              <a:t>汇报人：张某某</a:t>
            </a:r>
          </a:p>
        </p:txBody>
      </p:sp>
      <p:sp>
        <p:nvSpPr>
          <p:cNvPr id="4" name="TextBox 4"/>
          <p:cNvSpPr txBox="1"/>
          <p:nvPr/>
        </p:nvSpPr>
        <p:spPr>
          <a:xfrm>
            <a:off x="813147" y="5621716"/>
            <a:ext cx="4267200" cy="504825"/>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a:solidFill>
                  <a:srgbClr val="FFFFFF">
                    <a:alpha val="100000"/>
                  </a:srgbClr>
                </a:solidFill>
                <a:latin typeface="Microsoft Yahei"/>
                <a:ea typeface="Microsoft Yahei"/>
                <a:cs typeface="Microsoft Yahei"/>
              </a:rPr>
              <a:t>2024-03-07</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1315579" y="1400762"/>
            <a:ext cx="1851660" cy="114584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4500" b="1">
                <a:solidFill>
                  <a:srgbClr val="FFFFFF">
                    <a:alpha val="100000"/>
                  </a:srgbClr>
                </a:solidFill>
                <a:latin typeface="微软雅黑"/>
                <a:ea typeface="微软雅黑"/>
                <a:cs typeface="微软雅黑"/>
              </a:rPr>
              <a:t>目录</a:t>
            </a:r>
            <a:endParaRPr lang="en-US" sz="1100"/>
          </a:p>
        </p:txBody>
      </p:sp>
      <p:sp>
        <p:nvSpPr>
          <p:cNvPr id="4" name="AutoShape 4"/>
          <p:cNvSpPr/>
          <p:nvPr/>
        </p:nvSpPr>
        <p:spPr>
          <a:xfrm>
            <a:off x="1381903" y="1114301"/>
            <a:ext cx="3256160" cy="572922"/>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800" b="1">
                <a:solidFill>
                  <a:srgbClr val="5CA5F4">
                    <a:alpha val="100000"/>
                  </a:srgbClr>
                </a:solidFill>
                <a:latin typeface="微软雅黑"/>
                <a:ea typeface="微软雅黑"/>
                <a:cs typeface="微软雅黑"/>
              </a:rPr>
              <a:t>CONTENTS</a:t>
            </a:r>
            <a:endParaRPr lang="en-US" sz="1100"/>
          </a:p>
        </p:txBody>
      </p:sp>
      <p:sp>
        <p:nvSpPr>
          <p:cNvPr id="5" name="TextBox 5"/>
          <p:cNvSpPr txBox="1"/>
          <p:nvPr/>
        </p:nvSpPr>
        <p:spPr>
          <a:xfrm>
            <a:off x="4147367" y="948549"/>
            <a:ext cx="6449687" cy="4960901"/>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安全评价基本概念与目的</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影响因素分析</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风险因素识别与评估方法</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预防措施制定与实施策略</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案例分析：成功企业经验分享</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总结回顾与未来展望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370921" y="1670137"/>
            <a:ext cx="3450158" cy="1322592"/>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9600" b="1">
                <a:solidFill>
                  <a:srgbClr val="FFFFFF">
                    <a:alpha val="100000"/>
                  </a:srgbClr>
                </a:solidFill>
                <a:latin typeface="Microsoft Yahei"/>
                <a:ea typeface="Microsoft Yahei"/>
                <a:cs typeface="Microsoft Yahei"/>
              </a:rPr>
              <a:t>01</a:t>
            </a:r>
          </a:p>
        </p:txBody>
      </p:sp>
      <p:sp>
        <p:nvSpPr>
          <p:cNvPr id="3" name="TextBox 3"/>
          <p:cNvSpPr txBox="1"/>
          <p:nvPr/>
        </p:nvSpPr>
        <p:spPr>
          <a:xfrm>
            <a:off x="2815553" y="3149915"/>
            <a:ext cx="6560893" cy="1721157"/>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3600" b="1">
                <a:solidFill>
                  <a:srgbClr val="FFFFFF">
                    <a:alpha val="100000"/>
                  </a:srgbClr>
                </a:solidFill>
                <a:latin typeface="Microsoft Yahei"/>
                <a:ea typeface="Microsoft Yahei"/>
                <a:cs typeface="Microsoft Yahei"/>
              </a:rPr>
              <a:t>安全评价基本概念与目的</a:t>
            </a:r>
          </a:p>
        </p:txBody>
      </p:sp>
      <p:sp>
        <p:nvSpPr>
          <p:cNvPr id="4" name="TextBox 4"/>
          <p:cNvSpPr txBox="1"/>
          <p:nvPr/>
        </p:nvSpPr>
        <p:spPr>
          <a:xfrm>
            <a:off x="5017700" y="1098427"/>
            <a:ext cx="2156600" cy="638034"/>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5CA5F4">
                    <a:alpha val="100000"/>
                  </a:srgbClr>
                </a:solidFill>
                <a:latin typeface="Microsoft Yahei"/>
                <a:ea typeface="Microsoft Yahei"/>
                <a:cs typeface="Microsoft Yahei"/>
              </a:rPr>
              <a:t>CHAPTER</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安全评价是以实现工程、系统安全为目的，应用安全系统工程原理和方法，对工程、系统中存在的危险、有害因素进行辨识与分析，判断工程、系统发生事故和职业危害的可能性及其严重程度，从而为制定防范措施和管理决策提供科学依据。</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定义</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安全评价是安全生产管理的一个重要组成部分，有助于政府安全监督管理部门对生产经营单位的安全生产实行宏观控制，有助于安全投资的合理选择，有助于提高生产经营单位的安全管理水平，有助于生产经营单位提高经济效益。</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作用</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安全评价定义及作用</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目的</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安全评价的目的是查找、分析和预测工程、系统、生产经营活动中存在的危险、有害因素及可能导致的危险、危害后果和程度，提出合理可行的安全对策措施，指导危险源监控和事故预防，以达到最低事故率、最少损失和最优的安全投资效益。</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意义</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安全评价的意义在于可有效地预防事故发生，减少财产损失和人员伤亡和伤害；同时安全评价与日常安全管理和安全监督监察工作不同，安全评价是从技术性带来的负效应出发，分析、认证和评估由此产生的损失和伤害的可能性、影响范围、严重程度及应采取的对策措施等。</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评价目的与意义</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21875" r="21875"/>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安全评价适用于对安全生产活动中存在的危险、有害因素进行识别、分析、预测和评价，涉及矿山、金属冶炼、建筑施工、道路运输单位和危险物品的生产、经营、储存、装卸等单位。</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适用范围</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安全评价的对象可分为系统、工程和生产经营单位等，其中系统安全评价的对象是某个具体的系统，工程安全评价的对象是某个具体的工程，生产经营单位安全评价的对象是某个具体的生产经营单位。</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对象分类</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适用范围及对象分类</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370921" y="1670137"/>
            <a:ext cx="3450158" cy="1322592"/>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9600" b="1">
                <a:solidFill>
                  <a:srgbClr val="FFFFFF">
                    <a:alpha val="100000"/>
                  </a:srgbClr>
                </a:solidFill>
                <a:latin typeface="Microsoft Yahei"/>
                <a:ea typeface="Microsoft Yahei"/>
                <a:cs typeface="Microsoft Yahei"/>
              </a:rPr>
              <a:t>02</a:t>
            </a:r>
          </a:p>
        </p:txBody>
      </p:sp>
      <p:sp>
        <p:nvSpPr>
          <p:cNvPr id="3" name="TextBox 3"/>
          <p:cNvSpPr txBox="1"/>
          <p:nvPr/>
        </p:nvSpPr>
        <p:spPr>
          <a:xfrm>
            <a:off x="2815553" y="3149915"/>
            <a:ext cx="6560893" cy="1721157"/>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3600" b="1">
                <a:solidFill>
                  <a:srgbClr val="FFFFFF">
                    <a:alpha val="100000"/>
                  </a:srgbClr>
                </a:solidFill>
                <a:latin typeface="Microsoft Yahei"/>
                <a:ea typeface="Microsoft Yahei"/>
                <a:cs typeface="Microsoft Yahei"/>
              </a:rPr>
              <a:t>影响因素分析</a:t>
            </a:r>
          </a:p>
        </p:txBody>
      </p:sp>
      <p:sp>
        <p:nvSpPr>
          <p:cNvPr id="4" name="TextBox 4"/>
          <p:cNvSpPr txBox="1"/>
          <p:nvPr/>
        </p:nvSpPr>
        <p:spPr>
          <a:xfrm>
            <a:off x="5017700" y="1098427"/>
            <a:ext cx="2156600" cy="638034"/>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5CA5F4">
                    <a:alpha val="100000"/>
                  </a:srgbClr>
                </a:solidFill>
                <a:latin typeface="Microsoft Yahei"/>
                <a:ea typeface="Microsoft Yahei"/>
                <a:cs typeface="Microsoft Yahei"/>
              </a:rPr>
              <a:t>CHAPTER</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包括知识水平、技能熟练度、安全意识等方面，对安全评价有直接影响。</a:t>
            </a:r>
          </a:p>
        </p:txBody>
      </p:sp>
      <p:pic>
        <p:nvPicPr>
          <p:cNvPr id="6" name="Picture 6"/>
          <p:cNvPicPr>
            <a:picLocks noChangeAspect="1"/>
          </p:cNvPicPr>
          <p:nvPr/>
        </p:nvPicPr>
        <p:blipFill>
          <a:blip r:embed="rId2"/>
          <a:srcRect l="9625" r="9625"/>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人员素质</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人员在生产、操作过程中的行为是否符合规范，是否存在违章操作等，也是安全评价的重要考虑因素。</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人员行为</a:t>
            </a:r>
          </a:p>
        </p:txBody>
      </p:sp>
      <p:pic>
        <p:nvPicPr>
          <p:cNvPr id="10" name="Picture 10"/>
          <p:cNvPicPr>
            <a:picLocks noChangeAspect="1"/>
          </p:cNvPicPr>
          <p:nvPr/>
        </p:nvPicPr>
        <p:blipFill>
          <a:blip r:embed="rId3"/>
          <a:srcRect l="16667" r="16667"/>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5000" r="15000"/>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企业对人员的管理是否到位，如培训、考核、监督等，对保障安全至关重要。</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人员管理</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人为因素</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t="18926" b="18926"/>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t="23320" b="23320"/>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t="6784" b="6784"/>
          <a:stretch>
            <a:fillRect/>
          </a:stretch>
        </p:blipFill>
        <p:spPr>
          <a:xfrm>
            <a:off x="7771733" y="3721608"/>
            <a:ext cx="3394942" cy="2143864"/>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环境因素</a:t>
              </a:r>
            </a:p>
          </p:txBody>
        </p:sp>
      </p:grpSp>
      <p:sp>
        <p:nvSpPr>
          <p:cNvPr id="30" name="TextBox 30"/>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725" b="1">
                <a:solidFill>
                  <a:srgbClr val="FFFDFD">
                    <a:alpha val="100000"/>
                  </a:srgbClr>
                </a:solidFill>
                <a:latin typeface="Microsoft Yahei"/>
                <a:ea typeface="Microsoft Yahei"/>
                <a:cs typeface="Microsoft Yahei"/>
              </a:rPr>
              <a:t>自然环境</a:t>
            </a:r>
          </a:p>
        </p:txBody>
      </p:sp>
      <p:sp>
        <p:nvSpPr>
          <p:cNvPr id="31" name="TextBox 31"/>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地质、气象、水文等自然条件对安全评价有很大影响，如地震、洪水等自然灾害可能带来严重安全隐患。</a:t>
            </a:r>
          </a:p>
        </p:txBody>
      </p:sp>
      <p:sp>
        <p:nvSpPr>
          <p:cNvPr id="32" name="TextBox 32"/>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725" b="1">
                <a:solidFill>
                  <a:srgbClr val="FFFDFD">
                    <a:alpha val="100000"/>
                  </a:srgbClr>
                </a:solidFill>
                <a:latin typeface="Microsoft Yahei"/>
                <a:ea typeface="Microsoft Yahei"/>
                <a:cs typeface="Microsoft Yahei"/>
              </a:rPr>
              <a:t>生产环境</a:t>
            </a:r>
          </a:p>
        </p:txBody>
      </p:sp>
      <p:sp>
        <p:nvSpPr>
          <p:cNvPr id="33" name="TextBox 33"/>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生产过程中的温度、湿度、噪音、照明等环境因素，也可能对人员的安全和健康造成影响。</a:t>
            </a:r>
          </a:p>
        </p:txBody>
      </p:sp>
      <p:sp>
        <p:nvSpPr>
          <p:cNvPr id="34" name="TextBox 34"/>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725" b="1">
                <a:solidFill>
                  <a:srgbClr val="FFFDFD">
                    <a:alpha val="100000"/>
                  </a:srgbClr>
                </a:solidFill>
                <a:latin typeface="Microsoft Yahei"/>
                <a:ea typeface="Microsoft Yahei"/>
                <a:cs typeface="Microsoft Yahei"/>
              </a:rPr>
              <a:t>社会环境</a:t>
            </a:r>
          </a:p>
        </p:txBody>
      </p:sp>
      <p:sp>
        <p:nvSpPr>
          <p:cNvPr id="35" name="TextBox 35"/>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政策法规、社会治安等社会环境因素，同样会对企业的安全生产产生影响。</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设备设施的设计、制造、安装等质量是否符合标准，直接影响其安全性能。</a:t>
            </a:r>
          </a:p>
        </p:txBody>
      </p:sp>
      <p:sp>
        <p:nvSpPr>
          <p:cNvPr id="4" name="TextBox 4"/>
          <p:cNvSpPr txBox="1"/>
          <p:nvPr/>
        </p:nvSpPr>
        <p:spPr>
          <a:xfrm>
            <a:off x="990089" y="3829496"/>
            <a:ext cx="2409825" cy="447675"/>
          </a:xfrm>
          <a:prstGeom prst="rect">
            <a:avLst/>
          </a:prstGeom>
          <a:ln>
            <a:solidFill>
              <a:schemeClr val="accent1">
                <a:alpha val="100000"/>
              </a:schemeClr>
            </a:solidFill>
          </a:ln>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设备设施质量</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a:ln>
            <a:solidFill>
              <a:schemeClr val="accent1">
                <a:alpha val="100000"/>
              </a:schemeClr>
            </a:solid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t="16667" b="16667"/>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a:ln>
            <a:solidFill>
              <a:schemeClr val="accent1">
                <a:alpha val="100000"/>
              </a:schemeClr>
            </a:solidFill>
          </a:ln>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设备设施维护</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a:ln>
            <a:solidFill>
              <a:schemeClr val="accent1">
                <a:alpha val="100000"/>
              </a:schemeClr>
            </a:solid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2500" r="12500"/>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a:ln>
            <a:solidFill>
              <a:schemeClr val="accent1">
                <a:alpha val="100000"/>
              </a:schemeClr>
            </a:solidFill>
          </a:ln>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设备设施更新</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a:ln>
            <a:solidFill>
              <a:schemeClr val="accent1">
                <a:alpha val="100000"/>
              </a:schemeClr>
            </a:solid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t="16667" b="16667"/>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设备设施的定期检查、保养、维修等工作是否到位，对其长期稳定运行和安全使用至关重要。</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随着技术的不断进步，设备设施的更新换代也是保障安全的重要手段。</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设备设施因素</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2215756" y="2976816"/>
            <a:ext cx="2043577" cy="266384"/>
          </a:xfrm>
          <a:custGeom>
            <a:rect l="l" t="t" r="r" b="b"/>
            <a:pathLst>
              <a:path w="7631" h="997">
                <a:moveTo>
                  <a:pt x="0" y="374"/>
                </a:moveTo>
                <a:lnTo>
                  <a:pt x="6883" y="374"/>
                </a:lnTo>
                <a:lnTo>
                  <a:pt x="6765" y="0"/>
                </a:lnTo>
                <a:lnTo>
                  <a:pt x="7631" y="498"/>
                </a:lnTo>
                <a:lnTo>
                  <a:pt x="6765" y="997"/>
                </a:lnTo>
                <a:lnTo>
                  <a:pt x="6883" y="622"/>
                </a:lnTo>
                <a:lnTo>
                  <a:pt x="0" y="622"/>
                </a:lnTo>
                <a:lnTo>
                  <a:pt x="0" y="374"/>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215756" y="4343931"/>
            <a:ext cx="2043577" cy="268329"/>
          </a:xfrm>
          <a:custGeom>
            <a:rect l="l" t="t" r="r" b="b"/>
            <a:pathLst>
              <a:path w="7631" h="997">
                <a:moveTo>
                  <a:pt x="6883" y="375"/>
                </a:moveTo>
                <a:lnTo>
                  <a:pt x="6765" y="0"/>
                </a:lnTo>
                <a:lnTo>
                  <a:pt x="7631" y="499"/>
                </a:lnTo>
                <a:lnTo>
                  <a:pt x="6765" y="997"/>
                </a:lnTo>
                <a:lnTo>
                  <a:pt x="6883" y="623"/>
                </a:lnTo>
                <a:lnTo>
                  <a:pt x="0" y="623"/>
                </a:lnTo>
                <a:lnTo>
                  <a:pt x="0" y="375"/>
                </a:lnTo>
                <a:lnTo>
                  <a:pt x="6883"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2215756" y="1566343"/>
            <a:ext cx="2043574" cy="4455417"/>
            <a:chOff x="2215756" y="1566343"/>
            <a:chExt cx="2043574" cy="4455417"/>
          </a:xfrm>
        </p:grpSpPr>
        <p:sp>
          <p:nvSpPr>
            <p:cNvPr id="5" name="Freeform 5"/>
            <p:cNvSpPr/>
            <p:nvPr/>
          </p:nvSpPr>
          <p:spPr>
            <a:xfrm>
              <a:off x="2215756" y="1789944"/>
              <a:ext cx="178886" cy="1425253"/>
            </a:xfrm>
            <a:custGeom>
              <a:rect l="l" t="t" r="r" b="b"/>
              <a:pathLst>
                <a:path w="669" h="5308">
                  <a:moveTo>
                    <a:pt x="669" y="182"/>
                  </a:moveTo>
                  <a:cubicBezTo>
                    <a:pt x="415" y="431"/>
                    <a:pt x="256" y="778"/>
                    <a:pt x="256" y="1160"/>
                  </a:cubicBezTo>
                  <a:lnTo>
                    <a:pt x="256" y="5308"/>
                  </a:lnTo>
                  <a:lnTo>
                    <a:pt x="0" y="5308"/>
                  </a:lnTo>
                  <a:lnTo>
                    <a:pt x="0" y="1148"/>
                  </a:lnTo>
                  <a:cubicBezTo>
                    <a:pt x="0" y="699"/>
                    <a:pt x="187" y="292"/>
                    <a:pt x="486" y="0"/>
                  </a:cubicBezTo>
                  <a:lnTo>
                    <a:pt x="669" y="18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2346029" y="1566343"/>
              <a:ext cx="1913301" cy="272217"/>
            </a:xfrm>
            <a:custGeom>
              <a:rect l="l" t="t" r="r" b="b"/>
              <a:pathLst>
                <a:path w="7145" h="1015">
                  <a:moveTo>
                    <a:pt x="6397" y="375"/>
                  </a:moveTo>
                  <a:lnTo>
                    <a:pt x="6279" y="0"/>
                  </a:lnTo>
                  <a:lnTo>
                    <a:pt x="7145" y="499"/>
                  </a:lnTo>
                  <a:lnTo>
                    <a:pt x="6279" y="997"/>
                  </a:lnTo>
                  <a:lnTo>
                    <a:pt x="6397" y="623"/>
                  </a:lnTo>
                  <a:lnTo>
                    <a:pt x="1140" y="623"/>
                  </a:lnTo>
                  <a:cubicBezTo>
                    <a:pt x="769" y="623"/>
                    <a:pt x="430" y="773"/>
                    <a:pt x="183" y="1015"/>
                  </a:cubicBezTo>
                  <a:lnTo>
                    <a:pt x="0" y="833"/>
                  </a:lnTo>
                  <a:cubicBezTo>
                    <a:pt x="290" y="550"/>
                    <a:pt x="686" y="375"/>
                    <a:pt x="1120" y="375"/>
                  </a:cubicBezTo>
                  <a:lnTo>
                    <a:pt x="6397"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2215756" y="4372893"/>
              <a:ext cx="178886" cy="1425253"/>
            </a:xfrm>
            <a:custGeom>
              <a:rect l="l" t="t" r="r" b="b"/>
              <a:pathLst>
                <a:path w="669" h="5309">
                  <a:moveTo>
                    <a:pt x="256" y="0"/>
                  </a:moveTo>
                  <a:lnTo>
                    <a:pt x="256" y="4149"/>
                  </a:lnTo>
                  <a:cubicBezTo>
                    <a:pt x="256" y="4531"/>
                    <a:pt x="415" y="4878"/>
                    <a:pt x="669" y="5127"/>
                  </a:cubicBezTo>
                  <a:lnTo>
                    <a:pt x="486" y="5309"/>
                  </a:lnTo>
                  <a:cubicBezTo>
                    <a:pt x="187" y="5017"/>
                    <a:pt x="0" y="4610"/>
                    <a:pt x="0" y="4161"/>
                  </a:cubicBezTo>
                  <a:lnTo>
                    <a:pt x="0" y="0"/>
                  </a:lnTo>
                  <a:lnTo>
                    <a:pt x="256"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346029" y="5747599"/>
              <a:ext cx="1913301" cy="274161"/>
            </a:xfrm>
            <a:custGeom>
              <a:rect l="l" t="t" r="r" b="b"/>
              <a:pathLst>
                <a:path w="7145" h="1015">
                  <a:moveTo>
                    <a:pt x="6397" y="392"/>
                  </a:moveTo>
                  <a:lnTo>
                    <a:pt x="6279" y="18"/>
                  </a:lnTo>
                  <a:lnTo>
                    <a:pt x="7145" y="516"/>
                  </a:lnTo>
                  <a:lnTo>
                    <a:pt x="6279" y="1015"/>
                  </a:lnTo>
                  <a:lnTo>
                    <a:pt x="6397" y="640"/>
                  </a:lnTo>
                  <a:lnTo>
                    <a:pt x="1120" y="640"/>
                  </a:lnTo>
                  <a:cubicBezTo>
                    <a:pt x="686" y="640"/>
                    <a:pt x="290" y="465"/>
                    <a:pt x="0" y="182"/>
                  </a:cubicBezTo>
                  <a:lnTo>
                    <a:pt x="183" y="0"/>
                  </a:lnTo>
                  <a:cubicBezTo>
                    <a:pt x="430" y="242"/>
                    <a:pt x="769" y="392"/>
                    <a:pt x="1140" y="392"/>
                  </a:cubicBezTo>
                  <a:lnTo>
                    <a:pt x="6397" y="39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9" name="AutoShape 9"/>
          <p:cNvSpPr/>
          <p:nvPr/>
        </p:nvSpPr>
        <p:spPr>
          <a:xfrm>
            <a:off x="1171292" y="2749588"/>
            <a:ext cx="2088928" cy="2088928"/>
          </a:xfrm>
          <a:prstGeom prst="ellipse">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0" name="Group 10"/>
          <p:cNvGrpSpPr/>
          <p:nvPr/>
        </p:nvGrpSpPr>
        <p:grpSpPr>
          <a:xfrm>
            <a:off x="1797656" y="3303419"/>
            <a:ext cx="931450" cy="924116"/>
            <a:chOff x="1797656" y="3303419"/>
            <a:chExt cx="931450" cy="924116"/>
          </a:xfrm>
        </p:grpSpPr>
        <p:sp>
          <p:nvSpPr>
            <p:cNvPr id="11" name="Freeform 11"/>
            <p:cNvSpPr/>
            <p:nvPr/>
          </p:nvSpPr>
          <p:spPr>
            <a:xfrm>
              <a:off x="1978060" y="3564785"/>
              <a:ext cx="482346" cy="478631"/>
            </a:xfrm>
            <a:custGeom>
              <a:rect l="l" t="t" r="r" b="b"/>
              <a:pathLst>
                <a:path w="55" h="55">
                  <a:moveTo>
                    <a:pt x="47" y="27"/>
                  </a:moveTo>
                  <a:cubicBezTo>
                    <a:pt x="47" y="38"/>
                    <a:pt x="38" y="46"/>
                    <a:pt x="28" y="46"/>
                  </a:cubicBezTo>
                  <a:cubicBezTo>
                    <a:pt x="18" y="46"/>
                    <a:pt x="9" y="38"/>
                    <a:pt x="9" y="27"/>
                  </a:cubicBezTo>
                  <a:cubicBezTo>
                    <a:pt x="9" y="17"/>
                    <a:pt x="18" y="9"/>
                    <a:pt x="28" y="9"/>
                  </a:cubicBezTo>
                  <a:cubicBezTo>
                    <a:pt x="31" y="9"/>
                    <a:pt x="35" y="10"/>
                    <a:pt x="38" y="11"/>
                  </a:cubicBezTo>
                  <a:cubicBezTo>
                    <a:pt x="44" y="5"/>
                    <a:pt x="44" y="5"/>
                    <a:pt x="44" y="5"/>
                  </a:cubicBezTo>
                  <a:cubicBezTo>
                    <a:pt x="39" y="2"/>
                    <a:pt x="34" y="0"/>
                    <a:pt x="28" y="0"/>
                  </a:cubicBezTo>
                  <a:cubicBezTo>
                    <a:pt x="13" y="0"/>
                    <a:pt x="0" y="12"/>
                    <a:pt x="0" y="27"/>
                  </a:cubicBezTo>
                  <a:cubicBezTo>
                    <a:pt x="0" y="43"/>
                    <a:pt x="13" y="55"/>
                    <a:pt x="28" y="55"/>
                  </a:cubicBezTo>
                  <a:cubicBezTo>
                    <a:pt x="43" y="55"/>
                    <a:pt x="55" y="43"/>
                    <a:pt x="55" y="27"/>
                  </a:cubicBezTo>
                  <a:cubicBezTo>
                    <a:pt x="55" y="21"/>
                    <a:pt x="53" y="16"/>
                    <a:pt x="50" y="11"/>
                  </a:cubicBezTo>
                  <a:cubicBezTo>
                    <a:pt x="44" y="18"/>
                    <a:pt x="44" y="18"/>
                    <a:pt x="44" y="18"/>
                  </a:cubicBezTo>
                  <a:cubicBezTo>
                    <a:pt x="46" y="21"/>
                    <a:pt x="47" y="24"/>
                    <a:pt x="47" y="2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2147414" y="3730520"/>
              <a:ext cx="154591" cy="147257"/>
            </a:xfrm>
            <a:custGeom>
              <a:rect l="l" t="t" r="r" b="b"/>
              <a:pathLst>
                <a:path w="18" h="17">
                  <a:moveTo>
                    <a:pt x="12" y="0"/>
                  </a:moveTo>
                  <a:cubicBezTo>
                    <a:pt x="11" y="0"/>
                    <a:pt x="10" y="0"/>
                    <a:pt x="9" y="0"/>
                  </a:cubicBezTo>
                  <a:cubicBezTo>
                    <a:pt x="4" y="0"/>
                    <a:pt x="0" y="4"/>
                    <a:pt x="0" y="8"/>
                  </a:cubicBezTo>
                  <a:cubicBezTo>
                    <a:pt x="0" y="13"/>
                    <a:pt x="4" y="17"/>
                    <a:pt x="9" y="17"/>
                  </a:cubicBezTo>
                  <a:cubicBezTo>
                    <a:pt x="14" y="17"/>
                    <a:pt x="18" y="13"/>
                    <a:pt x="18" y="8"/>
                  </a:cubicBezTo>
                  <a:cubicBezTo>
                    <a:pt x="18" y="7"/>
                    <a:pt x="17" y="6"/>
                    <a:pt x="17" y="5"/>
                  </a:cubicBezTo>
                  <a:cubicBezTo>
                    <a:pt x="9" y="9"/>
                    <a:pt x="9" y="9"/>
                    <a:pt x="9" y="9"/>
                  </a:cubicBezTo>
                  <a:lnTo>
                    <a:pt x="12"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1797656" y="3380762"/>
              <a:ext cx="854202" cy="846773"/>
            </a:xfrm>
            <a:custGeom>
              <a:rect l="l" t="t" r="r" b="b"/>
              <a:pathLst>
                <a:path w="98" h="97">
                  <a:moveTo>
                    <a:pt x="82" y="22"/>
                  </a:moveTo>
                  <a:cubicBezTo>
                    <a:pt x="80" y="23"/>
                    <a:pt x="80" y="23"/>
                    <a:pt x="80" y="23"/>
                  </a:cubicBezTo>
                  <a:cubicBezTo>
                    <a:pt x="86" y="30"/>
                    <a:pt x="89" y="39"/>
                    <a:pt x="89" y="48"/>
                  </a:cubicBezTo>
                  <a:cubicBezTo>
                    <a:pt x="89" y="71"/>
                    <a:pt x="71" y="88"/>
                    <a:pt x="49" y="88"/>
                  </a:cubicBezTo>
                  <a:cubicBezTo>
                    <a:pt x="27" y="88"/>
                    <a:pt x="9" y="71"/>
                    <a:pt x="9" y="48"/>
                  </a:cubicBezTo>
                  <a:cubicBezTo>
                    <a:pt x="9" y="26"/>
                    <a:pt x="27" y="8"/>
                    <a:pt x="49" y="8"/>
                  </a:cubicBezTo>
                  <a:cubicBezTo>
                    <a:pt x="58" y="8"/>
                    <a:pt x="67" y="12"/>
                    <a:pt x="74" y="17"/>
                  </a:cubicBezTo>
                  <a:cubicBezTo>
                    <a:pt x="76" y="15"/>
                    <a:pt x="76" y="15"/>
                    <a:pt x="76" y="15"/>
                  </a:cubicBezTo>
                  <a:cubicBezTo>
                    <a:pt x="76" y="8"/>
                    <a:pt x="76" y="8"/>
                    <a:pt x="76" y="8"/>
                  </a:cubicBezTo>
                  <a:cubicBezTo>
                    <a:pt x="68" y="3"/>
                    <a:pt x="59" y="0"/>
                    <a:pt x="49" y="0"/>
                  </a:cubicBezTo>
                  <a:cubicBezTo>
                    <a:pt x="22" y="0"/>
                    <a:pt x="0" y="22"/>
                    <a:pt x="0" y="48"/>
                  </a:cubicBezTo>
                  <a:cubicBezTo>
                    <a:pt x="0" y="75"/>
                    <a:pt x="22" y="97"/>
                    <a:pt x="49" y="97"/>
                  </a:cubicBezTo>
                  <a:cubicBezTo>
                    <a:pt x="76" y="97"/>
                    <a:pt x="98" y="75"/>
                    <a:pt x="98" y="48"/>
                  </a:cubicBezTo>
                  <a:cubicBezTo>
                    <a:pt x="98" y="38"/>
                    <a:pt x="95" y="29"/>
                    <a:pt x="89" y="21"/>
                  </a:cubicBezTo>
                  <a:lnTo>
                    <a:pt x="82" y="2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2224757" y="3303419"/>
              <a:ext cx="504349" cy="497015"/>
            </a:xfrm>
            <a:custGeom>
              <a:rect l="l" t="t" r="r" b="b"/>
              <a:pathLst>
                <a:path w="137" h="135">
                  <a:moveTo>
                    <a:pt x="104" y="30"/>
                  </a:moveTo>
                  <a:lnTo>
                    <a:pt x="106" y="0"/>
                  </a:lnTo>
                  <a:lnTo>
                    <a:pt x="87" y="16"/>
                  </a:lnTo>
                  <a:lnTo>
                    <a:pt x="71" y="35"/>
                  </a:lnTo>
                  <a:lnTo>
                    <a:pt x="69" y="59"/>
                  </a:lnTo>
                  <a:lnTo>
                    <a:pt x="40" y="90"/>
                  </a:lnTo>
                  <a:lnTo>
                    <a:pt x="14" y="116"/>
                  </a:lnTo>
                  <a:lnTo>
                    <a:pt x="0" y="135"/>
                  </a:lnTo>
                  <a:lnTo>
                    <a:pt x="19" y="123"/>
                  </a:lnTo>
                  <a:lnTo>
                    <a:pt x="45" y="97"/>
                  </a:lnTo>
                  <a:lnTo>
                    <a:pt x="76" y="66"/>
                  </a:lnTo>
                  <a:lnTo>
                    <a:pt x="102" y="66"/>
                  </a:lnTo>
                  <a:lnTo>
                    <a:pt x="118" y="47"/>
                  </a:lnTo>
                  <a:lnTo>
                    <a:pt x="137" y="30"/>
                  </a:lnTo>
                  <a:lnTo>
                    <a:pt x="104" y="3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管理体系因素</a:t>
              </a:r>
            </a:p>
          </p:txBody>
        </p:sp>
      </p:grpSp>
      <p:sp>
        <p:nvSpPr>
          <p:cNvPr id="37" name="AutoShape 37"/>
          <p:cNvSpPr/>
          <p:nvPr/>
        </p:nvSpPr>
        <p:spPr>
          <a:xfrm>
            <a:off x="4435504" y="1548259"/>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435504" y="1110481"/>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4594260" y="1108803"/>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安全管理制度的完善程度</a:t>
            </a:r>
          </a:p>
        </p:txBody>
      </p:sp>
      <p:sp>
        <p:nvSpPr>
          <p:cNvPr id="40" name="TextBox 40"/>
          <p:cNvSpPr txBox="1"/>
          <p:nvPr/>
        </p:nvSpPr>
        <p:spPr>
          <a:xfrm>
            <a:off x="4594260" y="1548259"/>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企业是否建立了完善的安全管理制度，包括安全生产责任制、安全操作规程、应急预案等。</a:t>
            </a:r>
          </a:p>
        </p:txBody>
      </p:sp>
      <p:sp>
        <p:nvSpPr>
          <p:cNvPr id="41" name="AutoShape 41"/>
          <p:cNvSpPr/>
          <p:nvPr/>
        </p:nvSpPr>
        <p:spPr>
          <a:xfrm>
            <a:off x="4435504" y="2916347"/>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435504" y="2478570"/>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4594260" y="2476892"/>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安全管理人员的配备和培训</a:t>
            </a:r>
          </a:p>
        </p:txBody>
      </p:sp>
      <p:sp>
        <p:nvSpPr>
          <p:cNvPr id="44" name="TextBox 44"/>
          <p:cNvSpPr txBox="1"/>
          <p:nvPr/>
        </p:nvSpPr>
        <p:spPr>
          <a:xfrm>
            <a:off x="4594260" y="2916347"/>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企业是否配备了足够数量的专业安全管理人员，并定期进行安全培训，提高员工的安全意识和技能。</a:t>
            </a:r>
          </a:p>
        </p:txBody>
      </p:sp>
      <p:sp>
        <p:nvSpPr>
          <p:cNvPr id="45" name="AutoShape 45"/>
          <p:cNvSpPr/>
          <p:nvPr/>
        </p:nvSpPr>
        <p:spPr>
          <a:xfrm>
            <a:off x="4435504" y="4284435"/>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4435504" y="3846658"/>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4594260" y="3844980"/>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安全检查和隐患排查的落实情况</a:t>
            </a:r>
          </a:p>
        </p:txBody>
      </p:sp>
      <p:sp>
        <p:nvSpPr>
          <p:cNvPr id="48" name="TextBox 48"/>
          <p:cNvSpPr txBox="1"/>
          <p:nvPr/>
        </p:nvSpPr>
        <p:spPr>
          <a:xfrm>
            <a:off x="4594260" y="4284435"/>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企业是否定期开展安全检查和隐患排查，及时发现和整改存在的安全隐患。</a:t>
            </a:r>
          </a:p>
        </p:txBody>
      </p:sp>
      <p:sp>
        <p:nvSpPr>
          <p:cNvPr id="49" name="AutoShape 49"/>
          <p:cNvSpPr/>
          <p:nvPr/>
        </p:nvSpPr>
        <p:spPr>
          <a:xfrm>
            <a:off x="4435504" y="5652523"/>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a:off x="4435504" y="5214746"/>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TextBox 51"/>
          <p:cNvSpPr txBox="1"/>
          <p:nvPr/>
        </p:nvSpPr>
        <p:spPr>
          <a:xfrm>
            <a:off x="4594260" y="5213068"/>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应急管理和事故处理能力</a:t>
            </a:r>
          </a:p>
        </p:txBody>
      </p:sp>
      <p:sp>
        <p:nvSpPr>
          <p:cNvPr id="52" name="TextBox 52"/>
          <p:cNvSpPr txBox="1"/>
          <p:nvPr/>
        </p:nvSpPr>
        <p:spPr>
          <a:xfrm>
            <a:off x="4594260" y="5652523"/>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企业是否建立了有效的应急管理机制，具备快速、准确地应对突发事件的能力，并能够及时总结经验教训，防止类似事故再次发生。</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370921" y="1670137"/>
            <a:ext cx="3450158" cy="1322592"/>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9600" b="1">
                <a:solidFill>
                  <a:srgbClr val="FFFFFF">
                    <a:alpha val="100000"/>
                  </a:srgbClr>
                </a:solidFill>
                <a:latin typeface="Microsoft Yahei"/>
                <a:ea typeface="Microsoft Yahei"/>
                <a:cs typeface="Microsoft Yahei"/>
              </a:rPr>
              <a:t>03</a:t>
            </a:r>
          </a:p>
        </p:txBody>
      </p:sp>
      <p:sp>
        <p:nvSpPr>
          <p:cNvPr id="3" name="TextBox 3"/>
          <p:cNvSpPr txBox="1"/>
          <p:nvPr/>
        </p:nvSpPr>
        <p:spPr>
          <a:xfrm>
            <a:off x="2815553" y="3149915"/>
            <a:ext cx="6560893" cy="1721157"/>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3600" b="1">
                <a:solidFill>
                  <a:srgbClr val="FFFFFF">
                    <a:alpha val="100000"/>
                  </a:srgbClr>
                </a:solidFill>
                <a:latin typeface="Microsoft Yahei"/>
                <a:ea typeface="Microsoft Yahei"/>
                <a:cs typeface="Microsoft Yahei"/>
              </a:rPr>
              <a:t>风险因素识别与评估方法</a:t>
            </a:r>
          </a:p>
        </p:txBody>
      </p:sp>
      <p:sp>
        <p:nvSpPr>
          <p:cNvPr id="4" name="TextBox 4"/>
          <p:cNvSpPr txBox="1"/>
          <p:nvPr/>
        </p:nvSpPr>
        <p:spPr>
          <a:xfrm>
            <a:off x="5017700" y="1098427"/>
            <a:ext cx="2156600" cy="638034"/>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5CA5F4">
                    <a:alpha val="100000"/>
                  </a:srgbClr>
                </a:solidFill>
                <a:latin typeface="Microsoft Yahei"/>
                <a:ea typeface="Microsoft Yahei"/>
                <a:cs typeface="Microsoft Yahei"/>
              </a:rPr>
              <a:t>CHAPTER</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3819" r="23819"/>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3819" r="23819"/>
          <a:stretch>
            <a:fillRect/>
          </a:stretch>
        </p:blipFill>
        <p:spPr>
          <a:xfrm>
            <a:off x="5906739" y="1869245"/>
            <a:ext cx="2050689" cy="3916435"/>
          </a:xfrm>
          <a:prstGeom prst="rect">
            <a:avLst/>
          </a:prstGeom>
        </p:spPr>
      </p:pic>
      <p:pic>
        <p:nvPicPr>
          <p:cNvPr id="4" name="Picture 4"/>
          <p:cNvPicPr>
            <a:picLocks noChangeAspect="1"/>
          </p:cNvPicPr>
          <p:nvPr/>
        </p:nvPicPr>
        <p:blipFill>
          <a:blip r:embed="rId4"/>
          <a:srcRect l="23819" r="23819"/>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包括确定目标、收集资料、风险形势估计、识别风险因素、编制风险识别报告等步骤。</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风险识别流程</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包括头脑风暴法、德尔菲法、情景分析法、故障树分析法等，可根据实际情况选择合适的方法。</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风险识别方法</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风险识别流程和方法论述</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63829" y="1628258"/>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4345" y="2028557"/>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科学性、系统性、可操作性、可量化性等。</a:t>
            </a:r>
          </a:p>
        </p:txBody>
      </p:sp>
      <p:sp>
        <p:nvSpPr>
          <p:cNvPr id="4" name="TextBox 4"/>
          <p:cNvSpPr txBox="1"/>
          <p:nvPr/>
        </p:nvSpPr>
        <p:spPr>
          <a:xfrm>
            <a:off x="994345" y="1509487"/>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指标体系构建原则</a:t>
            </a:r>
          </a:p>
        </p:txBody>
      </p:sp>
      <p:pic>
        <p:nvPicPr>
          <p:cNvPr id="5" name="Picture 5"/>
          <p:cNvPicPr>
            <a:picLocks noChangeAspect="1"/>
          </p:cNvPicPr>
          <p:nvPr/>
        </p:nvPicPr>
        <p:blipFill>
          <a:blip r:embed="rId2"/>
          <a:srcRect l="14417" r="14417"/>
          <a:stretch>
            <a:fillRect/>
          </a:stretch>
        </p:blipFill>
        <p:spPr>
          <a:xfrm>
            <a:off x="6096000" y="1153983"/>
            <a:ext cx="5194483" cy="5194482"/>
          </a:xfrm>
          <a:prstGeom prst="ellipse">
            <a:avLst/>
          </a:prstGeom>
        </p:spPr>
      </p:pic>
      <p:sp>
        <p:nvSpPr>
          <p:cNvPr id="6" name="TextBox 6"/>
          <p:cNvSpPr txBox="1"/>
          <p:nvPr/>
        </p:nvSpPr>
        <p:spPr>
          <a:xfrm>
            <a:off x="994345" y="3637901"/>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包括技术指标、经济指标、环境指标、社会指标等，应全面反映风险因素的影响。</a:t>
            </a:r>
          </a:p>
        </p:txBody>
      </p:sp>
      <p:sp>
        <p:nvSpPr>
          <p:cNvPr id="7" name="TextBox 7"/>
          <p:cNvSpPr txBox="1"/>
          <p:nvPr/>
        </p:nvSpPr>
        <p:spPr>
          <a:xfrm>
            <a:off x="994345" y="3118831"/>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风险评估指标选择</a:t>
            </a:r>
          </a:p>
        </p:txBody>
      </p:sp>
      <p:sp>
        <p:nvSpPr>
          <p:cNvPr id="8" name="TextBox 8"/>
          <p:cNvSpPr txBox="1"/>
          <p:nvPr/>
        </p:nvSpPr>
        <p:spPr>
          <a:xfrm>
            <a:off x="994345" y="5274339"/>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可采用层次分析法、熵权法等方法确定各指标的权重。</a:t>
            </a:r>
          </a:p>
        </p:txBody>
      </p:sp>
      <p:sp>
        <p:nvSpPr>
          <p:cNvPr id="9" name="TextBox 9"/>
          <p:cNvSpPr txBox="1"/>
          <p:nvPr/>
        </p:nvSpPr>
        <p:spPr>
          <a:xfrm>
            <a:off x="994345" y="4755268"/>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指标权重确定</a:t>
            </a:r>
          </a:p>
        </p:txBody>
      </p:sp>
      <p:sp>
        <p:nvSpPr>
          <p:cNvPr id="10" name="AutoShape 10"/>
          <p:cNvSpPr/>
          <p:nvPr/>
        </p:nvSpPr>
        <p:spPr>
          <a:xfrm>
            <a:off x="763829" y="3237602"/>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63829" y="4874039"/>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风险评估指标体系构建</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https://d.book118.com/988033011043006043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A0237"/>
      </a:lt1>
      <a:dk2>
        <a:srgbClr val="E4E7FF"/>
      </a:dk2>
      <a:lt2>
        <a:srgbClr val="000000"/>
      </a:lt2>
      <a:accent1>
        <a:srgbClr val="609FFF"/>
      </a:accent1>
      <a:accent2>
        <a:srgbClr val="0F8BFF"/>
      </a:accent2>
      <a:accent3>
        <a:srgbClr val="5A44DF"/>
      </a:accent3>
      <a:accent4>
        <a:srgbClr val="A495FF"/>
      </a:accent4>
      <a:accent5>
        <a:srgbClr val="9AA4FF"/>
      </a:accent5>
      <a:accent6>
        <a:srgbClr val="A2E5B9"/>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82</Paragraphs>
  <Slides>15</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15</vt:i4>
      </vt:variant>
    </vt:vector>
  </HeadingPairs>
  <TitlesOfParts>
    <vt:vector baseType="lpstr" size="20">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2024-09-22T19:47:06.250</cp:lastPrinted>
  <dcterms:created xsi:type="dcterms:W3CDTF">2024-09-22T11:47:06Z</dcterms:created>
  <dcterms:modified xsi:type="dcterms:W3CDTF">2024-09-22T11:47:08Z</dcterms:modified>
</cp:coreProperties>
</file>