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UDPVO+MS-UIGothic"/>
      <p:regular r:id="rId18"/>
    </p:embeddedFont>
    <p:embeddedFont>
      <p:font typeface="HECAKS+BPMLNI+ArialMT"/>
      <p:regular r:id="rId19"/>
    </p:embeddedFont>
    <p:embeddedFont>
      <p:font typeface="QRTAEW+TFVORK+MicrosoftYaHei"/>
      <p:regular r:id="rId20"/>
    </p:embeddedFont>
    <p:embeddedFont>
      <p:font typeface="VCENLF+PUJARF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5B606-89BF-4A82-8D0A-16806820A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3812B-A91A-4964-8569-F7B90961C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34002-8DD8-4FC6-ACA6-99300CDA6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A1885-BC78-4A04-B4B1-6DB5B489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2EE29-A20E-4A22-B783-A5C08E5B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A6ACE-1ECA-46BC-9C95-DB3505130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63E32-D79F-4037-947A-6DF3A3886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77439-6640-4D83-AEBF-22DA415C2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DC7AB-0A87-429A-BC75-8E2A301B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2CAEE-1001-4520-A5B4-7423F546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80597-F7C7-4193-89BA-7036F1261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4001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KUDPVO+MS-UIGothic"/>
                <a:cs typeface="KUDPVO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1908365"/>
            <a:ext cx="1882089" cy="13452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ECAKS+BPMLNI+ArialMT"/>
                <a:cs typeface="HECAKS+BPMLN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KUDPVO+MS-UIGothic"/>
                <a:cs typeface="KUDPVO+MS-UIGothic"/>
              </a:rPr>
              <a:t>件封面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ECAKS+BPMLNI+ArialMT"/>
                <a:cs typeface="HECAKS+BPMLN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UDPVO+MS-UIGothic"/>
                <a:cs typeface="KUDPVO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027235"/>
            <a:ext cx="2490838" cy="24645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ECAKS+BPMLNI+ArialMT"/>
                <a:cs typeface="HECAKS+BPMLN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KUDPVO+MS-UIGothic"/>
                <a:cs typeface="KUDPVO+MS-UIGothic"/>
              </a:rPr>
              <a:t>程内容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ECAKS+BPMLNI+ArialMT"/>
                <a:cs typeface="HECAKS+BPMLN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UDPVO+MS-UIGothic"/>
                <a:cs typeface="KUDPVO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ECAKS+BPMLNI+ArialMT"/>
                <a:cs typeface="HECAKS+BPMLN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KUDPVO+MS-UIGothic"/>
                <a:cs typeface="KUDPVO+MS-UIGothic"/>
              </a:rPr>
              <a:t>堂互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动环节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ECAKS+BPMLNI+ArialMT"/>
                <a:cs typeface="HECAKS+BPMLN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KUDPVO+MS-UIGothic"/>
                <a:cs typeface="KUDPVO+MS-UIGothic"/>
              </a:rPr>
              <a:t>与回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2294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标题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：小学四年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思品《从看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电视说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起》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307949" cy="752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HECAKS+BPMLNI+ArialMT"/>
                <a:cs typeface="HECAKS+BPMLNI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程核心主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：突出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程核心主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，即引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四年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学生正确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待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电视娱乐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，养成健康的生活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习惯</a:t>
            </a:r>
          </a:p>
          <a:p>
            <a:pPr marL="203200" marR="0">
              <a:lnSpc>
                <a:spcPts val="1244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和价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EFE"/>
                </a:solidFill>
                <a:latin typeface="KUDPVO+MS-UIGothic"/>
                <a:cs typeface="KUDP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767833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副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标题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程名称、主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人姓名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8C8C8C"/>
                </a:solidFill>
                <a:latin typeface="KUDPVO+MS-UIGothic"/>
                <a:cs typeface="KUDPVO+MS-UIGothic"/>
              </a:rPr>
              <a:t>程名称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准确反映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程内容，如</a:t>
            </a:r>
            <a:r>
              <a:rPr sz="1350">
                <a:solidFill>
                  <a:srgbClr val="F7F7F7"/>
                </a:solidFill>
                <a:latin typeface="QRTAEW+TFVORK+MicrosoftYaHei"/>
                <a:cs typeface="QRTAEW+TFVORK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小学四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思品《从看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电视说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起》</a:t>
            </a:r>
            <a:r>
              <a:rPr sz="1350">
                <a:solidFill>
                  <a:srgbClr val="F7F7F7"/>
                </a:solidFill>
                <a:latin typeface="QRTAEW+TFVORK+MicrosoftYaHei"/>
                <a:cs typeface="QRTAEW+TFVORK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KUDPVO+MS-UIGothic"/>
                <a:cs typeface="KUDPVO+MS-UIGothic"/>
              </a:rPr>
              <a:t>主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讲</a:t>
            </a:r>
            <a:r>
              <a:rPr sz="1550" spc="25">
                <a:solidFill>
                  <a:srgbClr val="8C8C8C"/>
                </a:solidFill>
                <a:latin typeface="KUDPVO+MS-UIGothic"/>
                <a:cs typeface="KUDPVO+MS-UIGothic"/>
              </a:rPr>
              <a:t>人姓名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496941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知名教育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家或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秀教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，如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RTAEW+TFVORK+MicrosoftYaHei"/>
                <a:cs typeface="QRTAEW+TFVORK+MicrosoftYaHei"/>
              </a:rPr>
              <a:t>“XXX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7F7F7"/>
                </a:solidFill>
                <a:latin typeface="QRTAEW+TFVORK+MicrosoftYaHei"/>
                <a:cs typeface="QRTAEW+TFVORK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005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片：与主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相关的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KUDPVO+MS-UIGothic"/>
                <a:cs typeface="KUDPVO+MS-UIGothic"/>
              </a:rPr>
              <a:t>反映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8C8C8C"/>
                </a:solidFill>
                <a:latin typeface="KUDPVO+MS-UIGothic"/>
                <a:cs typeface="KUDPVO+MS-UIGothic"/>
              </a:rPr>
              <a:t>程主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程主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题紧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密相关的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片，如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一幅展示孩子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们围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坐在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机前的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片，或者展示不同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电视节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目的截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拼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贴</a:t>
            </a:r>
            <a:r>
              <a:rPr sz="1350">
                <a:solidFill>
                  <a:srgbClr val="F7F7F7"/>
                </a:solidFill>
                <a:latin typeface="KUDPVO+MS-UIGothic"/>
                <a:cs typeface="KUDPV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视觉</a:t>
            </a:r>
            <a:r>
              <a:rPr sz="1550" spc="25">
                <a:solidFill>
                  <a:srgbClr val="FFFFFF"/>
                </a:solidFill>
                <a:latin typeface="KUDPVO+MS-UIGothic"/>
                <a:cs typeface="KUDPVO+MS-UIGothic"/>
              </a:rPr>
              <a:t>吸引力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用色彩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鲜艳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比明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片，吸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引学生的注意力。同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片内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容健康向上，符合教育价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KUDPVO+MS-UIGothic"/>
                <a:cs typeface="KUDP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程介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CENLF+PUJARF+MicrosoftYaHei-Bold"/>
                <a:cs typeface="VCENLF+PUJAR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CENLF+PUJARF+MicrosoftYaHei-Bold"/>
                <a:cs typeface="VCENLF+PUJAR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CENLF+PUJARF+MicrosoftYaHei-Bold"/>
                <a:cs typeface="VCENLF+PUJAR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8C8C8C"/>
                </a:solidFill>
                <a:latin typeface="KUDPVO+MS-UIGothic"/>
                <a:cs typeface="KUDPVO+MS-UIGothic"/>
              </a:rPr>
              <a:t>程背景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8C8C8C"/>
                </a:solidFill>
                <a:latin typeface="KUDPVO+MS-UIGothic"/>
                <a:cs typeface="KUDPVO+MS-UIGothic"/>
              </a:rPr>
              <a:t>程内容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8C8C8C"/>
                </a:solidFill>
                <a:latin typeface="KUDPVO+MS-UIGothic"/>
                <a:cs typeface="KUDPVO+MS-UIGothic"/>
              </a:rPr>
              <a:t>程目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《从看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电视说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起》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程的来源和背景，引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学生了解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程的重要性。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要介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绍课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程内容，包括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的利弊、如何正确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述本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程的学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，帮助学生明确学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和方向。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学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知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目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掌握看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的利弊，了解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电视对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儿童成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能力目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学会正确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，合理安排看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和内容。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61881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情感、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度和价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值观</a:t>
            </a: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目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培养正确的媒体素养，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立正确的价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和世界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学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激活学生的前知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教学策略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学生活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学生已有的知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程的学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打下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采用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解、示范、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多种教学策略，帮助学生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理解和掌握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程内容。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丰富多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的学生活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如小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组讨论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、角色扮演等，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以激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学生的学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习兴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趣和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电视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正面影响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5252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取信息、开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阔视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野、放松心情、提高想象力等。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负</a:t>
            </a: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面影响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51824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影响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力、减少活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动时间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、接触不良内容、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度依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正确看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电视</a:t>
            </a:r>
            <a:r>
              <a:rPr sz="3000">
                <a:solidFill>
                  <a:srgbClr val="8C8C8C"/>
                </a:solidFill>
                <a:latin typeface="KUDPVO+MS-UIGothic"/>
                <a:cs typeface="KUDPVO+MS-UIGothic"/>
              </a:rPr>
              <a:t>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健康向上、有益于身心健康的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电视节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目，避免接触不良内容。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控制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383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每天看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不宜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过长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，建</a:t>
            </a:r>
          </a:p>
          <a:p>
            <a:pPr marL="45974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小学生每天不超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RTAEW+TFVORK+MicrosoftYaHei"/>
                <a:cs typeface="QRTAEW+TFVORK+MicrosoftYaHei"/>
              </a:rPr>
              <a:t>1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KUDPVO+MS-UIGothic"/>
                <a:cs typeface="KUDPVO+MS-UIGothic"/>
              </a:rPr>
              <a:t>保持距离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电视时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要保持适当的距离，避免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对视</a:t>
            </a:r>
            <a:r>
              <a:rPr sz="1500">
                <a:solidFill>
                  <a:srgbClr val="F7F7F7"/>
                </a:solidFill>
                <a:latin typeface="KUDPVO+MS-UIGothic"/>
                <a:cs typeface="KUDPVO+MS-UIGothic"/>
              </a:rPr>
              <a:t>力造成影响。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https://d.book118.com/988034001074006030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KUDPVO+MS-UIGothic</vt:lpstr>
      <vt:lpstr>SimSun</vt:lpstr>
      <vt:lpstr>HECAKS+BPMLNI+ArialMT</vt:lpstr>
      <vt:lpstr>Times New Roman</vt:lpstr>
      <vt:lpstr>QRTAEW+TFVORK+MicrosoftYaHei</vt:lpstr>
      <vt:lpstr>VCENLF+PUJARF+MicrosoftYaHei-Bold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2024-09-07T02:36:09.331</cp:lastPrinted>
  <dcterms:created xsi:type="dcterms:W3CDTF">2024-09-06T18:36:09Z</dcterms:created>
  <dcterms:modified xsi:type="dcterms:W3CDTF">2024-09-06T18:36:10Z</dcterms:modified>
</cp:coreProperties>
</file>