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F14D1C7-CE25-4C9C-BEB7-7D7280C232D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159AF1-F9C9-4392-ACC3-364A6AE2F2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E154D0-11AC-46F2-A9AD-0676072B1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6C70CF-E0BD-4328-B2E5-09ACB0F31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121CB9-8652-4BB4-AA2B-4E2DDDA471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614D8E-E2F5-47B3-9574-2579B572E4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D28076-4CB6-45F4-8852-BB2126FD5D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5B908B-3744-4CF0-9DE6-765B71CE1F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70121A-11CB-4304-8494-C4DB4466EE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745D79-3789-4374-AE1B-F9C65FFE7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482849-DF37-499E-AF28-E2AF2D61F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EDA77-EB8A-421B-ACA7-224EDD903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64F3786-F737-4141-ADC7-0E1BD92CD66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3FA5E49-6B14-4E79-A076-EEF0402AA63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jpeg" /><Relationship Id="rId4"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jpeg" /><Relationship Id="rId4"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35020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222840" y="1600920"/>
            <a:ext cx="11354760" cy="182772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Arial"/>
                <a:ea typeface="微软雅黑"/>
              </a:rPr>
              <a:t>LNG</a:t>
            </a:r>
            <a:r>
              <a:rPr lang="zh-CN" sz="6000" b="1" strike="noStrike" spc="299">
                <a:solidFill>
                  <a:schemeClr val="dk1">
                    <a:lumMod val="85000"/>
                    <a:lumOff val="15000"/>
                  </a:schemeClr>
                </a:solidFill>
                <a:latin typeface="Arial"/>
                <a:ea typeface="微软雅黑"/>
              </a:rPr>
              <a:t>液化天然气化站安全运行管理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制作人：小无名老师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1784520" y="297000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4800" b="1" strike="noStrike" spc="299">
                <a:solidFill>
                  <a:schemeClr val="lt1"/>
                </a:solidFill>
                <a:latin typeface="Arial"/>
                <a:ea typeface="微软雅黑"/>
              </a:rPr>
              <a:t>目</a:t>
            </a:r>
            <a:r>
              <a:rPr lang="en-US" sz="4800" b="1" strike="noStrike" spc="299">
                <a:solidFill>
                  <a:schemeClr val="lt1"/>
                </a:solidFill>
                <a:latin typeface="Arial"/>
                <a:ea typeface="微软雅黑"/>
              </a:rPr>
              <a:t> 录</a:t>
            </a:r>
            <a:endParaRPr lang="en-US" sz="4800" b="0" strike="noStrike" spc="-1">
              <a:solidFill>
                <a:schemeClr val="dk1"/>
              </a:solidFill>
              <a:latin typeface="Arial"/>
            </a:endParaRPr>
          </a:p>
        </p:txBody>
      </p:sp>
      <p:sp>
        <p:nvSpPr>
          <p:cNvPr id="76" name="content"/>
          <p:cNvSpPr/>
          <p:nvPr/>
        </p:nvSpPr>
        <p:spPr>
          <a:xfrm>
            <a:off x="5280120" y="1955160"/>
            <a:ext cx="638964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1</a:t>
            </a:r>
            <a:r>
              <a:rPr lang="zh-CN" sz="2400" b="0" strike="noStrike" spc="-1">
                <a:solidFill>
                  <a:srgbClr val="52C6B8"/>
                </a:solidFill>
                <a:latin typeface="微软雅黑"/>
                <a:ea typeface="微软雅黑"/>
              </a:rPr>
              <a:t>章  简介</a:t>
            </a:r>
            <a:endParaRPr lang="en-US" sz="2400" b="0" strike="noStrike" spc="-1">
              <a:solidFill>
                <a:srgbClr val="000000"/>
              </a:solidFill>
              <a:latin typeface="Arial"/>
            </a:endParaRPr>
          </a:p>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2</a:t>
            </a:r>
            <a:r>
              <a:rPr lang="zh-CN" sz="2400" b="0" strike="noStrike" spc="-1">
                <a:solidFill>
                  <a:srgbClr val="52C6B8"/>
                </a:solidFill>
                <a:latin typeface="微软雅黑"/>
                <a:ea typeface="微软雅黑"/>
              </a:rPr>
              <a:t>章  </a:t>
            </a:r>
            <a:r>
              <a:rPr lang="en-US" sz="2400" b="0" strike="noStrike" spc="-1">
                <a:solidFill>
                  <a:srgbClr val="52C6B8"/>
                </a:solidFill>
                <a:latin typeface="微软雅黑"/>
                <a:ea typeface="微软雅黑"/>
              </a:rPr>
              <a:t>LNG</a:t>
            </a:r>
            <a:r>
              <a:rPr lang="zh-CN" sz="2400" b="0" strike="noStrike" spc="-1">
                <a:solidFill>
                  <a:srgbClr val="52C6B8"/>
                </a:solidFill>
                <a:latin typeface="微软雅黑"/>
                <a:ea typeface="微软雅黑"/>
              </a:rPr>
              <a:t>液化工艺</a:t>
            </a:r>
            <a:endParaRPr lang="en-US" sz="2400" b="0" strike="noStrike" spc="-1">
              <a:solidFill>
                <a:srgbClr val="000000"/>
              </a:solidFill>
              <a:latin typeface="Arial"/>
            </a:endParaRPr>
          </a:p>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3</a:t>
            </a:r>
            <a:r>
              <a:rPr lang="zh-CN" sz="2400" b="0" strike="noStrike" spc="-1">
                <a:solidFill>
                  <a:srgbClr val="52C6B8"/>
                </a:solidFill>
                <a:latin typeface="微软雅黑"/>
                <a:ea typeface="微软雅黑"/>
              </a:rPr>
              <a:t>章  </a:t>
            </a:r>
            <a:r>
              <a:rPr lang="en-US" sz="2400" b="0" strike="noStrike" spc="-1">
                <a:solidFill>
                  <a:srgbClr val="52C6B8"/>
                </a:solidFill>
                <a:latin typeface="微软雅黑"/>
                <a:ea typeface="微软雅黑"/>
              </a:rPr>
              <a:t>LNG</a:t>
            </a:r>
            <a:r>
              <a:rPr lang="zh-CN" sz="2400" b="0" strike="noStrike" spc="-1">
                <a:solidFill>
                  <a:srgbClr val="52C6B8"/>
                </a:solidFill>
                <a:latin typeface="微软雅黑"/>
                <a:ea typeface="微软雅黑"/>
              </a:rPr>
              <a:t>液化天然气化站安全管理体系</a:t>
            </a:r>
            <a:endParaRPr lang="en-US" sz="2400" b="0" strike="noStrike" spc="-1">
              <a:solidFill>
                <a:srgbClr val="000000"/>
              </a:solidFill>
              <a:latin typeface="Arial"/>
            </a:endParaRPr>
          </a:p>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4</a:t>
            </a:r>
            <a:r>
              <a:rPr lang="zh-CN" sz="2400" b="0" strike="noStrike" spc="-1">
                <a:solidFill>
                  <a:srgbClr val="52C6B8"/>
                </a:solidFill>
                <a:latin typeface="微软雅黑"/>
                <a:ea typeface="微软雅黑"/>
              </a:rPr>
              <a:t>章  </a:t>
            </a:r>
            <a:r>
              <a:rPr lang="en-US" sz="2400" b="0" strike="noStrike" spc="-1">
                <a:solidFill>
                  <a:srgbClr val="52C6B8"/>
                </a:solidFill>
                <a:latin typeface="微软雅黑"/>
                <a:ea typeface="微软雅黑"/>
              </a:rPr>
              <a:t>LNG</a:t>
            </a:r>
            <a:r>
              <a:rPr lang="zh-CN" sz="2400" b="0" strike="noStrike" spc="-1">
                <a:solidFill>
                  <a:srgbClr val="52C6B8"/>
                </a:solidFill>
                <a:latin typeface="微软雅黑"/>
                <a:ea typeface="微软雅黑"/>
              </a:rPr>
              <a:t>液化天然气化站安全风险防范</a:t>
            </a:r>
            <a:endParaRPr lang="en-US" sz="2400" b="0" strike="noStrike" spc="-1">
              <a:solidFill>
                <a:srgbClr val="000000"/>
              </a:solidFill>
              <a:latin typeface="Arial"/>
            </a:endParaRPr>
          </a:p>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5</a:t>
            </a:r>
            <a:r>
              <a:rPr lang="zh-CN" sz="2400" b="0" strike="noStrike" spc="-1">
                <a:solidFill>
                  <a:srgbClr val="52C6B8"/>
                </a:solidFill>
                <a:latin typeface="微软雅黑"/>
                <a:ea typeface="微软雅黑"/>
              </a:rPr>
              <a:t>章  </a:t>
            </a:r>
            <a:r>
              <a:rPr lang="en-US" sz="2400" b="0" strike="noStrike" spc="-1">
                <a:solidFill>
                  <a:srgbClr val="52C6B8"/>
                </a:solidFill>
                <a:latin typeface="微软雅黑"/>
                <a:ea typeface="微软雅黑"/>
              </a:rPr>
              <a:t>LNG</a:t>
            </a:r>
            <a:r>
              <a:rPr lang="zh-CN" sz="2400" b="0" strike="noStrike" spc="-1">
                <a:solidFill>
                  <a:srgbClr val="52C6B8"/>
                </a:solidFill>
                <a:latin typeface="微软雅黑"/>
                <a:ea typeface="微软雅黑"/>
              </a:rPr>
              <a:t>液化天然气化站安全培训</a:t>
            </a:r>
            <a:endParaRPr lang="en-US" sz="2400" b="0" strike="noStrike" spc="-1">
              <a:solidFill>
                <a:srgbClr val="000000"/>
              </a:solidFill>
              <a:latin typeface="Arial"/>
            </a:endParaRPr>
          </a:p>
          <a:p>
            <a:pPr defTabSz="914400">
              <a:lnSpc>
                <a:spcPct val="100000"/>
              </a:lnSpc>
            </a:pPr>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6</a:t>
            </a:r>
            <a:r>
              <a:rPr lang="zh-CN" sz="2400" b="0" strike="noStrike" spc="-1">
                <a:solidFill>
                  <a:srgbClr val="52C6B8"/>
                </a:solidFill>
                <a:latin typeface="微软雅黑"/>
                <a:ea typeface="微软雅黑"/>
              </a:rPr>
              <a:t>章  总结</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168840" y="206280"/>
            <a:ext cx="3311640" cy="70884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595959"/>
              </a:buClr>
              <a:buFont typeface="Arial"/>
              <a:buChar char="●"/>
              <a:tabLst>
                <a:tab pos="1609560"/>
              </a:tabLst>
            </a:pPr>
            <a:r>
              <a:rPr lang="en-US" sz="3600" b="0" strike="noStrike" spc="148">
                <a:solidFill>
                  <a:schemeClr val="dk1">
                    <a:lumMod val="65000"/>
                    <a:lumOff val="35000"/>
                  </a:schemeClr>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15440" y="2314080"/>
            <a:ext cx="98128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52C6B8"/>
                </a:solidFill>
                <a:latin typeface="Arial"/>
                <a:ea typeface="微软雅黑"/>
              </a:rPr>
              <a:t>第</a:t>
            </a:r>
            <a:r>
              <a:rPr lang="en-US" sz="3600" b="1" strike="noStrike" spc="299">
                <a:solidFill>
                  <a:srgbClr val="52C6B8"/>
                </a:solidFill>
                <a:latin typeface="Arial"/>
                <a:ea typeface="微软雅黑"/>
              </a:rPr>
              <a:t>1</a:t>
            </a:r>
            <a:r>
              <a:rPr lang="zh-CN" sz="3600" b="1" strike="noStrike" spc="299">
                <a:solidFill>
                  <a:srgbClr val="52C6B8"/>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1101600" y="1220400"/>
            <a:ext cx="5469480" cy="718920"/>
          </a:xfrm>
          <a:prstGeom prst="rect">
            <a:avLst/>
          </a:prstGeom>
          <a:noFill/>
          <a:ln w="0">
            <a:noFill/>
          </a:ln>
        </p:spPr>
        <p:txBody>
          <a:bodyPr lIns="0" tIns="0" rIns="0" bIns="0" anchor="b">
            <a:normAutofit fontScale="65555"/>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LNG</a:t>
            </a:r>
            <a:r>
              <a:rPr lang="zh-CN" sz="3600" b="1" strike="noStrike" spc="299">
                <a:solidFill>
                  <a:schemeClr val="dk1">
                    <a:lumMod val="85000"/>
                    <a:lumOff val="15000"/>
                  </a:schemeClr>
                </a:solidFill>
                <a:latin typeface="Arial"/>
                <a:ea typeface="微软雅黑"/>
              </a:rPr>
              <a:t>液化天然气化站安全运行管理概述</a:t>
            </a:r>
            <a:endParaRPr lang="en-US" sz="3600" b="0" strike="noStrike" spc="-1">
              <a:solidFill>
                <a:schemeClr val="dk1"/>
              </a:solidFill>
              <a:latin typeface="Arial"/>
            </a:endParaRPr>
          </a:p>
        </p:txBody>
      </p:sp>
      <p:sp>
        <p:nvSpPr>
          <p:cNvPr id="8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LNG</a:t>
            </a:r>
            <a:r>
              <a:rPr lang="zh-CN" sz="1600" b="0" strike="noStrike" spc="-1">
                <a:solidFill>
                  <a:schemeClr val="dk1">
                    <a:lumMod val="85000"/>
                    <a:lumOff val="15000"/>
                  </a:schemeClr>
                </a:solidFill>
                <a:latin typeface="微软雅黑"/>
                <a:ea typeface="微软雅黑"/>
              </a:rPr>
              <a:t>液化天然气化站是将天然气冷却并压缩成液态形式，以便于储存和运输。安全运行管理是确保液化天然气化站运行正常并避免事故发生的重要环节。在这个过程中，需要严格执行安全管理政策和流程，确保安全生产。</a:t>
            </a:r>
            <a:endParaRPr lang="en-US" sz="1600" b="0" strike="noStrike" spc="-1">
              <a:solidFill>
                <a:srgbClr val="000000"/>
              </a:solidFill>
              <a:latin typeface="Arial"/>
            </a:endParaRPr>
          </a:p>
        </p:txBody>
      </p:sp>
      <p:pic>
        <p:nvPicPr>
          <p:cNvPr id="82" name="Picture 4"/>
          <p:cNvPicPr/>
          <p:nvPr/>
        </p:nvPicPr>
        <p:blipFill>
          <a:blip r:embed="rId3"/>
          <a:stretch>
            <a:fillRect/>
          </a:stretch>
        </p:blipFill>
        <p:spPr>
          <a:xfrm>
            <a:off x="8308440" y="3251160"/>
            <a:ext cx="3478680" cy="347868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LNG</a:t>
            </a:r>
            <a:r>
              <a:rPr lang="zh-CN" sz="3600" b="1" strike="noStrike" spc="299">
                <a:solidFill>
                  <a:schemeClr val="dk1">
                    <a:lumMod val="85000"/>
                    <a:lumOff val="15000"/>
                  </a:schemeClr>
                </a:solidFill>
                <a:latin typeface="Arial"/>
                <a:ea typeface="微软雅黑"/>
              </a:rPr>
              <a:t>液化天然气化站的特点</a:t>
            </a:r>
            <a:endParaRPr lang="en-US" sz="3600" b="0" strike="noStrike" spc="-1">
              <a:solidFill>
                <a:schemeClr val="dk1"/>
              </a:solidFill>
              <a:latin typeface="Arial"/>
            </a:endParaRPr>
          </a:p>
        </p:txBody>
      </p:sp>
      <p:sp>
        <p:nvSpPr>
          <p:cNvPr id="84" name="椭圆 18"/>
          <p:cNvSpPr/>
          <p:nvPr/>
        </p:nvSpPr>
        <p:spPr>
          <a:xfrm>
            <a:off x="3543840" y="3263400"/>
            <a:ext cx="60660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grpSp>
        <p:nvGrpSpPr>
          <p:cNvPr id="85" name="组合 1"/>
          <p:cNvGrpSpPr/>
          <p:nvPr/>
        </p:nvGrpSpPr>
        <p:grpSpPr>
          <a:xfrm>
            <a:off x="3571200" y="1372320"/>
            <a:ext cx="5549760" cy="4881240"/>
            <a:chOff x="3571200" y="1372320"/>
            <a:chExt cx="5549760" cy="4881240"/>
          </a:xfrm>
        </p:grpSpPr>
        <p:sp>
          <p:nvSpPr>
            <p:cNvPr id="86" name="content.1.subtitle"/>
            <p:cNvSpPr/>
            <p:nvPr/>
          </p:nvSpPr>
          <p:spPr>
            <a:xfrm>
              <a:off x="4264200" y="211500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温度低、压力高</a:t>
              </a:r>
              <a:endParaRPr lang="en-US" sz="1400" b="0" strike="noStrike" spc="-1">
                <a:solidFill>
                  <a:srgbClr val="000000"/>
                </a:solidFill>
                <a:latin typeface="Arial"/>
              </a:endParaRPr>
            </a:p>
          </p:txBody>
        </p:sp>
        <p:sp>
          <p:nvSpPr>
            <p:cNvPr id="87" name="content.1.title"/>
            <p:cNvSpPr/>
            <p:nvPr/>
          </p:nvSpPr>
          <p:spPr>
            <a:xfrm>
              <a:off x="4262760" y="1372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极端环境</a:t>
              </a:r>
              <a:endParaRPr lang="en-US" sz="2000" b="0" strike="noStrike" spc="-1">
                <a:solidFill>
                  <a:srgbClr val="000000"/>
                </a:solidFill>
                <a:latin typeface="Arial"/>
              </a:endParaRPr>
            </a:p>
          </p:txBody>
        </p:sp>
        <p:sp>
          <p:nvSpPr>
            <p:cNvPr id="88" name="椭圆 13"/>
            <p:cNvSpPr/>
            <p:nvPr/>
          </p:nvSpPr>
          <p:spPr>
            <a:xfrm>
              <a:off x="3571200" y="172584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9" name="椭圆 14"/>
            <p:cNvSpPr/>
            <p:nvPr/>
          </p:nvSpPr>
          <p:spPr>
            <a:xfrm>
              <a:off x="3571200" y="511488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0" name="content.3.subtitle"/>
            <p:cNvSpPr/>
            <p:nvPr/>
          </p:nvSpPr>
          <p:spPr>
            <a:xfrm>
              <a:off x="4371480" y="551124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操作人员需要具备丰富的经验和高度的警惕性</a:t>
              </a:r>
              <a:endParaRPr lang="en-US" sz="1400" b="0" strike="noStrike" spc="-1">
                <a:solidFill>
                  <a:srgbClr val="000000"/>
                </a:solidFill>
                <a:latin typeface="Arial"/>
              </a:endParaRPr>
            </a:p>
          </p:txBody>
        </p:sp>
        <p:sp>
          <p:nvSpPr>
            <p:cNvPr id="91" name="content.3.title"/>
            <p:cNvSpPr/>
            <p:nvPr/>
          </p:nvSpPr>
          <p:spPr>
            <a:xfrm>
              <a:off x="4366800" y="468144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安全意识</a:t>
              </a:r>
              <a:endParaRPr lang="en-US" sz="2000" b="0" strike="noStrike" spc="-1">
                <a:solidFill>
                  <a:srgbClr val="000000"/>
                </a:solidFill>
                <a:latin typeface="Arial"/>
              </a:endParaRPr>
            </a:p>
          </p:txBody>
        </p:sp>
        <p:sp>
          <p:nvSpPr>
            <p:cNvPr id="92" name="content.2.subtitle"/>
            <p:cNvSpPr/>
            <p:nvPr/>
          </p:nvSpPr>
          <p:spPr>
            <a:xfrm>
              <a:off x="4368240" y="381312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对操作人员的技术和安全意识要求极高</a:t>
              </a:r>
              <a:endParaRPr lang="en-US" sz="1400" b="0" strike="noStrike" spc="-1">
                <a:solidFill>
                  <a:srgbClr val="000000"/>
                </a:solidFill>
                <a:latin typeface="Arial"/>
              </a:endParaRPr>
            </a:p>
          </p:txBody>
        </p:sp>
        <p:sp>
          <p:nvSpPr>
            <p:cNvPr id="93" name="content.2.title"/>
            <p:cNvSpPr/>
            <p:nvPr/>
          </p:nvSpPr>
          <p:spPr>
            <a:xfrm>
              <a:off x="4366080" y="2983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高要求</a:t>
              </a:r>
              <a:endParaRPr lang="en-US" sz="2000" b="0" strike="noStrike" spc="-1">
                <a:solidFill>
                  <a:srgbClr val="000000"/>
                </a:solidFill>
                <a:latin typeface="Arial"/>
              </a:endParaRPr>
            </a:p>
          </p:txBody>
        </p:sp>
      </p:grpSp>
      <p:sp>
        <p:nvSpPr>
          <p:cNvPr id="94" name="Picture 35"/>
          <p:cNvSpPr/>
          <p:nvPr/>
        </p:nvSpPr>
        <p:spPr>
          <a:xfrm>
            <a:off x="-3240" y="1751040"/>
            <a:ext cx="3564360" cy="3564360"/>
          </a:xfrm>
          <a:prstGeom prst="diamond">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LNG</a:t>
            </a:r>
            <a:r>
              <a:rPr lang="zh-CN" sz="3600" b="1" strike="noStrike" spc="299">
                <a:solidFill>
                  <a:schemeClr val="accent1"/>
                </a:solidFill>
                <a:latin typeface="微软雅黑"/>
                <a:ea typeface="微软雅黑"/>
              </a:rPr>
              <a:t>液化天然气化站安全风险分析</a:t>
            </a:r>
            <a:endParaRPr lang="en-US" sz="3600" b="0" strike="noStrike" spc="-1">
              <a:solidFill>
                <a:schemeClr val="dk1"/>
              </a:solidFill>
              <a:latin typeface="Arial"/>
            </a:endParaRPr>
          </a:p>
        </p:txBody>
      </p:sp>
      <p:sp>
        <p:nvSpPr>
          <p:cNvPr id="9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需要定期检修和维护，以防设备出现故障危害</a:t>
            </a:r>
            <a:endParaRPr lang="en-US" sz="1400" b="0" strike="noStrike" spc="-1">
              <a:solidFill>
                <a:srgbClr val="000000"/>
              </a:solidFill>
              <a:latin typeface="Arial"/>
            </a:endParaRPr>
          </a:p>
        </p:txBody>
      </p:sp>
      <p:sp>
        <p:nvSpPr>
          <p:cNvPr id="9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设备故障</a:t>
            </a:r>
            <a:endParaRPr lang="en-US" sz="1800" b="0" strike="noStrike" spc="-1">
              <a:solidFill>
                <a:srgbClr val="000000"/>
              </a:solidFill>
              <a:latin typeface="Arial"/>
            </a:endParaRPr>
          </a:p>
        </p:txBody>
      </p:sp>
      <p:sp>
        <p:nvSpPr>
          <p:cNvPr id="9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操作不慎或违反规程会导致严重事故</a:t>
            </a:r>
            <a:endParaRPr lang="en-US" sz="1400" b="0" strike="noStrike" spc="-1">
              <a:solidFill>
                <a:srgbClr val="000000"/>
              </a:solidFill>
              <a:latin typeface="Arial"/>
            </a:endParaRPr>
          </a:p>
        </p:txBody>
      </p:sp>
      <p:sp>
        <p:nvSpPr>
          <p:cNvPr id="9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人为因素</a:t>
            </a:r>
            <a:endParaRPr lang="en-US" sz="1800" b="0" strike="noStrike" spc="-1">
              <a:solidFill>
                <a:srgbClr val="000000"/>
              </a:solidFill>
              <a:latin typeface="Arial"/>
            </a:endParaRPr>
          </a:p>
        </p:txBody>
      </p:sp>
      <p:sp>
        <p:nvSpPr>
          <p:cNvPr id="10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地震、火灾等自然灾害对液化天然气化站的影响</a:t>
            </a:r>
            <a:endParaRPr lang="en-US" sz="1400" b="0" strike="noStrike" spc="-1">
              <a:solidFill>
                <a:srgbClr val="000000"/>
              </a:solidFill>
              <a:latin typeface="Arial"/>
            </a:endParaRPr>
          </a:p>
        </p:txBody>
      </p:sp>
      <p:sp>
        <p:nvSpPr>
          <p:cNvPr id="10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自然灾害</a:t>
            </a:r>
            <a:endParaRPr lang="en-US" sz="1800" b="0" strike="noStrike" spc="-1">
              <a:solidFill>
                <a:srgbClr val="000000"/>
              </a:solidFill>
              <a:latin typeface="Arial"/>
            </a:endParaRPr>
          </a:p>
        </p:txBody>
      </p:sp>
      <p:sp>
        <p:nvSpPr>
          <p:cNvPr id="10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LNG</a:t>
            </a:r>
            <a:r>
              <a:rPr lang="zh-CN" sz="3600" b="1" strike="noStrike" spc="299">
                <a:solidFill>
                  <a:schemeClr val="dk1">
                    <a:lumMod val="85000"/>
                    <a:lumOff val="15000"/>
                  </a:schemeClr>
                </a:solidFill>
                <a:latin typeface="Arial"/>
                <a:ea typeface="微软雅黑"/>
              </a:rPr>
              <a:t>液化天然气化站的重要性</a:t>
            </a:r>
            <a:endParaRPr lang="en-US" sz="3600" b="0" strike="noStrike" spc="-1">
              <a:solidFill>
                <a:schemeClr val="dk1"/>
              </a:solidFill>
              <a:latin typeface="Arial"/>
            </a:endParaRPr>
          </a:p>
        </p:txBody>
      </p:sp>
      <p:sp>
        <p:nvSpPr>
          <p:cNvPr id="105" name="椭圆 18"/>
          <p:cNvSpPr/>
          <p:nvPr/>
        </p:nvSpPr>
        <p:spPr>
          <a:xfrm>
            <a:off x="3543840" y="3263400"/>
            <a:ext cx="60660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grpSp>
        <p:nvGrpSpPr>
          <p:cNvPr id="106" name="组合 1"/>
          <p:cNvGrpSpPr/>
          <p:nvPr/>
        </p:nvGrpSpPr>
        <p:grpSpPr>
          <a:xfrm>
            <a:off x="3571200" y="1372320"/>
            <a:ext cx="5549760" cy="4881240"/>
            <a:chOff x="3571200" y="1372320"/>
            <a:chExt cx="5549760" cy="4881240"/>
          </a:xfrm>
        </p:grpSpPr>
        <p:sp>
          <p:nvSpPr>
            <p:cNvPr id="107" name="content.1.subtitle"/>
            <p:cNvSpPr/>
            <p:nvPr/>
          </p:nvSpPr>
          <p:spPr>
            <a:xfrm>
              <a:off x="4264200" y="211500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减少对环境的污染，提升生活质量</a:t>
              </a:r>
              <a:endParaRPr lang="en-US" sz="1400" b="0" strike="noStrike" spc="-1">
                <a:solidFill>
                  <a:srgbClr val="000000"/>
                </a:solidFill>
                <a:latin typeface="Arial"/>
              </a:endParaRPr>
            </a:p>
          </p:txBody>
        </p:sp>
        <p:sp>
          <p:nvSpPr>
            <p:cNvPr id="108" name="content.1.title"/>
            <p:cNvSpPr/>
            <p:nvPr/>
          </p:nvSpPr>
          <p:spPr>
            <a:xfrm>
              <a:off x="4262760" y="1372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环保</a:t>
              </a:r>
              <a:endParaRPr lang="en-US" sz="2000" b="0" strike="noStrike" spc="-1">
                <a:solidFill>
                  <a:srgbClr val="000000"/>
                </a:solidFill>
                <a:latin typeface="Arial"/>
              </a:endParaRPr>
            </a:p>
          </p:txBody>
        </p:sp>
        <p:sp>
          <p:nvSpPr>
            <p:cNvPr id="109" name="椭圆 13"/>
            <p:cNvSpPr/>
            <p:nvPr/>
          </p:nvSpPr>
          <p:spPr>
            <a:xfrm>
              <a:off x="3571200" y="172584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3571200" y="511488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4371480" y="551124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保障公共安全，防止事故发生</a:t>
              </a:r>
              <a:endParaRPr lang="en-US" sz="1400" b="0" strike="noStrike" spc="-1">
                <a:solidFill>
                  <a:srgbClr val="000000"/>
                </a:solidFill>
                <a:latin typeface="Arial"/>
              </a:endParaRPr>
            </a:p>
          </p:txBody>
        </p:sp>
        <p:sp>
          <p:nvSpPr>
            <p:cNvPr id="112" name="content.3.title"/>
            <p:cNvSpPr/>
            <p:nvPr/>
          </p:nvSpPr>
          <p:spPr>
            <a:xfrm>
              <a:off x="4366800" y="468144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a:t>
              </a:r>
              <a:endParaRPr lang="en-US" sz="2000" b="0" strike="noStrike" spc="-1">
                <a:solidFill>
                  <a:srgbClr val="000000"/>
                </a:solidFill>
                <a:latin typeface="Arial"/>
              </a:endParaRPr>
            </a:p>
          </p:txBody>
        </p:sp>
        <p:sp>
          <p:nvSpPr>
            <p:cNvPr id="113" name="content.2.subtitle"/>
            <p:cNvSpPr/>
            <p:nvPr/>
          </p:nvSpPr>
          <p:spPr>
            <a:xfrm>
              <a:off x="4368240" y="381312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提供稳定的能源供应，促进经济发展</a:t>
              </a:r>
              <a:endParaRPr lang="en-US" sz="1400" b="0" strike="noStrike" spc="-1">
                <a:solidFill>
                  <a:srgbClr val="000000"/>
                </a:solidFill>
                <a:latin typeface="Arial"/>
              </a:endParaRPr>
            </a:p>
          </p:txBody>
        </p:sp>
        <p:sp>
          <p:nvSpPr>
            <p:cNvPr id="114" name="content.2.title"/>
            <p:cNvSpPr/>
            <p:nvPr/>
          </p:nvSpPr>
          <p:spPr>
            <a:xfrm>
              <a:off x="4366080" y="2983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经济</a:t>
              </a:r>
              <a:endParaRPr lang="en-US" sz="2000" b="0" strike="noStrike" spc="-1">
                <a:solidFill>
                  <a:srgbClr val="000000"/>
                </a:solidFill>
                <a:latin typeface="Arial"/>
              </a:endParaRPr>
            </a:p>
          </p:txBody>
        </p:sp>
      </p:grpSp>
      <p:sp>
        <p:nvSpPr>
          <p:cNvPr id="115" name="Picture 35"/>
          <p:cNvSpPr/>
          <p:nvPr/>
        </p:nvSpPr>
        <p:spPr>
          <a:xfrm>
            <a:off x="-3240" y="1751040"/>
            <a:ext cx="3564360" cy="3564360"/>
          </a:xfrm>
          <a:prstGeom prst="diamond">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关键管理措施</a:t>
            </a:r>
            <a:endParaRPr lang="en-US" sz="3600" b="0" strike="noStrike" spc="-1">
              <a:solidFill>
                <a:schemeClr val="dk1"/>
              </a:solidFill>
              <a:latin typeface="Arial"/>
            </a:endParaRPr>
          </a:p>
        </p:txBody>
      </p:sp>
      <p:sp>
        <p:nvSpPr>
          <p:cNvPr id="11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持续加强操作人员的安全知识培训</a:t>
            </a:r>
            <a:endParaRPr lang="en-US" sz="1400" b="0" strike="noStrike" spc="-1">
              <a:solidFill>
                <a:srgbClr val="000000"/>
              </a:solidFill>
              <a:latin typeface="Arial"/>
            </a:endParaRPr>
          </a:p>
        </p:txBody>
      </p:sp>
      <p:sp>
        <p:nvSpPr>
          <p:cNvPr id="11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安全培训</a:t>
            </a:r>
            <a:endParaRPr lang="en-US" sz="1800" b="0" strike="noStrike" spc="-1">
              <a:solidFill>
                <a:srgbClr val="000000"/>
              </a:solidFill>
              <a:latin typeface="Arial"/>
            </a:endParaRPr>
          </a:p>
        </p:txBody>
      </p:sp>
      <p:sp>
        <p:nvSpPr>
          <p:cNvPr id="11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定期对设备进行维护和检修，确保设备正常运行</a:t>
            </a:r>
            <a:endParaRPr lang="en-US" sz="1400" b="0" strike="noStrike" spc="-1">
              <a:solidFill>
                <a:srgbClr val="000000"/>
              </a:solidFill>
              <a:latin typeface="Arial"/>
            </a:endParaRPr>
          </a:p>
        </p:txBody>
      </p:sp>
      <p:sp>
        <p:nvSpPr>
          <p:cNvPr id="12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设备检修</a:t>
            </a:r>
            <a:endParaRPr lang="en-US" sz="1800" b="0" strike="noStrike" spc="-1">
              <a:solidFill>
                <a:srgbClr val="000000"/>
              </a:solidFill>
              <a:latin typeface="Arial"/>
            </a:endParaRPr>
          </a:p>
        </p:txBody>
      </p:sp>
      <p:sp>
        <p:nvSpPr>
          <p:cNvPr id="12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建立完善的应急预案，有效应对突发事件</a:t>
            </a:r>
            <a:endParaRPr lang="en-US" sz="1400" b="0" strike="noStrike" spc="-1">
              <a:solidFill>
                <a:srgbClr val="000000"/>
              </a:solidFill>
              <a:latin typeface="Arial"/>
            </a:endParaRPr>
          </a:p>
        </p:txBody>
      </p:sp>
      <p:sp>
        <p:nvSpPr>
          <p:cNvPr id="12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应急预案</a:t>
            </a:r>
            <a:endParaRPr lang="en-US" sz="1800" b="0" strike="noStrike" spc="-1">
              <a:solidFill>
                <a:srgbClr val="000000"/>
              </a:solidFill>
              <a:latin typeface="Arial"/>
            </a:endParaRPr>
          </a:p>
        </p:txBody>
      </p:sp>
      <p:sp>
        <p:nvSpPr>
          <p:cNvPr id="12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安装高效的监控系统，实时监测液化天然气化站的运行状况</a:t>
            </a:r>
            <a:endParaRPr lang="en-US" sz="1400" b="0" strike="noStrike" spc="-1">
              <a:solidFill>
                <a:srgbClr val="000000"/>
              </a:solidFill>
              <a:latin typeface="Arial"/>
            </a:endParaRPr>
          </a:p>
        </p:txBody>
      </p:sp>
      <p:sp>
        <p:nvSpPr>
          <p:cNvPr id="12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监控系统</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title"/>
          <p:cNvSpPr/>
          <p:nvPr/>
        </p:nvSpPr>
        <p:spPr>
          <a:xfrm>
            <a:off x="6076800" y="1080000"/>
            <a:ext cx="421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LNG</a:t>
            </a:r>
            <a:r>
              <a:rPr lang="zh-CN" sz="2200" b="1" strike="noStrike" spc="299">
                <a:solidFill>
                  <a:schemeClr val="dk1"/>
                </a:solidFill>
                <a:latin typeface="Arial"/>
                <a:ea typeface="微软雅黑"/>
              </a:rPr>
              <a:t>液化天然气化站操作示意图</a:t>
            </a:r>
            <a:endParaRPr lang="en-US" sz="2200" b="0" strike="noStrike" spc="-1">
              <a:solidFill>
                <a:srgbClr val="000000"/>
              </a:solidFill>
              <a:latin typeface="Arial"/>
            </a:endParaRPr>
          </a:p>
        </p:txBody>
      </p:sp>
      <p:sp>
        <p:nvSpPr>
          <p:cNvPr id="127" name="content"/>
          <p:cNvSpPr/>
          <p:nvPr/>
        </p:nvSpPr>
        <p:spPr>
          <a:xfrm>
            <a:off x="6874560" y="3254400"/>
            <a:ext cx="46213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图中展示了液化天然气化站的结构和操作流程，包括液化、储存和输送等环节。操作人员需要严格按照操作规程进行操作，确保安全生产。</a:t>
            </a:r>
            <a:endParaRPr lang="en-US" sz="1400" b="0" strike="noStrike" spc="-1">
              <a:solidFill>
                <a:srgbClr val="000000"/>
              </a:solidFill>
              <a:latin typeface="Arial"/>
            </a:endParaRPr>
          </a:p>
        </p:txBody>
      </p:sp>
      <p:sp>
        <p:nvSpPr>
          <p:cNvPr id="1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29" name="Picture 22"/>
          <p:cNvSpPr/>
          <p:nvPr/>
        </p:nvSpPr>
        <p:spPr>
          <a:xfrm>
            <a:off x="353520" y="1469880"/>
            <a:ext cx="4293000" cy="4293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0" name="PlaceHolder 1"/>
          <p:cNvSpPr>
            <a:spLocks noGrp="1"/>
          </p:cNvSpPr>
          <p:nvPr>
            <p:ph/>
          </p:nvPr>
        </p:nvSpPr>
        <p:spPr>
          <a:xfrm>
            <a:off x="168840" y="206280"/>
            <a:ext cx="3311640" cy="70884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595959"/>
              </a:buClr>
              <a:buFont typeface="Arial"/>
              <a:buChar char="●"/>
              <a:tabLst>
                <a:tab pos="1609560"/>
              </a:tabLst>
            </a:pPr>
            <a:r>
              <a:rPr lang="en-US" sz="3600" b="0" strike="noStrike" spc="148">
                <a:solidFill>
                  <a:schemeClr val="dk1">
                    <a:lumMod val="65000"/>
                    <a:lumOff val="35000"/>
                  </a:schemeClr>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31" name="PlaceHolder 2"/>
          <p:cNvSpPr>
            <a:spLocks noGrp="1"/>
          </p:cNvSpPr>
          <p:nvPr>
            <p:ph type="title" idx="4294967295"/>
          </p:nvPr>
        </p:nvSpPr>
        <p:spPr>
          <a:xfrm>
            <a:off x="415440" y="2314080"/>
            <a:ext cx="98128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52C6B8"/>
                </a:solidFill>
                <a:latin typeface="Arial"/>
                <a:ea typeface="微软雅黑"/>
              </a:rPr>
              <a:t>第</a:t>
            </a:r>
            <a:r>
              <a:rPr lang="en-US" sz="3600" b="1" strike="noStrike" spc="299">
                <a:solidFill>
                  <a:srgbClr val="52C6B8"/>
                </a:solidFill>
                <a:latin typeface="Arial"/>
                <a:ea typeface="微软雅黑"/>
              </a:rPr>
              <a:t>2</a:t>
            </a:r>
            <a:r>
              <a:rPr lang="zh-CN" sz="3600" b="1" strike="noStrike" spc="299">
                <a:solidFill>
                  <a:srgbClr val="52C6B8"/>
                </a:solidFill>
                <a:latin typeface="Arial"/>
                <a:ea typeface="微软雅黑"/>
              </a:rPr>
              <a:t>章 </a:t>
            </a:r>
            <a:r>
              <a:rPr lang="en-US" sz="3600" b="1" strike="noStrike" spc="299">
                <a:solidFill>
                  <a:srgbClr val="52C6B8"/>
                </a:solidFill>
                <a:latin typeface="Arial"/>
                <a:ea typeface="微软雅黑"/>
              </a:rPr>
              <a:t>LNG</a:t>
            </a:r>
            <a:r>
              <a:rPr lang="zh-CN" sz="3600" b="1" strike="noStrike" spc="299">
                <a:solidFill>
                  <a:srgbClr val="52C6B8"/>
                </a:solidFill>
                <a:latin typeface="Arial"/>
                <a:ea typeface="微软雅黑"/>
              </a:rPr>
              <a:t>液化工艺</a:t>
            </a:r>
            <a:endParaRPr lang="en-US" sz="3600" b="0" strike="noStrike" spc="-1">
              <a:solidFill>
                <a:schemeClr val="dk1"/>
              </a:solidFill>
              <a:latin typeface="Arial"/>
            </a:endParaRPr>
          </a:p>
        </p:txBody>
      </p:sp>
      <p:sp>
        <p:nvSpPr>
          <p:cNvPr id="13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title"/>
          <p:cNvSpPr/>
          <p:nvPr/>
        </p:nvSpPr>
        <p:spPr>
          <a:xfrm>
            <a:off x="6076800" y="1080000"/>
            <a:ext cx="421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LNG</a:t>
            </a:r>
            <a:r>
              <a:rPr lang="zh-CN" sz="2200" b="1" strike="noStrike" spc="299">
                <a:solidFill>
                  <a:schemeClr val="dk1"/>
                </a:solidFill>
                <a:latin typeface="Arial"/>
                <a:ea typeface="微软雅黑"/>
              </a:rPr>
              <a:t>液化过程概述</a:t>
            </a:r>
            <a:endParaRPr lang="en-US" sz="2200" b="0" strike="noStrike" spc="-1">
              <a:solidFill>
                <a:srgbClr val="000000"/>
              </a:solidFill>
              <a:latin typeface="Arial"/>
            </a:endParaRPr>
          </a:p>
        </p:txBody>
      </p:sp>
      <p:sp>
        <p:nvSpPr>
          <p:cNvPr id="135" name="content"/>
          <p:cNvSpPr/>
          <p:nvPr/>
        </p:nvSpPr>
        <p:spPr>
          <a:xfrm>
            <a:off x="6874560" y="3254400"/>
            <a:ext cx="46213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LNG</a:t>
            </a:r>
            <a:r>
              <a:rPr lang="zh-CN" sz="1400" b="0" strike="noStrike" spc="148">
                <a:solidFill>
                  <a:schemeClr val="dk1"/>
                </a:solidFill>
                <a:latin typeface="Arial"/>
                <a:ea typeface="微软雅黑"/>
              </a:rPr>
              <a:t>液化是通过将天然气冷却至温度低于</a:t>
            </a:r>
            <a:r>
              <a:rPr lang="en-US" sz="1400" b="0" strike="noStrike" spc="148">
                <a:solidFill>
                  <a:schemeClr val="dk1"/>
                </a:solidFill>
                <a:latin typeface="Arial"/>
                <a:ea typeface="微软雅黑"/>
              </a:rPr>
              <a:t>-162°C</a:t>
            </a:r>
            <a:r>
              <a:rPr lang="zh-CN" sz="1400" b="0" strike="noStrike" spc="148">
                <a:solidFill>
                  <a:schemeClr val="dk1"/>
                </a:solidFill>
                <a:latin typeface="Arial"/>
                <a:ea typeface="微软雅黑"/>
              </a:rPr>
              <a:t>，使其转化为液态的过程。这一过程需要复杂的设备和工艺控制。</a:t>
            </a:r>
            <a:endParaRPr lang="en-US" sz="1400" b="0" strike="noStrike" spc="-1">
              <a:solidFill>
                <a:srgbClr val="000000"/>
              </a:solidFill>
              <a:latin typeface="Arial"/>
            </a:endParaRPr>
          </a:p>
        </p:txBody>
      </p:sp>
      <p:sp>
        <p:nvSpPr>
          <p:cNvPr id="1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37" name="Picture 22"/>
          <p:cNvSpPr/>
          <p:nvPr/>
        </p:nvSpPr>
        <p:spPr>
          <a:xfrm>
            <a:off x="353520" y="1469880"/>
            <a:ext cx="4293000" cy="4293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LNG</a:t>
            </a:r>
            <a:r>
              <a:rPr lang="zh-CN" sz="3600" b="1" strike="noStrike" spc="299">
                <a:solidFill>
                  <a:schemeClr val="accent1"/>
                </a:solidFill>
                <a:latin typeface="微软雅黑"/>
                <a:ea typeface="微软雅黑"/>
              </a:rPr>
              <a:t>液化设备</a:t>
            </a:r>
            <a:endParaRPr lang="en-US" sz="3600" b="0" strike="noStrike" spc="-1">
              <a:solidFill>
                <a:schemeClr val="dk1"/>
              </a:solidFill>
              <a:latin typeface="Arial"/>
            </a:endParaRPr>
          </a:p>
        </p:txBody>
      </p:sp>
      <p:sp>
        <p:nvSpPr>
          <p:cNvPr id="13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负责将天然气压缩成液态</a:t>
            </a:r>
            <a:endParaRPr lang="en-US" sz="1400" b="0" strike="noStrike" spc="-1">
              <a:solidFill>
                <a:srgbClr val="000000"/>
              </a:solidFill>
              <a:latin typeface="Arial"/>
            </a:endParaRPr>
          </a:p>
        </p:txBody>
      </p:sp>
      <p:sp>
        <p:nvSpPr>
          <p:cNvPr id="14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压缩机</a:t>
            </a:r>
            <a:endParaRPr lang="en-US" sz="1800" b="0" strike="noStrike" spc="-1">
              <a:solidFill>
                <a:srgbClr val="000000"/>
              </a:solidFill>
              <a:latin typeface="Arial"/>
            </a:endParaRPr>
          </a:p>
        </p:txBody>
      </p:sp>
      <p:sp>
        <p:nvSpPr>
          <p:cNvPr id="14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用于加热和蒸发液化的天然气</a:t>
            </a:r>
            <a:endParaRPr lang="en-US" sz="1400" b="0" strike="noStrike" spc="-1">
              <a:solidFill>
                <a:srgbClr val="000000"/>
              </a:solidFill>
              <a:latin typeface="Arial"/>
            </a:endParaRPr>
          </a:p>
        </p:txBody>
      </p:sp>
      <p:sp>
        <p:nvSpPr>
          <p:cNvPr id="14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蒸发器</a:t>
            </a:r>
            <a:endParaRPr lang="en-US" sz="1800" b="0" strike="noStrike" spc="-1">
              <a:solidFill>
                <a:srgbClr val="000000"/>
              </a:solidFill>
              <a:latin typeface="Arial"/>
            </a:endParaRPr>
          </a:p>
        </p:txBody>
      </p:sp>
      <p:sp>
        <p:nvSpPr>
          <p:cNvPr id="14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将蒸发的天然气冷凝成液态</a:t>
            </a:r>
            <a:endParaRPr lang="en-US" sz="1400" b="0" strike="noStrike" spc="-1">
              <a:solidFill>
                <a:srgbClr val="000000"/>
              </a:solidFill>
              <a:latin typeface="Arial"/>
            </a:endParaRPr>
          </a:p>
        </p:txBody>
      </p:sp>
      <p:sp>
        <p:nvSpPr>
          <p:cNvPr id="14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冷凝器</a:t>
            </a:r>
            <a:endParaRPr lang="en-US" sz="1800" b="0" strike="noStrike" spc="-1">
              <a:solidFill>
                <a:srgbClr val="000000"/>
              </a:solidFill>
              <a:latin typeface="Arial"/>
            </a:endParaRPr>
          </a:p>
        </p:txBody>
      </p:sp>
      <p:sp>
        <p:nvSpPr>
          <p:cNvPr id="14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LNG</a:t>
            </a:r>
            <a:r>
              <a:rPr lang="zh-CN" sz="3600" b="1" strike="noStrike" spc="299">
                <a:solidFill>
                  <a:schemeClr val="accent1"/>
                </a:solidFill>
                <a:latin typeface="微软雅黑"/>
                <a:ea typeface="微软雅黑"/>
              </a:rPr>
              <a:t>液化工艺控制</a:t>
            </a:r>
            <a:endParaRPr lang="en-US" sz="3600" b="0" strike="noStrike" spc="-1">
              <a:solidFill>
                <a:schemeClr val="dk1"/>
              </a:solidFill>
              <a:latin typeface="Arial"/>
            </a:endParaRPr>
          </a:p>
        </p:txBody>
      </p:sp>
      <p:sp>
        <p:nvSpPr>
          <p:cNvPr id="148"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保持液化过程的稳定性</a:t>
            </a:r>
            <a:endParaRPr lang="en-US" sz="1400" b="0" strike="noStrike" spc="-1">
              <a:solidFill>
                <a:srgbClr val="000000"/>
              </a:solidFill>
              <a:latin typeface="Arial"/>
            </a:endParaRPr>
          </a:p>
        </p:txBody>
      </p:sp>
      <p:sp>
        <p:nvSpPr>
          <p:cNvPr id="149"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温度监控</a:t>
            </a:r>
            <a:endParaRPr lang="en-US" sz="1800" b="0" strike="noStrike" spc="-1">
              <a:solidFill>
                <a:srgbClr val="000000"/>
              </a:solidFill>
              <a:latin typeface="Arial"/>
            </a:endParaRPr>
          </a:p>
        </p:txBody>
      </p:sp>
      <p:sp>
        <p:nvSpPr>
          <p:cNvPr id="150"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确保安全性和效率</a:t>
            </a:r>
            <a:endParaRPr lang="en-US" sz="1400" b="0" strike="noStrike" spc="-1">
              <a:solidFill>
                <a:srgbClr val="000000"/>
              </a:solidFill>
              <a:latin typeface="Arial"/>
            </a:endParaRPr>
          </a:p>
        </p:txBody>
      </p:sp>
      <p:sp>
        <p:nvSpPr>
          <p:cNvPr id="151"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压力调节</a:t>
            </a:r>
            <a:endParaRPr lang="en-US" sz="1800" b="0" strike="noStrike" spc="-1">
              <a:solidFill>
                <a:srgbClr val="000000"/>
              </a:solidFill>
              <a:latin typeface="Arial"/>
            </a:endParaRPr>
          </a:p>
        </p:txBody>
      </p:sp>
      <p:sp>
        <p:nvSpPr>
          <p:cNvPr id="152"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管理天然气流向和速度</a:t>
            </a:r>
            <a:endParaRPr lang="en-US" sz="1400" b="0" strike="noStrike" spc="-1">
              <a:solidFill>
                <a:srgbClr val="000000"/>
              </a:solidFill>
              <a:latin typeface="Arial"/>
            </a:endParaRPr>
          </a:p>
        </p:txBody>
      </p:sp>
      <p:sp>
        <p:nvSpPr>
          <p:cNvPr id="153"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流量控制</a:t>
            </a:r>
            <a:endParaRPr lang="en-US" sz="1800" b="0" strike="noStrike" spc="-1">
              <a:solidFill>
                <a:srgbClr val="000000"/>
              </a:solidFill>
              <a:latin typeface="Arial"/>
            </a:endParaRPr>
          </a:p>
        </p:txBody>
      </p:sp>
      <p:sp>
        <p:nvSpPr>
          <p:cNvPr id="154"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5"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title"/>
          <p:cNvSpPr/>
          <p:nvPr/>
        </p:nvSpPr>
        <p:spPr>
          <a:xfrm>
            <a:off x="6076800" y="1080000"/>
            <a:ext cx="421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LNG</a:t>
            </a:r>
            <a:r>
              <a:rPr lang="zh-CN" sz="2200" b="1" strike="noStrike" spc="299">
                <a:solidFill>
                  <a:schemeClr val="dk1"/>
                </a:solidFill>
                <a:latin typeface="Arial"/>
                <a:ea typeface="微软雅黑"/>
              </a:rPr>
              <a:t>液化工艺的优势</a:t>
            </a:r>
            <a:endParaRPr lang="en-US" sz="2200" b="0" strike="noStrike" spc="-1">
              <a:solidFill>
                <a:srgbClr val="000000"/>
              </a:solidFill>
              <a:latin typeface="Arial"/>
            </a:endParaRPr>
          </a:p>
        </p:txBody>
      </p:sp>
      <p:sp>
        <p:nvSpPr>
          <p:cNvPr id="158" name="content"/>
          <p:cNvSpPr/>
          <p:nvPr/>
        </p:nvSpPr>
        <p:spPr>
          <a:xfrm>
            <a:off x="6874560" y="3254400"/>
            <a:ext cx="46213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LNG</a:t>
            </a:r>
            <a:r>
              <a:rPr lang="zh-CN" sz="1400" b="0" strike="noStrike" spc="148">
                <a:solidFill>
                  <a:schemeClr val="dk1"/>
                </a:solidFill>
                <a:latin typeface="Arial"/>
                <a:ea typeface="微软雅黑"/>
              </a:rPr>
              <a:t>液化技术具有高效、低排放、便于储运等优势，成为替代传统燃料的重要选择。</a:t>
            </a:r>
            <a:endParaRPr lang="en-US" sz="1400" b="0" strike="noStrike" spc="-1">
              <a:solidFill>
                <a:srgbClr val="000000"/>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0" name="Picture 22"/>
          <p:cNvSpPr/>
          <p:nvPr/>
        </p:nvSpPr>
        <p:spPr>
          <a:xfrm>
            <a:off x="353520" y="1469880"/>
            <a:ext cx="4293000" cy="4293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LNG</a:t>
            </a:r>
            <a:r>
              <a:rPr lang="zh-CN" sz="3600" b="1" strike="noStrike" spc="299">
                <a:solidFill>
                  <a:schemeClr val="accent1"/>
                </a:solidFill>
                <a:latin typeface="微软雅黑"/>
                <a:ea typeface="微软雅黑"/>
              </a:rPr>
              <a:t>液化工艺的优势</a:t>
            </a:r>
            <a:endParaRPr lang="en-US" sz="3600" b="0" strike="noStrike" spc="-1">
              <a:solidFill>
                <a:schemeClr val="dk1"/>
              </a:solidFill>
              <a:latin typeface="Arial"/>
            </a:endParaRPr>
          </a:p>
        </p:txBody>
      </p:sp>
      <p:sp>
        <p:nvSpPr>
          <p:cNvPr id="16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能源利用效率高</a:t>
            </a:r>
            <a:endParaRPr lang="en-US" sz="1400" b="0" strike="noStrike" spc="-1">
              <a:solidFill>
                <a:srgbClr val="000000"/>
              </a:solidFill>
              <a:latin typeface="Arial"/>
            </a:endParaRPr>
          </a:p>
        </p:txBody>
      </p:sp>
      <p:sp>
        <p:nvSpPr>
          <p:cNvPr id="16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高效</a:t>
            </a:r>
            <a:endParaRPr lang="en-US" sz="1800" b="0" strike="noStrike" spc="-1">
              <a:solidFill>
                <a:srgbClr val="000000"/>
              </a:solidFill>
              <a:latin typeface="Arial"/>
            </a:endParaRPr>
          </a:p>
        </p:txBody>
      </p:sp>
      <p:sp>
        <p:nvSpPr>
          <p:cNvPr id="16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环保且减少温室气体排放</a:t>
            </a:r>
            <a:endParaRPr lang="en-US" sz="1400" b="0" strike="noStrike" spc="-1">
              <a:solidFill>
                <a:srgbClr val="000000"/>
              </a:solidFill>
              <a:latin typeface="Arial"/>
            </a:endParaRPr>
          </a:p>
        </p:txBody>
      </p:sp>
      <p:sp>
        <p:nvSpPr>
          <p:cNvPr id="16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低排放</a:t>
            </a:r>
            <a:endParaRPr lang="en-US" sz="1800" b="0" strike="noStrike" spc="-1">
              <a:solidFill>
                <a:srgbClr val="000000"/>
              </a:solidFill>
              <a:latin typeface="Arial"/>
            </a:endParaRPr>
          </a:p>
        </p:txBody>
      </p:sp>
      <p:sp>
        <p:nvSpPr>
          <p:cNvPr id="16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易于长距离运输和储存</a:t>
            </a:r>
            <a:endParaRPr lang="en-US" sz="1400" b="0" strike="noStrike" spc="-1">
              <a:solidFill>
                <a:srgbClr val="000000"/>
              </a:solidFill>
              <a:latin typeface="Arial"/>
            </a:endParaRPr>
          </a:p>
        </p:txBody>
      </p:sp>
      <p:sp>
        <p:nvSpPr>
          <p:cNvPr id="16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便于储运</a:t>
            </a:r>
            <a:endParaRPr lang="en-US" sz="1800" b="0" strike="noStrike" spc="-1">
              <a:solidFill>
                <a:srgbClr val="000000"/>
              </a:solidFill>
              <a:latin typeface="Arial"/>
            </a:endParaRPr>
          </a:p>
        </p:txBody>
      </p:sp>
      <p:sp>
        <p:nvSpPr>
          <p:cNvPr id="16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168840" y="206280"/>
            <a:ext cx="3311640" cy="70884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595959"/>
              </a:buClr>
              <a:buFont typeface="Arial"/>
              <a:buChar char="●"/>
              <a:tabLst>
                <a:tab pos="1609560"/>
              </a:tabLst>
            </a:pPr>
            <a:r>
              <a:rPr lang="en-US" sz="3600" b="0" strike="noStrike" spc="148">
                <a:solidFill>
                  <a:schemeClr val="dk1">
                    <a:lumMod val="65000"/>
                    <a:lumOff val="35000"/>
                  </a:schemeClr>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415440" y="2314080"/>
            <a:ext cx="98128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52C6B8"/>
                </a:solidFill>
                <a:latin typeface="Arial"/>
                <a:ea typeface="微软雅黑"/>
              </a:rPr>
              <a:t>第</a:t>
            </a:r>
            <a:r>
              <a:rPr lang="en-US" sz="3600" b="1" strike="noStrike" spc="299">
                <a:solidFill>
                  <a:srgbClr val="52C6B8"/>
                </a:solidFill>
                <a:latin typeface="Arial"/>
                <a:ea typeface="微软雅黑"/>
              </a:rPr>
              <a:t>3</a:t>
            </a:r>
            <a:r>
              <a:rPr lang="zh-CN" sz="3600" b="1" strike="noStrike" spc="299">
                <a:solidFill>
                  <a:srgbClr val="52C6B8"/>
                </a:solidFill>
                <a:latin typeface="Arial"/>
                <a:ea typeface="微软雅黑"/>
              </a:rPr>
              <a:t>章 </a:t>
            </a:r>
            <a:r>
              <a:rPr lang="en-US" sz="3600" b="1" strike="noStrike" spc="299">
                <a:solidFill>
                  <a:srgbClr val="52C6B8"/>
                </a:solidFill>
                <a:latin typeface="Arial"/>
                <a:ea typeface="微软雅黑"/>
              </a:rPr>
              <a:t>LNG</a:t>
            </a:r>
            <a:r>
              <a:rPr lang="zh-CN" sz="3600" b="1" strike="noStrike" spc="299">
                <a:solidFill>
                  <a:srgbClr val="52C6B8"/>
                </a:solidFill>
                <a:latin typeface="Arial"/>
                <a:ea typeface="微软雅黑"/>
              </a:rPr>
              <a:t>液化天然气化站安全管理体系</a:t>
            </a:r>
            <a:endParaRPr lang="en-US" sz="36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1101600" y="1220400"/>
            <a:ext cx="546948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安全管理体系概述</a:t>
            </a:r>
            <a:endParaRPr lang="en-US" sz="3600" b="0" strike="noStrike" spc="-1">
              <a:solidFill>
                <a:schemeClr val="dk1"/>
              </a:solidFill>
              <a:latin typeface="Arial"/>
            </a:endParaRPr>
          </a:p>
        </p:txBody>
      </p:sp>
      <p:sp>
        <p:nvSpPr>
          <p:cNvPr id="17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LNG</a:t>
            </a:r>
            <a:r>
              <a:rPr lang="zh-CN" sz="1600" b="0" strike="noStrike" spc="-1">
                <a:solidFill>
                  <a:schemeClr val="dk1">
                    <a:lumMod val="85000"/>
                    <a:lumOff val="15000"/>
                  </a:schemeClr>
                </a:solidFill>
                <a:latin typeface="微软雅黑"/>
                <a:ea typeface="微软雅黑"/>
              </a:rPr>
              <a:t>液化天然气化站的安全管理体系是通过建立完善的管理制度和标准，保障液化天然气化站的安全运行。这一体系的建立是为了确保液化天然气化站的安全性和稳定性，从而保障人员和设备的安全。</a:t>
            </a:r>
            <a:endParaRPr lang="en-US" sz="1600" b="0" strike="noStrike" spc="-1">
              <a:solidFill>
                <a:srgbClr val="000000"/>
              </a:solidFill>
              <a:latin typeface="Arial"/>
            </a:endParaRPr>
          </a:p>
        </p:txBody>
      </p:sp>
      <p:pic>
        <p:nvPicPr>
          <p:cNvPr id="175" name="Picture 4"/>
          <p:cNvPicPr/>
          <p:nvPr/>
        </p:nvPicPr>
        <p:blipFill>
          <a:blip r:embed="rId3"/>
          <a:stretch>
            <a:fillRect/>
          </a:stretch>
        </p:blipFill>
        <p:spPr>
          <a:xfrm>
            <a:off x="8308440" y="3251160"/>
            <a:ext cx="3478680" cy="3478680"/>
          </a:xfrm>
          <a:prstGeom prst="rect">
            <a:avLst/>
          </a:prstGeom>
          <a:ln w="0">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title"/>
          <p:cNvSpPr/>
          <p:nvPr/>
        </p:nvSpPr>
        <p:spPr>
          <a:xfrm>
            <a:off x="6076800" y="1080000"/>
            <a:ext cx="421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安全管理体系框架</a:t>
            </a:r>
            <a:endParaRPr lang="en-US" sz="2200" b="0" strike="noStrike" spc="-1">
              <a:solidFill>
                <a:srgbClr val="000000"/>
              </a:solidFill>
              <a:latin typeface="Arial"/>
            </a:endParaRPr>
          </a:p>
        </p:txBody>
      </p:sp>
      <p:sp>
        <p:nvSpPr>
          <p:cNvPr id="178" name="content"/>
          <p:cNvSpPr/>
          <p:nvPr/>
        </p:nvSpPr>
        <p:spPr>
          <a:xfrm>
            <a:off x="6874560" y="3254400"/>
            <a:ext cx="46213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安全管理体系框架包括安全政策、风险评估、应急预案、培训教育等内容。这些内容构成了安全管理的指导性文件，为液化天然气化站的安全运行提供了重要的支持和保障。</a:t>
            </a:r>
            <a:endParaRPr lang="en-US" sz="1400" b="0" strike="noStrike" spc="-1">
              <a:solidFill>
                <a:srgbClr val="000000"/>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80" name="Picture 22"/>
          <p:cNvSpPr/>
          <p:nvPr/>
        </p:nvSpPr>
        <p:spPr>
          <a:xfrm>
            <a:off x="353520" y="1469880"/>
            <a:ext cx="4293000" cy="4293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安全管理体系执行</a:t>
            </a:r>
            <a:endParaRPr lang="en-US" sz="3600" b="0" strike="noStrike" spc="-1">
              <a:solidFill>
                <a:schemeClr val="dk1"/>
              </a:solidFill>
              <a:latin typeface="Arial"/>
            </a:endParaRPr>
          </a:p>
        </p:txBody>
      </p:sp>
      <p:sp>
        <p:nvSpPr>
          <p:cNvPr id="18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所有员工都应参与安全管理工作，共同维护液化天然气化站的安全。</a:t>
            </a:r>
            <a:endParaRPr lang="en-US" sz="1400" b="0" strike="noStrike" spc="-1">
              <a:solidFill>
                <a:srgbClr val="000000"/>
              </a:solidFill>
              <a:latin typeface="Arial"/>
            </a:endParaRPr>
          </a:p>
        </p:txBody>
      </p:sp>
      <p:sp>
        <p:nvSpPr>
          <p:cNvPr id="18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全员参与</a:t>
            </a:r>
            <a:endParaRPr lang="en-US" sz="1800" b="0" strike="noStrike" spc="-1">
              <a:solidFill>
                <a:srgbClr val="000000"/>
              </a:solidFill>
              <a:latin typeface="Arial"/>
            </a:endParaRPr>
          </a:p>
        </p:txBody>
      </p:sp>
      <p:sp>
        <p:nvSpPr>
          <p:cNvPr id="18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各级管理人员要履行相关职责，确保安全管理措施得到有效实施。</a:t>
            </a:r>
            <a:endParaRPr lang="en-US" sz="1400" b="0" strike="noStrike" spc="-1">
              <a:solidFill>
                <a:srgbClr val="000000"/>
              </a:solidFill>
              <a:latin typeface="Arial"/>
            </a:endParaRPr>
          </a:p>
        </p:txBody>
      </p:sp>
      <p:sp>
        <p:nvSpPr>
          <p:cNvPr id="18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职责履行</a:t>
            </a:r>
            <a:endParaRPr lang="en-US" sz="1800" b="0" strike="noStrike" spc="-1">
              <a:solidFill>
                <a:srgbClr val="000000"/>
              </a:solidFill>
              <a:latin typeface="Arial"/>
            </a:endParaRPr>
          </a:p>
        </p:txBody>
      </p:sp>
      <p:sp>
        <p:nvSpPr>
          <p:cNvPr id="18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确保安全管理措施的实施效果，提高液化天然气化站的安全性。</a:t>
            </a:r>
            <a:endParaRPr lang="en-US" sz="1400" b="0" strike="noStrike" spc="-1">
              <a:solidFill>
                <a:srgbClr val="000000"/>
              </a:solidFill>
              <a:latin typeface="Arial"/>
            </a:endParaRPr>
          </a:p>
        </p:txBody>
      </p:sp>
      <p:sp>
        <p:nvSpPr>
          <p:cNvPr id="18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有效实施</a:t>
            </a:r>
            <a:endParaRPr lang="en-US" sz="1800" b="0" strike="noStrike" spc="-1">
              <a:solidFill>
                <a:srgbClr val="000000"/>
              </a:solidFill>
              <a:latin typeface="Arial"/>
            </a:endParaRPr>
          </a:p>
        </p:txBody>
      </p:sp>
      <p:sp>
        <p:nvSpPr>
          <p:cNvPr id="18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https://d.book118.com/988035020054006045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LNG液化天然气化站安全运行管理</vt:lpstr>
      <vt:lpstr>目 录</vt:lpstr>
      <vt:lpstr>第1章 简介</vt:lpstr>
      <vt:lpstr>LNG液化天然气化站安全运行管理概述</vt:lpstr>
      <vt:lpstr>LNG液化天然气化站的特点</vt:lpstr>
      <vt:lpstr>LNG液化天然气化站安全风险分析</vt:lpstr>
      <vt:lpstr>LNG液化天然气化站的重要性</vt:lpstr>
      <vt:lpstr>关键管理措施</vt:lpstr>
      <vt:lpstr> </vt:lpstr>
      <vt:lpstr>第2章 LNG液化工艺</vt:lpstr>
      <vt:lpstr> </vt:lpstr>
      <vt:lpstr>LNG液化设备</vt:lpstr>
      <vt:lpstr>LNG液化工艺控制</vt:lpstr>
      <vt:lpstr> </vt:lpstr>
      <vt:lpstr>LNG液化工艺的优势</vt:lpstr>
      <vt:lpstr>第3章 LNG液化天然气化站安全管理体系</vt:lpstr>
      <vt:lpstr>安全管理体系概述</vt:lpstr>
      <vt:lpstr> </vt:lpstr>
      <vt:lpstr>安全管理体系执行</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2024-09-25T21:20:39.324</cp:lastPrinted>
  <dcterms:created xsi:type="dcterms:W3CDTF">2024-09-25T13:20:39Z</dcterms:created>
  <dcterms:modified xsi:type="dcterms:W3CDTF">2024-09-25T13:20:41Z</dcterms:modified>
</cp:coreProperties>
</file>