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81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D0DD7-19BA-4541-80A5-6D2EEF2B9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C9891-9474-4A6D-AC21-10A092202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B9472-ABC5-4451-9480-8C9D704CB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15224-2F56-4D2B-AB55-7EFAD7832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98BB45-1B88-4489-8024-69FAD56FE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426420-9DB5-4A7E-92E7-B7D7DD8B3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0F85B6-C22D-4A53-8BF2-A30ED8C50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9F859-2E5E-47DE-8CC7-679CC9E7F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46B46-0F3C-426F-8727-36FE08B15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04F56-57D1-4BC4-B4BD-E1E7DE839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5FA12-F118-4774-8C55-33354F0C9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800" r:id="rId2"/>
    <p:sldLayoutId id="2147495801" r:id="rId3"/>
    <p:sldLayoutId id="2147495802" r:id="rId4"/>
    <p:sldLayoutId id="2147495803" r:id="rId5"/>
    <p:sldLayoutId id="2147495804" r:id="rId6"/>
    <p:sldLayoutId id="2147495805" r:id="rId7"/>
    <p:sldLayoutId id="2147495806" r:id="rId8"/>
    <p:sldLayoutId id="2147495807" r:id="rId9"/>
    <p:sldLayoutId id="2147495808" r:id="rId10"/>
    <p:sldLayoutId id="214749580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22" Type="http://schemas.openxmlformats.org/officeDocument/2006/relationships/tags" Target="../tags/tag204.xml" /><Relationship Id="rId23" Type="http://schemas.openxmlformats.org/officeDocument/2006/relationships/tags" Target="../tags/tag205.xml" /><Relationship Id="rId24" Type="http://schemas.openxmlformats.org/officeDocument/2006/relationships/tags" Target="../tags/tag206.xml" /><Relationship Id="rId25" Type="http://schemas.openxmlformats.org/officeDocument/2006/relationships/tags" Target="../tags/tag207.xml" /><Relationship Id="rId26" Type="http://schemas.openxmlformats.org/officeDocument/2006/relationships/tags" Target="../tags/tag208.xml" /><Relationship Id="rId27" Type="http://schemas.openxmlformats.org/officeDocument/2006/relationships/tags" Target="../tags/tag209.xml" /><Relationship Id="rId28" Type="http://schemas.openxmlformats.org/officeDocument/2006/relationships/tags" Target="../tags/tag210.xml" /><Relationship Id="rId29" Type="http://schemas.openxmlformats.org/officeDocument/2006/relationships/tags" Target="../tags/tag211.xml" /><Relationship Id="rId3" Type="http://schemas.openxmlformats.org/officeDocument/2006/relationships/tags" Target="../tags/tag185.xml" /><Relationship Id="rId30" Type="http://schemas.openxmlformats.org/officeDocument/2006/relationships/tags" Target="../tags/tag212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22" Type="http://schemas.openxmlformats.org/officeDocument/2006/relationships/tags" Target="../tags/tag233.xml" /><Relationship Id="rId23" Type="http://schemas.openxmlformats.org/officeDocument/2006/relationships/tags" Target="../tags/tag234.xml" /><Relationship Id="rId24" Type="http://schemas.openxmlformats.org/officeDocument/2006/relationships/tags" Target="../tags/tag235.xml" /><Relationship Id="rId25" Type="http://schemas.openxmlformats.org/officeDocument/2006/relationships/tags" Target="../tags/tag236.xml" /><Relationship Id="rId26" Type="http://schemas.openxmlformats.org/officeDocument/2006/relationships/tags" Target="../tags/tag237.xml" /><Relationship Id="rId27" Type="http://schemas.openxmlformats.org/officeDocument/2006/relationships/tags" Target="../tags/tag238.xml" /><Relationship Id="rId28" Type="http://schemas.openxmlformats.org/officeDocument/2006/relationships/tags" Target="../tags/tag239.xml" /><Relationship Id="rId29" Type="http://schemas.openxmlformats.org/officeDocument/2006/relationships/tags" Target="../tags/tag240.xml" /><Relationship Id="rId3" Type="http://schemas.openxmlformats.org/officeDocument/2006/relationships/tags" Target="../tags/tag214.xml" /><Relationship Id="rId30" Type="http://schemas.openxmlformats.org/officeDocument/2006/relationships/tags" Target="../tags/tag241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51033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处置非正常死亡案（事）件工作规定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处置非正常死亡案（事）件的基本原则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处置非正常死亡案（事）件的程序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处置非正常死亡案（事）件的人员职责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处置非正常死亡案（事）件的技术规范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处置非正常死亡案（事）件的监督与追责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处置非正常死亡案（事）件的基本原则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依法依规，尊重人权</a:t>
            </a:r>
            <a:endParaRPr lang="zh-CN" altLang="en-US"/>
          </a:p>
        </p:txBody>
      </p:sp>
      <p:sp>
        <p:nvSpPr>
          <p:cNvPr id="10489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遵循法律法规：在处置非正常死亡案（事）件时，必须严格遵守相关法律法规，确保案件得到公正、公平的处理。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保障人权：尊重和维护死者及其家属的合法权益，严禁任何形式的侮辱、虐待、非法拘禁等侵犯人权的行为。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科学严谨：遵循科学原则，采取严谨的方法和程序，确保案件调查和处理工作的准确性和可靠性。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及时公开：及时向社会公布非正常死亡案（事）件的调查和处理结果，接受社会监督，保障公众的知情权。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及时高效，保障安全</a:t>
            </a:r>
            <a:endParaRPr lang="zh-CN" altLang="en-US"/>
          </a:p>
        </p:txBody>
      </p:sp>
      <p:sp>
        <p:nvSpPr>
          <p:cNvPr id="104896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及时响应：在接到非正常死亡案（事）件报告后，相关部门应迅速赶到现场，开展处置工作。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高效协作：各部门应加强沟通协调，确保信息畅通，提高处置效率。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保障安全：在处置过程中，应采取必要措施，确保参与处置人员的安全。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依法依规：严格按照相关法律法规和工作规定进行处置，确保处置工作的合法性和规范性。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公开公正，维护正义</a:t>
            </a:r>
            <a:endParaRPr lang="zh-CN" altLang="en-US"/>
          </a:p>
        </p:txBody>
      </p:sp>
      <p:sp>
        <p:nvSpPr>
          <p:cNvPr id="10490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确保调查结果的客观性和公正性，不受任何外部因素的影响。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及时向社会公布调查结果，接受公众监督和评价。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尊重和维护当事人的合法权益，确保其得到公正的对待。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强化责任追究机制，对违法违规行为进行严肃处理。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科学严谨，尊重事实</a:t>
            </a:r>
            <a:endParaRPr lang="zh-CN" altLang="en-US"/>
          </a:p>
        </p:txBody>
      </p:sp>
      <p:sp>
        <p:nvSpPr>
          <p:cNvPr id="1049078" name="矩形: 圆角 4"/>
          <p:cNvSpPr/>
          <p:nvPr>
            <p:custDataLst>
              <p:tags r:id="rId2"/>
            </p:custDataLst>
          </p:nvPr>
        </p:nvSpPr>
        <p:spPr>
          <a:xfrm>
            <a:off x="838200" y="3291911"/>
            <a:ext cx="4891939" cy="95756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80" name="正文"/>
          <p:cNvSpPr txBox="1"/>
          <p:nvPr>
            <p:custDataLst>
              <p:tags r:id="rId3"/>
            </p:custDataLst>
          </p:nvPr>
        </p:nvSpPr>
        <p:spPr>
          <a:xfrm>
            <a:off x="1342248" y="3420967"/>
            <a:ext cx="4034815" cy="6434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确保调查和取证的科学性和严谨性，遵循相关法律法规和技术标准。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82" name="矩形: 圆角 4"/>
          <p:cNvSpPr/>
          <p:nvPr>
            <p:custDataLst>
              <p:tags r:id="rId4"/>
            </p:custDataLst>
          </p:nvPr>
        </p:nvSpPr>
        <p:spPr>
          <a:xfrm>
            <a:off x="6461861" y="3291911"/>
            <a:ext cx="4891939" cy="95817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5"/>
            </p:custDataLst>
          </p:nvPr>
        </p:nvSpPr>
        <p:spPr>
          <a:xfrm>
            <a:off x="6890423" y="3420967"/>
            <a:ext cx="4034815" cy="6434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尊重事实和证据，不主观臆断，不歪曲事实，确保结论的客观性和公正性。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处置非正常死亡案（事）件的程序</a:t>
            </a:r>
            <a:endParaRPr lang="zh-CN" altLang="en-US"/>
          </a:p>
        </p:txBody>
      </p:sp>
      <p:sp>
        <p:nvSpPr>
          <p:cNvPr id="104912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报案受理</a:t>
            </a:r>
            <a:endParaRPr lang="zh-CN" altLang="en-US"/>
          </a:p>
        </p:txBody>
      </p:sp>
      <p:sp>
        <p:nvSpPr>
          <p:cNvPr id="10491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报案方式：现场报案、电话报案、网络报案等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报案要求：及时、准确、详细地提供案（事）件情况和证据材料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保密措施：对报案人信息严格保密，保护报案人安全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受理流程：接警、登记、初查、立案等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现场勘查</a:t>
            </a:r>
            <a:endParaRPr lang="zh-CN" altLang="en-US"/>
          </a:p>
        </p:txBody>
      </p:sp>
      <p:sp>
        <p:nvSpPr>
          <p:cNvPr id="104924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现场保护：确保现场完整，防止破坏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现场勘查：对现场进行全面细致的勘查，收集证据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记录勘查情况：对勘查过程进行详细记录，确保信息准确无误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移交案件：将勘查结果移交给相关部门，配合后续调查工作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调查取证</a:t>
            </a:r>
            <a:endParaRPr lang="zh-CN" altLang="en-US"/>
          </a:p>
        </p:txBody>
      </p:sp>
      <p:sp>
        <p:nvSpPr>
          <p:cNvPr id="104930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现场勘查：对事故现场进行全面细致的勘查，收集证据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鉴定结论：对事故原因进行鉴定，得出结论报告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调查取证：收集相关证据，如照片、视频、物证等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询问证人：对目击者、相关人员等进行询问，了解事故经过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案（事）件定性</a:t>
            </a:r>
            <a:endParaRPr lang="zh-CN" altLang="en-US"/>
          </a:p>
        </p:txBody>
      </p:sp>
      <p:sp>
        <p:nvSpPr>
          <p:cNvPr id="104938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确定案（事）件性质：根据调查结果，确定案（事）件是否属于非正常死亡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分类处理：根据案（事）件性质和涉及人员、机构情况，进行分类处理和责任追究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涉及机构：确定涉及机构是否存在管理漏洞或违规行为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涉及人员：确定涉及人员是否涉及违法犯罪行为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处理结果反馈</a:t>
            </a:r>
            <a:endParaRPr lang="zh-CN" altLang="en-US"/>
          </a:p>
        </p:txBody>
      </p:sp>
      <p:sp>
        <p:nvSpPr>
          <p:cNvPr id="104946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对处置过程中涉及的保密信息进行严格保密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7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对涉及违法犯罪的行为依法追究法律责任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对处理结果进行评估和总结，不断完善工作规定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8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及时向相关部门和人员通报处理结果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处置非正常死亡案（事）件的人员职责</a:t>
            </a:r>
            <a:endParaRPr lang="zh-CN" altLang="en-US"/>
          </a:p>
        </p:txBody>
      </p:sp>
      <p:sp>
        <p:nvSpPr>
          <p:cNvPr id="104952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https://d.book118.com/988051033074006031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Office Theme</vt:lpstr>
      <vt:lpstr>处置非正常死亡案（事）件工作规定</vt:lpstr>
      <vt:lpstr>目录</vt:lpstr>
      <vt:lpstr>添加章节标题</vt:lpstr>
      <vt:lpstr>处置非正常死亡案（事）件的基本原则</vt:lpstr>
      <vt:lpstr>依法依规，尊重人权</vt:lpstr>
      <vt:lpstr>及时高效，保障安全</vt:lpstr>
      <vt:lpstr>公开公正，维护正义</vt:lpstr>
      <vt:lpstr>科学严谨，尊重事实</vt:lpstr>
      <vt:lpstr>处置非正常死亡案（事）件的程序</vt:lpstr>
      <vt:lpstr>报案受理</vt:lpstr>
      <vt:lpstr>现场勘查</vt:lpstr>
      <vt:lpstr>调查取证</vt:lpstr>
      <vt:lpstr>案（事）件定性</vt:lpstr>
      <vt:lpstr>处理结果反馈</vt:lpstr>
      <vt:lpstr>处置非正常死亡案（事）件的人员职责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2024-09-08T13:21:07.544</cp:lastPrinted>
  <dcterms:created xsi:type="dcterms:W3CDTF">2024-09-08T05:21:07Z</dcterms:created>
  <dcterms:modified xsi:type="dcterms:W3CDTF">2024-09-08T05:21:09Z</dcterms:modified>
</cp:coreProperties>
</file>