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6D2476C-ACA0-45D3-B2BA-14803DD6735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8" name="PlaceHolder 1"/>
          <p:cNvSpPr>
            <a:spLocks noGrp="1"/>
          </p:cNvSpPr>
          <p:nvPr>
            <p:ph type="sldImg"/>
          </p:nvPr>
        </p:nvSpPr>
        <p:spPr>
          <a:xfrm>
            <a:off x="685800" y="1143000"/>
            <a:ext cx="5486040" cy="3085920"/>
          </a:xfrm>
          <a:prstGeom prst="rect">
            <a:avLst/>
          </a:prstGeom>
          <a:ln w="0">
            <a:noFill/>
          </a:ln>
        </p:spPr>
      </p:sp>
      <p:sp>
        <p:nvSpPr>
          <p:cNvPr id="41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sldImg"/>
          </p:nvPr>
        </p:nvSpPr>
        <p:spPr>
          <a:xfrm>
            <a:off x="685800" y="1143000"/>
            <a:ext cx="5486040" cy="3085920"/>
          </a:xfrm>
          <a:prstGeom prst="rect">
            <a:avLst/>
          </a:prstGeom>
          <a:ln w="0">
            <a:noFill/>
          </a:ln>
        </p:spPr>
      </p:sp>
      <p:sp>
        <p:nvSpPr>
          <p:cNvPr id="42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4" name="PlaceHolder 1"/>
          <p:cNvSpPr>
            <a:spLocks noGrp="1"/>
          </p:cNvSpPr>
          <p:nvPr>
            <p:ph type="sldImg"/>
          </p:nvPr>
        </p:nvSpPr>
        <p:spPr>
          <a:xfrm>
            <a:off x="685800" y="1143000"/>
            <a:ext cx="5486040" cy="3085920"/>
          </a:xfrm>
          <a:prstGeom prst="rect">
            <a:avLst/>
          </a:prstGeom>
          <a:ln w="0">
            <a:noFill/>
          </a:ln>
        </p:spPr>
      </p:sp>
      <p:sp>
        <p:nvSpPr>
          <p:cNvPr id="42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7" name="PlaceHolder 1"/>
          <p:cNvSpPr>
            <a:spLocks noGrp="1"/>
          </p:cNvSpPr>
          <p:nvPr>
            <p:ph type="sldImg"/>
          </p:nvPr>
        </p:nvSpPr>
        <p:spPr>
          <a:xfrm>
            <a:off x="685800" y="1143000"/>
            <a:ext cx="5486040" cy="3085920"/>
          </a:xfrm>
          <a:prstGeom prst="rect">
            <a:avLst/>
          </a:prstGeom>
          <a:ln w="0">
            <a:noFill/>
          </a:ln>
        </p:spPr>
      </p:sp>
      <p:sp>
        <p:nvSpPr>
          <p:cNvPr id="42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93B0AF-B6E8-46E4-B933-4416B406E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81666B-B01E-420C-A004-AE80C333B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506DD0-32CF-4175-B1C7-0744D815D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BB5D28-7F75-4094-8A1D-61AF314D9D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0AFB6E-B303-4817-9B57-F9AF667379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92BAD8-A7E7-4F6D-94F4-C79EC478EA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C13C50-6EC8-44D9-B09E-DEC4B6BE5C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230F85-D4F7-4708-9A1D-C1C05143B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5AC50B-EC10-4D98-8C6E-CB8EFEA5F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051A59-C02F-4E5D-9624-26ABA44B3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09F59-983C-4989-88F1-56BCE0E2E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936B15D-F40E-407E-8DC8-9DF13E87CBB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B040A5A-E4B9-4A2A-AF18-46924136320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5.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6.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7.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5703700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6"/>
          <p:cNvPicPr/>
          <p:nvPr/>
        </p:nvPicPr>
        <p:blipFill>
          <a:blip r:embed="rId2"/>
          <a:srcRect r="335" b="45455"/>
          <a:stretch>
            <a:fillRect/>
          </a:stretch>
        </p:blipFill>
        <p:spPr>
          <a:xfrm>
            <a:off x="0" y="-56520"/>
            <a:ext cx="12191760" cy="6914160"/>
          </a:xfrm>
          <a:prstGeom prst="rect">
            <a:avLst/>
          </a:prstGeom>
          <a:ln w="0">
            <a:noFill/>
          </a:ln>
        </p:spPr>
      </p:pic>
      <p:sp>
        <p:nvSpPr>
          <p:cNvPr id="73" name="PlaceHolder 1"/>
          <p:cNvSpPr>
            <a:spLocks noGrp="1"/>
          </p:cNvSpPr>
          <p:nvPr>
            <p:ph type="title"/>
          </p:nvPr>
        </p:nvSpPr>
        <p:spPr>
          <a:xfrm>
            <a:off x="0" y="858600"/>
            <a:ext cx="1219176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人事行政年终总结规划实施</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4453200" y="44856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1" strike="noStrike" spc="-1">
                <a:solidFill>
                  <a:schemeClr val="dk1"/>
                </a:solidFill>
                <a:latin typeface="Arial"/>
                <a:ea typeface="微软雅黑"/>
              </a:rPr>
              <a:t>制作人：</a:t>
            </a:r>
            <a:r>
              <a:rPr lang="en-US" sz="2000" b="1" strike="noStrike" spc="-1">
                <a:solidFill>
                  <a:schemeClr val="dk1"/>
                </a:solidFill>
                <a:latin typeface="Arial"/>
                <a:ea typeface="微软雅黑"/>
              </a:rPr>
              <a:t>XXX </a:t>
            </a:r>
            <a:endParaRPr lang="en-US" sz="2000" b="0" strike="noStrike" spc="-1">
              <a:solidFill>
                <a:srgbClr val="000000"/>
              </a:solidFill>
              <a:latin typeface="Arial"/>
            </a:endParaRPr>
          </a:p>
          <a:p>
            <a:pPr defTabSz="914400">
              <a:lnSpc>
                <a:spcPct val="100000"/>
              </a:lnSpc>
            </a:pPr>
            <a:r>
              <a:rPr lang="zh-CN" sz="2000" b="1" strike="noStrike" spc="-1">
                <a:solidFill>
                  <a:schemeClr val="dk1"/>
                </a:solidFill>
                <a:latin typeface="Arial"/>
                <a:ea typeface="微软雅黑"/>
              </a:rPr>
              <a:t>时间：</a:t>
            </a:r>
            <a:r>
              <a:rPr lang="en-US" sz="2000" b="1" strike="noStrike" spc="-1">
                <a:solidFill>
                  <a:schemeClr val="dk1"/>
                </a:solidFill>
                <a:latin typeface="Arial"/>
                <a:ea typeface="微软雅黑"/>
              </a:rPr>
              <a:t>2024</a:t>
            </a:r>
            <a:r>
              <a:rPr lang="zh-CN" sz="2000" b="1" strike="noStrike" spc="-1">
                <a:solidFill>
                  <a:schemeClr val="dk1"/>
                </a:solidFill>
                <a:latin typeface="Arial"/>
                <a:ea typeface="微软雅黑"/>
              </a:rPr>
              <a:t>年</a:t>
            </a:r>
            <a:r>
              <a:rPr lang="en-US" sz="2000" b="1" strike="noStrike" spc="-1">
                <a:solidFill>
                  <a:schemeClr val="dk1"/>
                </a:solidFill>
                <a:latin typeface="Arial"/>
                <a:ea typeface="微软雅黑"/>
              </a:rPr>
              <a:t>X</a:t>
            </a:r>
            <a:r>
              <a:rPr lang="zh-CN" sz="2000" b="1" strike="noStrike" spc="-1">
                <a:solidFill>
                  <a:schemeClr val="dk1"/>
                </a:solidFill>
                <a:latin typeface="Arial"/>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6"/>
          <p:cNvPicPr/>
          <p:nvPr/>
        </p:nvPicPr>
        <p:blipFill>
          <a:blip r:embed="rId3"/>
          <a:srcRect r="335" b="45455"/>
          <a:stretch>
            <a:fillRect/>
          </a:stretch>
        </p:blipFill>
        <p:spPr>
          <a:xfrm>
            <a:off x="0" y="-56520"/>
            <a:ext cx="12191760" cy="6914160"/>
          </a:xfrm>
          <a:prstGeom prst="rect">
            <a:avLst/>
          </a:prstGeom>
          <a:ln w="0">
            <a:noFill/>
          </a:ln>
        </p:spPr>
      </p:pic>
      <p:sp>
        <p:nvSpPr>
          <p:cNvPr id="77"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674280" y="25416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2249640" y="1930320"/>
            <a:ext cx="7692120" cy="4260600"/>
          </a:xfrm>
          <a:prstGeom prst="rect">
            <a:avLst/>
          </a:prstGeom>
          <a:noFill/>
          <a:ln w="0">
            <a:noFill/>
          </a:ln>
        </p:spPr>
        <p:style>
          <a:lnRef idx="0"/>
          <a:fillRef idx="0"/>
          <a:effectRef idx="0"/>
          <a:fontRef idx="minor"/>
        </p:style>
        <p:txBody>
          <a:bodyPr lIns="0" tIns="0" rIns="0" bIns="0" anchor="t">
            <a:normAutofit/>
          </a:bodyPr>
          <a:lstStyle/>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1</a:t>
            </a:r>
            <a:r>
              <a:rPr lang="zh-CN" sz="3600" b="0" strike="noStrike" spc="-1">
                <a:solidFill>
                  <a:schemeClr val="dk1"/>
                </a:solidFill>
                <a:latin typeface="微软雅黑"/>
                <a:ea typeface="微软雅黑"/>
              </a:rPr>
              <a:t>章  人事行政年终总结规划实施简介</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2</a:t>
            </a:r>
            <a:r>
              <a:rPr lang="zh-CN" sz="3600" b="0" strike="noStrike" spc="-1">
                <a:solidFill>
                  <a:schemeClr val="dk1"/>
                </a:solidFill>
                <a:latin typeface="微软雅黑"/>
                <a:ea typeface="微软雅黑"/>
              </a:rPr>
              <a:t>章  年度工作总结与成果</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3</a:t>
            </a:r>
            <a:r>
              <a:rPr lang="zh-CN" sz="3600" b="0" strike="noStrike" spc="-1">
                <a:solidFill>
                  <a:schemeClr val="dk1"/>
                </a:solidFill>
                <a:latin typeface="微软雅黑"/>
                <a:ea typeface="微软雅黑"/>
              </a:rPr>
              <a:t>章  下一年度工作规划制定</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4</a:t>
            </a:r>
            <a:r>
              <a:rPr lang="zh-CN" sz="3600" b="0" strike="noStrike" spc="-1">
                <a:solidFill>
                  <a:schemeClr val="dk1"/>
                </a:solidFill>
                <a:latin typeface="微软雅黑"/>
                <a:ea typeface="微软雅黑"/>
              </a:rPr>
              <a:t>章  年终总结工作实施</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5</a:t>
            </a:r>
            <a:r>
              <a:rPr lang="zh-CN" sz="3600" b="0" strike="noStrike" spc="-1">
                <a:solidFill>
                  <a:schemeClr val="dk1"/>
                </a:solidFill>
                <a:latin typeface="微软雅黑"/>
                <a:ea typeface="微软雅黑"/>
              </a:rPr>
              <a:t>章  年终总结成果评估与反馈</a:t>
            </a:r>
            <a:endParaRPr lang="en-US" sz="3600" b="0" strike="noStrike" spc="-1">
              <a:solidFill>
                <a:srgbClr val="000000"/>
              </a:solidFill>
              <a:latin typeface="Arial"/>
            </a:endParaRPr>
          </a:p>
          <a:p>
            <a:pPr defTabSz="914400">
              <a:lnSpc>
                <a:spcPct val="100000"/>
              </a:lnSpc>
            </a:pPr>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6</a:t>
            </a:r>
            <a:r>
              <a:rPr lang="zh-CN" sz="3600" b="0" strike="noStrike" spc="-1">
                <a:solidFill>
                  <a:schemeClr val="dk1"/>
                </a:solidFill>
                <a:latin typeface="微软雅黑"/>
                <a:ea typeface="微软雅黑"/>
              </a:rPr>
              <a:t>章  总结与展望</a:t>
            </a:r>
            <a:endParaRPr lang="en-US" sz="36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6"/>
          <p:cNvPicPr/>
          <p:nvPr/>
        </p:nvPicPr>
        <p:blipFill>
          <a:blip r:embed="rId3"/>
          <a:srcRect r="335" b="45455"/>
          <a:stretch>
            <a:fillRect/>
          </a:stretch>
        </p:blipFill>
        <p:spPr>
          <a:xfrm>
            <a:off x="0" y="-56520"/>
            <a:ext cx="12191760" cy="6914160"/>
          </a:xfrm>
          <a:prstGeom prst="rect">
            <a:avLst/>
          </a:prstGeom>
          <a:ln w="0">
            <a:noFill/>
          </a:ln>
        </p:spPr>
      </p:pic>
      <p:sp>
        <p:nvSpPr>
          <p:cNvPr id="81"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2"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01</a:t>
            </a:r>
            <a:endParaRPr lang="en-US" sz="2400" b="0" strike="noStrike" spc="148">
              <a:solidFill>
                <a:schemeClr val="dk1">
                  <a:lumMod val="65000"/>
                  <a:lumOff val="35000"/>
                </a:schemeClr>
              </a:solidFill>
              <a:latin typeface="Arial"/>
            </a:endParaRPr>
          </a:p>
        </p:txBody>
      </p:sp>
      <p:sp>
        <p:nvSpPr>
          <p:cNvPr id="83"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第一章 人事行政年终总结规划实施简介</a:t>
            </a:r>
            <a:endParaRPr lang="en-US" sz="3600" b="0" strike="noStrike" spc="-1">
              <a:solidFill>
                <a:schemeClr val="dk1"/>
              </a:solidFill>
              <a:latin typeface="Arial"/>
            </a:endParaRPr>
          </a:p>
        </p:txBody>
      </p:sp>
      <p:sp>
        <p:nvSpPr>
          <p:cNvPr id="8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5" name="图片 2"/>
          <p:cNvPicPr/>
          <p:nvPr/>
        </p:nvPicPr>
        <p:blipFill>
          <a:blip r:embed="rId2"/>
          <a:srcRect r="335" b="45455"/>
          <a:stretch>
            <a:fillRect/>
          </a:stretch>
        </p:blipFill>
        <p:spPr>
          <a:xfrm>
            <a:off x="0" y="-56520"/>
            <a:ext cx="12191760" cy="6914160"/>
          </a:xfrm>
          <a:prstGeom prst="rect">
            <a:avLst/>
          </a:prstGeom>
          <a:ln w="0">
            <a:noFill/>
          </a:ln>
        </p:spPr>
      </p:pic>
      <p:sp>
        <p:nvSpPr>
          <p:cNvPr id="86" name="矩形 3"/>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人事行政年终总结规划实施简介</a:t>
            </a:r>
            <a:endParaRPr lang="en-US" sz="2200" b="0" strike="noStrike" spc="-1">
              <a:solidFill>
                <a:srgbClr val="000000"/>
              </a:solidFill>
              <a:latin typeface="Arial"/>
            </a:endParaRPr>
          </a:p>
        </p:txBody>
      </p:sp>
      <p:sp>
        <p:nvSpPr>
          <p:cNvPr id="89"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人事行政年终总结是公司每年的重要工作，通过对全年人事行政工作的总结和规划，能够更好地指导未来一年的工作方向和目标。本次规划实施旨在提高人事行政部门的工作效率和质量，从而更好地支持公司的发展战略。</a:t>
            </a:r>
            <a:endParaRPr lang="en-US" sz="1800" b="0" strike="noStrike" spc="-1">
              <a:solidFill>
                <a:srgbClr val="000000"/>
              </a:solidFill>
              <a:latin typeface="Arial"/>
            </a:endParaRPr>
          </a:p>
        </p:txBody>
      </p:sp>
      <p:sp>
        <p:nvSpPr>
          <p:cNvPr id="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91"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3">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 name="图片 6"/>
          <p:cNvPicPr/>
          <p:nvPr/>
        </p:nvPicPr>
        <p:blipFill>
          <a:blip r:embed="rId2"/>
          <a:srcRect r="335" b="45455"/>
          <a:stretch>
            <a:fillRect/>
          </a:stretch>
        </p:blipFill>
        <p:spPr>
          <a:xfrm>
            <a:off x="0" y="-56520"/>
            <a:ext cx="12191760" cy="6914160"/>
          </a:xfrm>
          <a:prstGeom prst="rect">
            <a:avLst/>
          </a:prstGeom>
          <a:ln w="0">
            <a:noFill/>
          </a:ln>
        </p:spPr>
      </p:pic>
      <p:sp>
        <p:nvSpPr>
          <p:cNvPr id="93"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人事行政部门职责介绍</a:t>
            </a:r>
            <a:endParaRPr lang="en-US" sz="3600" b="0" strike="noStrike" spc="-1">
              <a:solidFill>
                <a:schemeClr val="dk1"/>
              </a:solidFill>
              <a:latin typeface="Arial"/>
            </a:endParaRPr>
          </a:p>
        </p:txBody>
      </p:sp>
      <p:sp>
        <p:nvSpPr>
          <p:cNvPr id="95"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招聘流程管理和面试组织</a:t>
            </a:r>
            <a:endParaRPr lang="en-US" sz="1800" b="0" strike="noStrike" spc="-1">
              <a:solidFill>
                <a:srgbClr val="000000"/>
              </a:solidFill>
              <a:latin typeface="Arial"/>
            </a:endParaRPr>
          </a:p>
        </p:txBody>
      </p:sp>
      <p:sp>
        <p:nvSpPr>
          <p:cNvPr id="96"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人事招聘</a:t>
            </a:r>
            <a:endParaRPr lang="en-US" sz="1800" b="0" strike="noStrike" spc="-1">
              <a:solidFill>
                <a:srgbClr val="000000"/>
              </a:solidFill>
              <a:latin typeface="Arial"/>
            </a:endParaRPr>
          </a:p>
        </p:txBody>
      </p:sp>
      <p:sp>
        <p:nvSpPr>
          <p:cNvPr id="97"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培训计划制定和实施</a:t>
            </a:r>
            <a:endParaRPr lang="en-US" sz="1800" b="0" strike="noStrike" spc="-1">
              <a:solidFill>
                <a:srgbClr val="000000"/>
              </a:solidFill>
              <a:latin typeface="Arial"/>
            </a:endParaRPr>
          </a:p>
        </p:txBody>
      </p:sp>
      <p:sp>
        <p:nvSpPr>
          <p:cNvPr id="98"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员工培训</a:t>
            </a:r>
            <a:endParaRPr lang="en-US" sz="1800" b="0" strike="noStrike" spc="-1">
              <a:solidFill>
                <a:srgbClr val="000000"/>
              </a:solidFill>
              <a:latin typeface="Arial"/>
            </a:endParaRPr>
          </a:p>
        </p:txBody>
      </p:sp>
      <p:sp>
        <p:nvSpPr>
          <p:cNvPr id="99"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考核标准和绩效奖励制度</a:t>
            </a:r>
            <a:endParaRPr lang="en-US" sz="1800" b="0" strike="noStrike" spc="-1">
              <a:solidFill>
                <a:srgbClr val="000000"/>
              </a:solidFill>
              <a:latin typeface="Arial"/>
            </a:endParaRPr>
          </a:p>
        </p:txBody>
      </p:sp>
      <p:sp>
        <p:nvSpPr>
          <p:cNvPr id="100"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绩效考核</a:t>
            </a:r>
            <a:endParaRPr lang="en-US" sz="1800" b="0" strike="noStrike" spc="-1">
              <a:solidFill>
                <a:srgbClr val="000000"/>
              </a:solidFill>
              <a:latin typeface="Arial"/>
            </a:endParaRPr>
          </a:p>
        </p:txBody>
      </p:sp>
      <p:sp>
        <p:nvSpPr>
          <p:cNvPr id="101"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处理员工投诉和维护员工关系</a:t>
            </a:r>
            <a:endParaRPr lang="en-US" sz="1800" b="0" strike="noStrike" spc="-1">
              <a:solidFill>
                <a:srgbClr val="000000"/>
              </a:solidFill>
              <a:latin typeface="Arial"/>
            </a:endParaRPr>
          </a:p>
        </p:txBody>
      </p:sp>
      <p:sp>
        <p:nvSpPr>
          <p:cNvPr id="102"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员工关系</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3" name="图片 6"/>
          <p:cNvPicPr/>
          <p:nvPr/>
        </p:nvPicPr>
        <p:blipFill>
          <a:blip r:embed="rId2"/>
          <a:srcRect r="335" b="45455"/>
          <a:stretch>
            <a:fillRect/>
          </a:stretch>
        </p:blipFill>
        <p:spPr>
          <a:xfrm>
            <a:off x="0" y="-56520"/>
            <a:ext cx="12191760" cy="6914160"/>
          </a:xfrm>
          <a:prstGeom prst="rect">
            <a:avLst/>
          </a:prstGeom>
          <a:ln w="0">
            <a:noFill/>
          </a:ln>
        </p:spPr>
      </p:pic>
      <p:sp>
        <p:nvSpPr>
          <p:cNvPr id="104"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制定下一年度计划</a:t>
            </a:r>
            <a:endParaRPr lang="en-US" sz="1800" b="0" strike="noStrike" spc="-1">
              <a:solidFill>
                <a:srgbClr val="000000"/>
              </a:solidFill>
              <a:latin typeface="Arial"/>
            </a:endParaRPr>
          </a:p>
        </p:txBody>
      </p:sp>
      <p:sp>
        <p:nvSpPr>
          <p:cNvPr id="107"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设定目标</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规划计划</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分配任务</a:t>
            </a:r>
            <a:endParaRPr lang="en-US" sz="1600" b="0" strike="noStrike" spc="-1">
              <a:solidFill>
                <a:srgbClr val="000000"/>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3.title"/>
          <p:cNvSpPr/>
          <p:nvPr/>
        </p:nvSpPr>
        <p:spPr>
          <a:xfrm>
            <a:off x="642672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汇报总结成果</a:t>
            </a:r>
            <a:endParaRPr lang="en-US" sz="1800" b="0" strike="noStrike" spc="-1">
              <a:solidFill>
                <a:srgbClr val="000000"/>
              </a:solidFill>
              <a:latin typeface="Arial"/>
            </a:endParaRPr>
          </a:p>
        </p:txBody>
      </p:sp>
      <p:sp>
        <p:nvSpPr>
          <p:cNvPr id="110" name="content.3.content"/>
          <p:cNvSpPr/>
          <p:nvPr/>
        </p:nvSpPr>
        <p:spPr>
          <a:xfrm>
            <a:off x="6685920" y="2511360"/>
            <a:ext cx="225648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撰写报告</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展示成果</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分享经验</a:t>
            </a:r>
            <a:endParaRPr lang="en-US" sz="1600" b="0" strike="noStrike" spc="-1">
              <a:solidFill>
                <a:srgbClr val="000000"/>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4.title"/>
          <p:cNvSpPr/>
          <p:nvPr/>
        </p:nvSpPr>
        <p:spPr>
          <a:xfrm>
            <a:off x="917748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13" name="content.4.content"/>
          <p:cNvSpPr/>
          <p:nvPr/>
        </p:nvSpPr>
        <p:spPr>
          <a:xfrm>
            <a:off x="943056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14"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年终总结规划流程概述</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总结年度工作</a:t>
            </a:r>
            <a:endParaRPr lang="en-US" sz="1800" b="0" strike="noStrike" spc="-1">
              <a:solidFill>
                <a:srgbClr val="000000"/>
              </a:solidFill>
              <a:latin typeface="Arial"/>
            </a:endParaRPr>
          </a:p>
        </p:txBody>
      </p:sp>
      <p:sp>
        <p:nvSpPr>
          <p:cNvPr id="117"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收集数据</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分析业绩</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总结经验</a:t>
            </a:r>
            <a:endParaRPr lang="en-US" sz="16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8" name="图片 6"/>
          <p:cNvPicPr/>
          <p:nvPr/>
        </p:nvPicPr>
        <p:blipFill>
          <a:blip r:embed="rId2"/>
          <a:srcRect r="335" b="45455"/>
          <a:stretch>
            <a:fillRect/>
          </a:stretch>
        </p:blipFill>
        <p:spPr>
          <a:xfrm>
            <a:off x="0" y="-56520"/>
            <a:ext cx="12191760" cy="6914160"/>
          </a:xfrm>
          <a:prstGeom prst="rect">
            <a:avLst/>
          </a:prstGeom>
          <a:ln w="0">
            <a:noFill/>
          </a:ln>
        </p:spPr>
      </p:pic>
      <p:sp>
        <p:nvSpPr>
          <p:cNvPr id="119"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年终总结规划实施策略</a:t>
            </a:r>
            <a:endParaRPr lang="en-US" sz="3600" b="0" strike="noStrike" spc="-1">
              <a:solidFill>
                <a:schemeClr val="dk1"/>
              </a:solidFill>
              <a:latin typeface="Arial"/>
            </a:endParaRPr>
          </a:p>
        </p:txBody>
      </p:sp>
      <p:sp>
        <p:nvSpPr>
          <p:cNvPr id="121"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3"/>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确保评估标准明确</a:t>
            </a:r>
            <a:endParaRPr lang="en-US" sz="1600" b="0" strike="noStrike" spc="-1">
              <a:solidFill>
                <a:srgbClr val="000000"/>
              </a:solidFill>
              <a:latin typeface="Arial"/>
            </a:endParaRPr>
          </a:p>
        </p:txBody>
      </p:sp>
      <p:sp>
        <p:nvSpPr>
          <p:cNvPr id="12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制定明确的总结目标和指标</a:t>
            </a:r>
            <a:endParaRPr lang="en-US" sz="2000" b="0" strike="noStrike" spc="-1">
              <a:solidFill>
                <a:srgbClr val="000000"/>
              </a:solidFill>
              <a:latin typeface="Arial"/>
            </a:endParaRPr>
          </a:p>
        </p:txBody>
      </p:sp>
      <p:sp>
        <p:nvSpPr>
          <p:cNvPr id="12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建立沟通机制和协作模式</a:t>
            </a:r>
            <a:endParaRPr lang="en-US" sz="1600" b="0" strike="noStrike" spc="-1">
              <a:solidFill>
                <a:srgbClr val="000000"/>
              </a:solidFill>
              <a:latin typeface="Arial"/>
            </a:endParaRPr>
          </a:p>
        </p:txBody>
      </p:sp>
      <p:sp>
        <p:nvSpPr>
          <p:cNvPr id="12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各部门的配合和协作</a:t>
            </a:r>
            <a:endParaRPr lang="en-US" sz="2000" b="0" strike="noStrike" spc="-1">
              <a:solidFill>
                <a:srgbClr val="000000"/>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明确时间节点和责任人</a:t>
            </a:r>
            <a:endParaRPr lang="en-US" sz="1600" b="0" strike="noStrike" spc="-1">
              <a:solidFill>
                <a:srgbClr val="000000"/>
              </a:solidFill>
              <a:latin typeface="Arial"/>
            </a:endParaRPr>
          </a:p>
        </p:txBody>
      </p:sp>
      <p:sp>
        <p:nvSpPr>
          <p:cNvPr id="13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制定详细的实施计划</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1" name="图片 6"/>
          <p:cNvPicPr/>
          <p:nvPr/>
        </p:nvPicPr>
        <p:blipFill>
          <a:blip r:embed="rId2"/>
          <a:srcRect r="335" b="45455"/>
          <a:stretch>
            <a:fillRect/>
          </a:stretch>
        </p:blipFill>
        <p:spPr>
          <a:xfrm>
            <a:off x="0" y="-56520"/>
            <a:ext cx="12191760" cy="6914160"/>
          </a:xfrm>
          <a:prstGeom prst="rect">
            <a:avLst/>
          </a:prstGeom>
          <a:ln w="0">
            <a:noFill/>
          </a:ln>
        </p:spPr>
      </p:pic>
      <p:sp>
        <p:nvSpPr>
          <p:cNvPr id="132"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年终总结规划实施的关键因素</a:t>
            </a:r>
            <a:endParaRPr lang="en-US" sz="3600" b="0" strike="noStrike" spc="-1">
              <a:solidFill>
                <a:schemeClr val="dk1"/>
              </a:solidFill>
              <a:latin typeface="Arial"/>
            </a:endParaRPr>
          </a:p>
        </p:txBody>
      </p:sp>
      <p:sp>
        <p:nvSpPr>
          <p:cNvPr id="134"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重视年终总结工作的领导支持</a:t>
            </a:r>
            <a:endParaRPr lang="en-US" sz="1800" b="0" strike="noStrike" spc="-1">
              <a:solidFill>
                <a:srgbClr val="000000"/>
              </a:solidFill>
              <a:latin typeface="Arial"/>
            </a:endParaRPr>
          </a:p>
        </p:txBody>
      </p:sp>
      <p:sp>
        <p:nvSpPr>
          <p:cNvPr id="135"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领导支持</a:t>
            </a:r>
            <a:endParaRPr lang="en-US" sz="1800" b="0" strike="noStrike" spc="-1">
              <a:solidFill>
                <a:srgbClr val="000000"/>
              </a:solidFill>
              <a:latin typeface="Arial"/>
            </a:endParaRPr>
          </a:p>
        </p:txBody>
      </p:sp>
      <p:sp>
        <p:nvSpPr>
          <p:cNvPr id="136"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人事行政团队的密切合作和协调</a:t>
            </a:r>
            <a:endParaRPr lang="en-US" sz="1800" b="0" strike="noStrike" spc="-1">
              <a:solidFill>
                <a:srgbClr val="000000"/>
              </a:solidFill>
              <a:latin typeface="Arial"/>
            </a:endParaRPr>
          </a:p>
        </p:txBody>
      </p:sp>
      <p:sp>
        <p:nvSpPr>
          <p:cNvPr id="137"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团队合作</a:t>
            </a:r>
            <a:endParaRPr lang="en-US" sz="1800" b="0" strike="noStrike" spc="-1">
              <a:solidFill>
                <a:srgbClr val="000000"/>
              </a:solidFill>
              <a:latin typeface="Arial"/>
            </a:endParaRPr>
          </a:p>
        </p:txBody>
      </p:sp>
      <p:sp>
        <p:nvSpPr>
          <p:cNvPr id="138"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依靠准确的数据支持规划实施</a:t>
            </a:r>
            <a:endParaRPr lang="en-US" sz="1800" b="0" strike="noStrike" spc="-1">
              <a:solidFill>
                <a:srgbClr val="000000"/>
              </a:solidFill>
              <a:latin typeface="Arial"/>
            </a:endParaRPr>
          </a:p>
        </p:txBody>
      </p:sp>
      <p:sp>
        <p:nvSpPr>
          <p:cNvPr id="139"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数据准确性</a:t>
            </a:r>
            <a:endParaRPr lang="en-US" sz="1800" b="0" strike="noStrike" spc="-1">
              <a:solidFill>
                <a:srgbClr val="000000"/>
              </a:solidFill>
              <a:latin typeface="Arial"/>
            </a:endParaRPr>
          </a:p>
        </p:txBody>
      </p:sp>
      <p:sp>
        <p:nvSpPr>
          <p:cNvPr id="140"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建立有效的反馈机制以不断改进</a:t>
            </a:r>
            <a:endParaRPr lang="en-US" sz="1800" b="0" strike="noStrike" spc="-1">
              <a:solidFill>
                <a:srgbClr val="000000"/>
              </a:solidFill>
              <a:latin typeface="Arial"/>
            </a:endParaRPr>
          </a:p>
        </p:txBody>
      </p:sp>
      <p:sp>
        <p:nvSpPr>
          <p:cNvPr id="141"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反馈机制</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2" name="图片 6"/>
          <p:cNvPicPr/>
          <p:nvPr/>
        </p:nvPicPr>
        <p:blipFill>
          <a:blip r:embed="rId3"/>
          <a:srcRect r="335" b="45455"/>
          <a:stretch>
            <a:fillRect/>
          </a:stretch>
        </p:blipFill>
        <p:spPr>
          <a:xfrm>
            <a:off x="0" y="-56520"/>
            <a:ext cx="12191760" cy="6914160"/>
          </a:xfrm>
          <a:prstGeom prst="rect">
            <a:avLst/>
          </a:prstGeom>
          <a:ln w="0">
            <a:noFill/>
          </a:ln>
        </p:spPr>
      </p:pic>
      <p:sp>
        <p:nvSpPr>
          <p:cNvPr id="143"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02</a:t>
            </a:r>
            <a:endParaRPr lang="en-US" sz="2400" b="0" strike="noStrike" spc="148">
              <a:solidFill>
                <a:schemeClr val="dk1">
                  <a:lumMod val="65000"/>
                  <a:lumOff val="35000"/>
                </a:schemeClr>
              </a:solidFill>
              <a:latin typeface="Arial"/>
            </a:endParaRPr>
          </a:p>
        </p:txBody>
      </p:sp>
      <p:sp>
        <p:nvSpPr>
          <p:cNvPr id="145"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年度工作总结与成果</a:t>
            </a:r>
            <a:endParaRPr lang="en-US" sz="3600" b="0" strike="noStrike" spc="-1">
              <a:solidFill>
                <a:schemeClr val="dk1"/>
              </a:solidFill>
              <a:latin typeface="Arial"/>
            </a:endParaRPr>
          </a:p>
        </p:txBody>
      </p:sp>
      <p:sp>
        <p:nvSpPr>
          <p:cNvPr id="14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7" name="图片 6"/>
          <p:cNvPicPr/>
          <p:nvPr/>
        </p:nvPicPr>
        <p:blipFill>
          <a:blip r:embed="rId2"/>
          <a:srcRect r="335" b="45455"/>
          <a:stretch>
            <a:fillRect/>
          </a:stretch>
        </p:blipFill>
        <p:spPr>
          <a:xfrm>
            <a:off x="0" y="-56520"/>
            <a:ext cx="12191760" cy="6914160"/>
          </a:xfrm>
          <a:prstGeom prst="rect">
            <a:avLst/>
          </a:prstGeom>
          <a:ln w="0">
            <a:noFill/>
          </a:ln>
        </p:spPr>
      </p:pic>
      <p:sp>
        <p:nvSpPr>
          <p:cNvPr id="148"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年度工作总结与成果概述</a:t>
            </a:r>
            <a:endParaRPr lang="en-US" sz="3600" b="0" strike="noStrike" spc="-1">
              <a:solidFill>
                <a:schemeClr val="dk1"/>
              </a:solidFill>
              <a:latin typeface="Arial"/>
            </a:endParaRPr>
          </a:p>
        </p:txBody>
      </p:sp>
      <p:sp>
        <p:nvSpPr>
          <p:cNvPr id="150"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详细总结各项工作的完成情况</a:t>
            </a:r>
            <a:endParaRPr lang="en-US" sz="1800" b="0" strike="noStrike" spc="-1">
              <a:solidFill>
                <a:srgbClr val="000000"/>
              </a:solidFill>
              <a:latin typeface="Arial"/>
            </a:endParaRPr>
          </a:p>
        </p:txBody>
      </p:sp>
      <p:sp>
        <p:nvSpPr>
          <p:cNvPr id="151"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人事行政部门各项工作的总结</a:t>
            </a:r>
            <a:endParaRPr lang="en-US" sz="1800" b="0" strike="noStrike" spc="-1">
              <a:solidFill>
                <a:srgbClr val="000000"/>
              </a:solidFill>
              <a:latin typeface="Arial"/>
            </a:endParaRPr>
          </a:p>
        </p:txBody>
      </p:sp>
      <p:sp>
        <p:nvSpPr>
          <p:cNvPr id="152"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分析工作成果的具体表现</a:t>
            </a:r>
            <a:endParaRPr lang="en-US" sz="1800" b="0" strike="noStrike" spc="-1">
              <a:solidFill>
                <a:srgbClr val="000000"/>
              </a:solidFill>
              <a:latin typeface="Arial"/>
            </a:endParaRPr>
          </a:p>
        </p:txBody>
      </p:sp>
      <p:sp>
        <p:nvSpPr>
          <p:cNvPr id="153"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工作所取得的成绩和进展</a:t>
            </a:r>
            <a:endParaRPr lang="en-US" sz="1800" b="0" strike="noStrike" spc="-1">
              <a:solidFill>
                <a:srgbClr val="000000"/>
              </a:solidFill>
              <a:latin typeface="Arial"/>
            </a:endParaRPr>
          </a:p>
        </p:txBody>
      </p:sp>
      <p:sp>
        <p:nvSpPr>
          <p:cNvPr id="154"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55"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56"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57"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8" name="图片 2"/>
          <p:cNvPicPr/>
          <p:nvPr/>
        </p:nvPicPr>
        <p:blipFill>
          <a:blip r:embed="rId2"/>
          <a:srcRect r="335" b="45455"/>
          <a:stretch>
            <a:fillRect/>
          </a:stretch>
        </p:blipFill>
        <p:spPr>
          <a:xfrm>
            <a:off x="0" y="-56520"/>
            <a:ext cx="12191760" cy="6914160"/>
          </a:xfrm>
          <a:prstGeom prst="rect">
            <a:avLst/>
          </a:prstGeom>
          <a:ln w="0">
            <a:noFill/>
          </a:ln>
        </p:spPr>
      </p:pic>
      <p:sp>
        <p:nvSpPr>
          <p:cNvPr id="159" name="矩形 3"/>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人事行政部门工作亮点</a:t>
            </a:r>
            <a:endParaRPr lang="en-US" sz="2200" b="0" strike="noStrike" spc="-1">
              <a:solidFill>
                <a:srgbClr val="000000"/>
              </a:solidFill>
              <a:latin typeface="Arial"/>
            </a:endParaRPr>
          </a:p>
        </p:txBody>
      </p:sp>
      <p:sp>
        <p:nvSpPr>
          <p:cNvPr id="162"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人事行政部门在过去一年中取得了许多令人瞩目的成就，例如提高员工福利待遇、优化招聘流程等。这些工作亮点都为公司的发展做出了积极的贡献。</a:t>
            </a:r>
            <a:endParaRPr lang="en-US" sz="1800" b="0" strike="noStrike" spc="-1">
              <a:solidFill>
                <a:srgbClr val="000000"/>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3">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5" name="图片 6"/>
          <p:cNvPicPr/>
          <p:nvPr/>
        </p:nvPicPr>
        <p:blipFill>
          <a:blip r:embed="rId2"/>
          <a:srcRect r="335" b="45455"/>
          <a:stretch>
            <a:fillRect/>
          </a:stretch>
        </p:blipFill>
        <p:spPr>
          <a:xfrm>
            <a:off x="0" y="-56520"/>
            <a:ext cx="12191760" cy="6914160"/>
          </a:xfrm>
          <a:prstGeom prst="rect">
            <a:avLst/>
          </a:prstGeom>
          <a:ln w="0">
            <a:noFill/>
          </a:ln>
        </p:spPr>
      </p:pic>
      <p:sp>
        <p:nvSpPr>
          <p:cNvPr id="166"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工作不足与改进措施</a:t>
            </a:r>
            <a:endParaRPr lang="en-US" sz="3600" b="0" strike="noStrike" spc="-1">
              <a:solidFill>
                <a:schemeClr val="dk1"/>
              </a:solidFill>
              <a:latin typeface="Arial"/>
            </a:endParaRPr>
          </a:p>
        </p:txBody>
      </p:sp>
      <p:sp>
        <p:nvSpPr>
          <p:cNvPr id="168"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分析工作中存在的问题</a:t>
            </a:r>
            <a:endParaRPr lang="en-US" sz="1800" b="0" strike="noStrike" spc="-1">
              <a:solidFill>
                <a:srgbClr val="000000"/>
              </a:solidFill>
              <a:latin typeface="Arial"/>
            </a:endParaRPr>
          </a:p>
        </p:txBody>
      </p:sp>
      <p:sp>
        <p:nvSpPr>
          <p:cNvPr id="169"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总结人事行政部门在工作中存在的不足之处</a:t>
            </a:r>
            <a:endParaRPr lang="en-US" sz="1800" b="0" strike="noStrike" spc="-1">
              <a:solidFill>
                <a:srgbClr val="000000"/>
              </a:solidFill>
              <a:latin typeface="Arial"/>
            </a:endParaRPr>
          </a:p>
        </p:txBody>
      </p:sp>
      <p:sp>
        <p:nvSpPr>
          <p:cNvPr id="170"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制定改进计划和措施</a:t>
            </a:r>
            <a:endParaRPr lang="en-US" sz="1800" b="0" strike="noStrike" spc="-1">
              <a:solidFill>
                <a:srgbClr val="000000"/>
              </a:solidFill>
              <a:latin typeface="Arial"/>
            </a:endParaRPr>
          </a:p>
        </p:txBody>
      </p:sp>
      <p:sp>
        <p:nvSpPr>
          <p:cNvPr id="171"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提出改进措施和建议供参考</a:t>
            </a:r>
            <a:endParaRPr lang="en-US" sz="1800" b="0" strike="noStrike" spc="-1">
              <a:solidFill>
                <a:srgbClr val="000000"/>
              </a:solidFill>
              <a:latin typeface="Arial"/>
            </a:endParaRPr>
          </a:p>
        </p:txBody>
      </p:sp>
      <p:sp>
        <p:nvSpPr>
          <p:cNvPr id="172"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73"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74"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75"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6" name="图片 6"/>
          <p:cNvPicPr/>
          <p:nvPr/>
        </p:nvPicPr>
        <p:blipFill>
          <a:blip r:embed="rId3"/>
          <a:srcRect r="335" b="45455"/>
          <a:stretch>
            <a:fillRect/>
          </a:stretch>
        </p:blipFill>
        <p:spPr>
          <a:xfrm>
            <a:off x="0" y="-56520"/>
            <a:ext cx="12191760" cy="6914160"/>
          </a:xfrm>
          <a:prstGeom prst="rect">
            <a:avLst/>
          </a:prstGeom>
          <a:ln w="0">
            <a:noFill/>
          </a:ln>
        </p:spPr>
      </p:pic>
      <p:sp>
        <p:nvSpPr>
          <p:cNvPr id="177"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PlaceHolder 1"/>
          <p:cNvSpPr>
            <a:spLocks noGrp="1"/>
          </p:cNvSpPr>
          <p:nvPr>
            <p:ph type="title" idx="4294967295"/>
          </p:nvPr>
        </p:nvSpPr>
        <p:spPr>
          <a:xfrm>
            <a:off x="281880" y="1220400"/>
            <a:ext cx="11721600" cy="718920"/>
          </a:xfrm>
          <a:prstGeom prst="rect">
            <a:avLst/>
          </a:prstGeom>
          <a:noFill/>
          <a:ln w="0">
            <a:noFill/>
          </a:ln>
        </p:spPr>
        <p:txBody>
          <a:bodyPr lIns="0" tIns="0" rIns="0" bIns="0" anchor="b">
            <a:norm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人事行政部门年度工作总结报告</a:t>
            </a:r>
            <a:endParaRPr lang="en-US" sz="3600" b="0" strike="noStrike" spc="-1">
              <a:solidFill>
                <a:schemeClr val="dk1"/>
              </a:solidFill>
              <a:latin typeface="Arial"/>
            </a:endParaRPr>
          </a:p>
        </p:txBody>
      </p:sp>
      <p:sp>
        <p:nvSpPr>
          <p:cNvPr id="179" name="content"/>
          <p:cNvSpPr/>
          <p:nvPr/>
        </p:nvSpPr>
        <p:spPr>
          <a:xfrm>
            <a:off x="318600" y="2352600"/>
            <a:ext cx="1158408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400" b="0" strike="noStrike" spc="-1">
                <a:solidFill>
                  <a:schemeClr val="dk1">
                    <a:lumMod val="85000"/>
                    <a:lumOff val="15000"/>
                  </a:schemeClr>
                </a:solidFill>
                <a:latin typeface="微软雅黑"/>
                <a:ea typeface="微软雅黑"/>
              </a:rPr>
              <a:t>编写年度工作总结报告是非常重要的工作环节，需要对部门一年来的工作进行系统性总结，并提出未来的发展规划。报告的内容应该包括各项工作的完成情况、存在的问题及改进措施等方面。同时，报告的形式和提交要求也需要符合公司的规定。</a:t>
            </a:r>
            <a:endParaRPr lang="en-US" sz="2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0" name="图片 6"/>
          <p:cNvPicPr/>
          <p:nvPr/>
        </p:nvPicPr>
        <p:blipFill>
          <a:blip r:embed="rId2"/>
          <a:srcRect r="335" b="45455"/>
          <a:stretch>
            <a:fillRect/>
          </a:stretch>
        </p:blipFill>
        <p:spPr>
          <a:xfrm>
            <a:off x="0" y="-56520"/>
            <a:ext cx="12191760" cy="6914160"/>
          </a:xfrm>
          <a:prstGeom prst="rect">
            <a:avLst/>
          </a:prstGeom>
          <a:ln w="0">
            <a:noFill/>
          </a:ln>
        </p:spPr>
      </p:pic>
      <p:sp>
        <p:nvSpPr>
          <p:cNvPr id="181"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年度工作总结与成果展示</a:t>
            </a:r>
            <a:endParaRPr lang="en-US" sz="3600" b="0" strike="noStrike" spc="-1">
              <a:solidFill>
                <a:schemeClr val="dk1"/>
              </a:solidFill>
              <a:latin typeface="Arial"/>
            </a:endParaRPr>
          </a:p>
        </p:txBody>
      </p:sp>
      <p:sp>
        <p:nvSpPr>
          <p:cNvPr id="183"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3"/>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通过改善福利待遇和工作环境</a:t>
            </a:r>
            <a:endParaRPr lang="en-US" sz="1600" b="0" strike="noStrike" spc="-1">
              <a:solidFill>
                <a:srgbClr val="000000"/>
              </a:solidFill>
              <a:latin typeface="Arial"/>
            </a:endParaRPr>
          </a:p>
        </p:txBody>
      </p:sp>
      <p:sp>
        <p:nvSpPr>
          <p:cNvPr id="18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提高员工满意度</a:t>
            </a:r>
            <a:endParaRPr lang="en-US" sz="2000" b="0" strike="noStrike" spc="-1">
              <a:solidFill>
                <a:srgbClr val="000000"/>
              </a:solidFill>
              <a:latin typeface="Arial"/>
            </a:endParaRPr>
          </a:p>
        </p:txBody>
      </p:sp>
      <p:sp>
        <p:nvSpPr>
          <p:cNvPr id="18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提升员工技能和绩效</a:t>
            </a:r>
            <a:endParaRPr lang="en-US" sz="1600" b="0" strike="noStrike" spc="-1">
              <a:solidFill>
                <a:srgbClr val="000000"/>
              </a:solidFill>
              <a:latin typeface="Arial"/>
            </a:endParaRPr>
          </a:p>
        </p:txBody>
      </p:sp>
      <p:sp>
        <p:nvSpPr>
          <p:cNvPr id="18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加强员工培训</a:t>
            </a:r>
            <a:endParaRPr lang="en-US" sz="2000" b="0" strike="noStrike" spc="-1">
              <a:solidFill>
                <a:srgbClr val="000000"/>
              </a:solidFill>
              <a:latin typeface="Arial"/>
            </a:endParaRPr>
          </a:p>
        </p:txBody>
      </p:sp>
      <p:sp>
        <p:nvSpPr>
          <p:cNvPr id="1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简化流程，提高效率</a:t>
            </a:r>
            <a:endParaRPr lang="en-US" sz="1600" b="0" strike="noStrike" spc="-1">
              <a:solidFill>
                <a:srgbClr val="000000"/>
              </a:solidFill>
              <a:latin typeface="Arial"/>
            </a:endParaRPr>
          </a:p>
        </p:txBody>
      </p:sp>
      <p:sp>
        <p:nvSpPr>
          <p:cNvPr id="19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优化招聘流程</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3" name="图片 6"/>
          <p:cNvPicPr/>
          <p:nvPr/>
        </p:nvPicPr>
        <p:blipFill>
          <a:blip r:embed="rId3"/>
          <a:srcRect r="335" b="45455"/>
          <a:stretch>
            <a:fillRect/>
          </a:stretch>
        </p:blipFill>
        <p:spPr>
          <a:xfrm>
            <a:off x="0" y="-56520"/>
            <a:ext cx="12191760" cy="6914160"/>
          </a:xfrm>
          <a:prstGeom prst="rect">
            <a:avLst/>
          </a:prstGeom>
          <a:ln w="0">
            <a:noFill/>
          </a:ln>
        </p:spPr>
      </p:pic>
      <p:sp>
        <p:nvSpPr>
          <p:cNvPr id="194"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03</a:t>
            </a:r>
            <a:endParaRPr lang="en-US" sz="2400" b="0" strike="noStrike" spc="148">
              <a:solidFill>
                <a:schemeClr val="dk1">
                  <a:lumMod val="65000"/>
                  <a:lumOff val="35000"/>
                </a:schemeClr>
              </a:solidFill>
              <a:latin typeface="Arial"/>
            </a:endParaRPr>
          </a:p>
        </p:txBody>
      </p:sp>
      <p:sp>
        <p:nvSpPr>
          <p:cNvPr id="196"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下一年度工作规划制定</a:t>
            </a:r>
            <a:endParaRPr lang="en-US" sz="3600" b="0" strike="noStrike" spc="-1">
              <a:solidFill>
                <a:schemeClr val="dk1"/>
              </a:solidFill>
              <a:latin typeface="Arial"/>
            </a:endParaRPr>
          </a:p>
        </p:txBody>
      </p:sp>
      <p:sp>
        <p:nvSpPr>
          <p:cNvPr id="19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8" name="图片 2"/>
          <p:cNvPicPr/>
          <p:nvPr/>
        </p:nvPicPr>
        <p:blipFill>
          <a:blip r:embed="rId2"/>
          <a:srcRect r="335" b="45455"/>
          <a:stretch>
            <a:fillRect/>
          </a:stretch>
        </p:blipFill>
        <p:spPr>
          <a:xfrm>
            <a:off x="0" y="-56520"/>
            <a:ext cx="12191760" cy="6914160"/>
          </a:xfrm>
          <a:prstGeom prst="rect">
            <a:avLst/>
          </a:prstGeom>
          <a:ln w="0">
            <a:noFill/>
          </a:ln>
        </p:spPr>
      </p:pic>
      <p:sp>
        <p:nvSpPr>
          <p:cNvPr id="199" name="矩形 3"/>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下一年度工作规划制定概述</a:t>
            </a:r>
            <a:endParaRPr lang="en-US" sz="2200" b="0" strike="noStrike" spc="-1">
              <a:solidFill>
                <a:srgbClr val="000000"/>
              </a:solidFill>
              <a:latin typeface="Arial"/>
            </a:endParaRPr>
          </a:p>
        </p:txBody>
      </p:sp>
      <p:sp>
        <p:nvSpPr>
          <p:cNvPr id="202"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制定下一年度工作计划的意义和目标在于确保公司能够有明确的发展方向和目标，提高工作的效率和质量。确定各项工作的重点和优先级，有助于合理分配资源，提高工作的执行效果。</a:t>
            </a:r>
            <a:endParaRPr lang="en-US" sz="1800" b="0" strike="noStrike" spc="-1">
              <a:solidFill>
                <a:srgbClr val="000000"/>
              </a:solidFill>
              <a:latin typeface="Arial"/>
            </a:endParaRPr>
          </a:p>
        </p:txBody>
      </p:sp>
      <p:sp>
        <p:nvSpPr>
          <p:cNvPr id="2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0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3">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 name="图片 6"/>
          <p:cNvPicPr/>
          <p:nvPr/>
        </p:nvPicPr>
        <p:blipFill>
          <a:blip r:embed="rId2"/>
          <a:srcRect r="335" b="45455"/>
          <a:stretch>
            <a:fillRect/>
          </a:stretch>
        </p:blipFill>
        <p:spPr>
          <a:xfrm>
            <a:off x="0" y="-56520"/>
            <a:ext cx="12191760" cy="6914160"/>
          </a:xfrm>
          <a:prstGeom prst="rect">
            <a:avLst/>
          </a:prstGeom>
          <a:ln w="0">
            <a:noFill/>
          </a:ln>
        </p:spPr>
      </p:pic>
      <p:sp>
        <p:nvSpPr>
          <p:cNvPr id="206"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工作目标及指标设定方法</a:t>
            </a:r>
            <a:endParaRPr lang="en-US" sz="3600" b="0" strike="noStrike" spc="-1">
              <a:solidFill>
                <a:schemeClr val="dk1"/>
              </a:solidFill>
              <a:latin typeface="Arial"/>
            </a:endParaRPr>
          </a:p>
        </p:txBody>
      </p:sp>
      <p:sp>
        <p:nvSpPr>
          <p:cNvPr id="208"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确保具体可衡量性</a:t>
            </a:r>
            <a:endParaRPr lang="en-US" sz="1800" b="0" strike="noStrike" spc="-1">
              <a:solidFill>
                <a:srgbClr val="000000"/>
              </a:solidFill>
              <a:latin typeface="Arial"/>
            </a:endParaRPr>
          </a:p>
        </p:txBody>
      </p:sp>
      <p:sp>
        <p:nvSpPr>
          <p:cNvPr id="209"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设定明确的工作目标</a:t>
            </a:r>
            <a:endParaRPr lang="en-US" sz="1800" b="0" strike="noStrike" spc="-1">
              <a:solidFill>
                <a:srgbClr val="000000"/>
              </a:solidFill>
              <a:latin typeface="Arial"/>
            </a:endParaRPr>
          </a:p>
        </p:txBody>
      </p:sp>
      <p:sp>
        <p:nvSpPr>
          <p:cNvPr id="210" name="content.2.subtitle"/>
          <p:cNvSpPr/>
          <p:nvPr/>
        </p:nvSpPr>
        <p:spPr>
          <a:xfrm>
            <a:off x="9237960" y="214128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制定具体行动计划</a:t>
            </a:r>
            <a:endParaRPr lang="en-US" sz="1800" b="0" strike="noStrike" spc="-1">
              <a:solidFill>
                <a:srgbClr val="000000"/>
              </a:solidFill>
              <a:latin typeface="Arial"/>
            </a:endParaRPr>
          </a:p>
        </p:txBody>
      </p:sp>
      <p:sp>
        <p:nvSpPr>
          <p:cNvPr id="211" name="content.2.title"/>
          <p:cNvSpPr/>
          <p:nvPr/>
        </p:nvSpPr>
        <p:spPr>
          <a:xfrm>
            <a:off x="8940240" y="143388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确定实现目标的具体措施</a:t>
            </a:r>
            <a:endParaRPr lang="en-US" sz="1800" b="0" strike="noStrike" spc="-1">
              <a:solidFill>
                <a:srgbClr val="000000"/>
              </a:solidFill>
              <a:latin typeface="Arial"/>
            </a:endParaRPr>
          </a:p>
        </p:txBody>
      </p:sp>
      <p:sp>
        <p:nvSpPr>
          <p:cNvPr id="212"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800" b="0" strike="noStrike" spc="-1">
                <a:solidFill>
                  <a:schemeClr val="dk1">
                    <a:lumMod val="85000"/>
                    <a:lumOff val="15000"/>
                  </a:schemeClr>
                </a:solidFill>
                <a:latin typeface="微软雅黑"/>
                <a:ea typeface="微软雅黑"/>
              </a:rPr>
              <a:t>确认达成的具体指标</a:t>
            </a:r>
            <a:endParaRPr lang="en-US" sz="1800" b="0" strike="noStrike" spc="-1">
              <a:solidFill>
                <a:srgbClr val="000000"/>
              </a:solidFill>
              <a:latin typeface="Arial"/>
            </a:endParaRPr>
          </a:p>
        </p:txBody>
      </p:sp>
      <p:sp>
        <p:nvSpPr>
          <p:cNvPr id="213"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达成指标</a:t>
            </a:r>
            <a:endParaRPr lang="en-US" sz="1800" b="0" strike="noStrike" spc="-1">
              <a:solidFill>
                <a:srgbClr val="000000"/>
              </a:solidFill>
              <a:latin typeface="Arial"/>
            </a:endParaRPr>
          </a:p>
        </p:txBody>
      </p:sp>
      <p:sp>
        <p:nvSpPr>
          <p:cNvPr id="214" name="content.4.subtitle"/>
          <p:cNvSpPr/>
          <p:nvPr/>
        </p:nvSpPr>
        <p:spPr>
          <a:xfrm>
            <a:off x="6406560" y="214128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215" name="content.4.title"/>
          <p:cNvSpPr/>
          <p:nvPr/>
        </p:nvSpPr>
        <p:spPr>
          <a:xfrm>
            <a:off x="6323400" y="143388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16" name="图片 6"/>
          <p:cNvPicPr/>
          <p:nvPr/>
        </p:nvPicPr>
        <p:blipFill>
          <a:blip r:embed="rId2"/>
          <a:srcRect r="335" b="45455"/>
          <a:stretch>
            <a:fillRect/>
          </a:stretch>
        </p:blipFill>
        <p:spPr>
          <a:xfrm>
            <a:off x="0" y="-56520"/>
            <a:ext cx="12191760" cy="6914160"/>
          </a:xfrm>
          <a:prstGeom prst="rect">
            <a:avLst/>
          </a:prstGeom>
          <a:ln w="0">
            <a:noFill/>
          </a:ln>
        </p:spPr>
      </p:pic>
      <p:sp>
        <p:nvSpPr>
          <p:cNvPr id="217"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人员配备和培训计划</a:t>
            </a:r>
            <a:endParaRPr lang="en-US" sz="3600" b="0" strike="noStrike" spc="-1">
              <a:solidFill>
                <a:schemeClr val="dk1"/>
              </a:solidFill>
              <a:latin typeface="Arial"/>
            </a:endParaRPr>
          </a:p>
        </p:txBody>
      </p:sp>
      <p:sp>
        <p:nvSpPr>
          <p:cNvPr id="219"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3"/>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根据业务需求合理配置人力资源</a:t>
            </a:r>
            <a:endParaRPr lang="en-US" sz="1600" b="0" strike="noStrike" spc="-1">
              <a:solidFill>
                <a:srgbClr val="000000"/>
              </a:solidFill>
              <a:latin typeface="Arial"/>
            </a:endParaRPr>
          </a:p>
        </p:txBody>
      </p:sp>
      <p:sp>
        <p:nvSpPr>
          <p:cNvPr id="22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人事行政部门人员配备计划</a:t>
            </a:r>
            <a:endParaRPr lang="en-US" sz="2000" b="0" strike="noStrike" spc="-1">
              <a:solidFill>
                <a:srgbClr val="000000"/>
              </a:solidFill>
              <a:latin typeface="Arial"/>
            </a:endParaRPr>
          </a:p>
        </p:txBody>
      </p:sp>
      <p:sp>
        <p:nvSpPr>
          <p:cNvPr id="22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2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2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2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2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提高员工技能水平和工作效率</a:t>
            </a:r>
            <a:endParaRPr lang="en-US" sz="1600" b="0" strike="noStrike" spc="-1">
              <a:solidFill>
                <a:srgbClr val="000000"/>
              </a:solidFill>
              <a:latin typeface="Arial"/>
            </a:endParaRPr>
          </a:p>
        </p:txBody>
      </p:sp>
      <p:sp>
        <p:nvSpPr>
          <p:cNvPr id="22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员工培训计划</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9" name="图片 6"/>
          <p:cNvPicPr/>
          <p:nvPr/>
        </p:nvPicPr>
        <p:blipFill>
          <a:blip r:embed="rId2"/>
          <a:srcRect r="335" b="45455"/>
          <a:stretch>
            <a:fillRect/>
          </a:stretch>
        </p:blipFill>
        <p:spPr>
          <a:xfrm>
            <a:off x="0" y="-56520"/>
            <a:ext cx="12191760" cy="6914160"/>
          </a:xfrm>
          <a:prstGeom prst="rect">
            <a:avLst/>
          </a:prstGeom>
          <a:ln w="0">
            <a:noFill/>
          </a:ln>
        </p:spPr>
      </p:pic>
      <p:sp>
        <p:nvSpPr>
          <p:cNvPr id="230" name="矩形 7"/>
          <p:cNvSpPr/>
          <p:nvPr/>
        </p:nvSpPr>
        <p:spPr>
          <a:xfrm>
            <a:off x="360360" y="325080"/>
            <a:ext cx="11471040" cy="6150960"/>
          </a:xfrm>
          <a:prstGeom prst="rect">
            <a:avLst/>
          </a:prstGeom>
          <a:solidFill>
            <a:schemeClr val="bg1"/>
          </a:solidFill>
          <a:ln>
            <a:solidFill>
              <a:srgbClr val="FFFFFF">
                <a:lumMod val="95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2"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资源规划</a:t>
            </a:r>
            <a:endParaRPr lang="en-US" sz="1800" b="0" strike="noStrike" spc="-1">
              <a:solidFill>
                <a:srgbClr val="000000"/>
              </a:solidFill>
              <a:latin typeface="Arial"/>
            </a:endParaRPr>
          </a:p>
        </p:txBody>
      </p:sp>
      <p:sp>
        <p:nvSpPr>
          <p:cNvPr id="233"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人力资源规划</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物资资源规划</a:t>
            </a:r>
            <a:endParaRPr lang="en-US" sz="1600" b="0" strike="noStrike" spc="-1">
              <a:solidFill>
                <a:srgbClr val="000000"/>
              </a:solidFill>
              <a:latin typeface="Arial"/>
            </a:endParaRPr>
          </a:p>
        </p:txBody>
      </p:sp>
      <p:sp>
        <p:nvSpPr>
          <p:cNvPr id="2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5" name="content.3.title"/>
          <p:cNvSpPr/>
          <p:nvPr/>
        </p:nvSpPr>
        <p:spPr>
          <a:xfrm>
            <a:off x="642672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236" name="content.3.content"/>
          <p:cNvSpPr/>
          <p:nvPr/>
        </p:nvSpPr>
        <p:spPr>
          <a:xfrm>
            <a:off x="6685920" y="2511360"/>
            <a:ext cx="2256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8" name="content.4.title"/>
          <p:cNvSpPr/>
          <p:nvPr/>
        </p:nvSpPr>
        <p:spPr>
          <a:xfrm>
            <a:off x="917748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239" name="content.4.content"/>
          <p:cNvSpPr/>
          <p:nvPr/>
        </p:nvSpPr>
        <p:spPr>
          <a:xfrm>
            <a:off x="943056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40"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财务预算及资源规划</a:t>
            </a:r>
            <a:endParaRPr lang="en-US" sz="3600" b="0" strike="noStrike" spc="-1">
              <a:solidFill>
                <a:schemeClr val="dk1"/>
              </a:solidFill>
              <a:latin typeface="Arial"/>
            </a:endParaRPr>
          </a:p>
        </p:txBody>
      </p:sp>
      <p:sp>
        <p:nvSpPr>
          <p:cNvPr id="2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年度财务预算</a:t>
            </a:r>
            <a:endParaRPr lang="en-US" sz="1800" b="0" strike="noStrike" spc="-1">
              <a:solidFill>
                <a:srgbClr val="000000"/>
              </a:solidFill>
              <a:latin typeface="Arial"/>
            </a:endParaRPr>
          </a:p>
        </p:txBody>
      </p:sp>
      <p:sp>
        <p:nvSpPr>
          <p:cNvPr id="243"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收入支出预算</a:t>
            </a:r>
            <a:endParaRPr lang="en-US" sz="1600" b="0" strike="noStrike" spc="-1">
              <a:solidFill>
                <a:srgbClr val="000000"/>
              </a:solidFill>
              <a:latin typeface="Arial"/>
            </a:endParaRPr>
          </a:p>
          <a:p>
            <a:pPr defTabSz="914400">
              <a:lnSpc>
                <a:spcPct val="150000"/>
              </a:lnSpc>
            </a:pPr>
            <a:r>
              <a:rPr lang="zh-CN" sz="1600" b="0" strike="noStrike" spc="-1">
                <a:solidFill>
                  <a:schemeClr val="dk1">
                    <a:lumMod val="85000"/>
                    <a:lumOff val="15000"/>
                  </a:schemeClr>
                </a:solidFill>
                <a:latin typeface="微软雅黑"/>
                <a:ea typeface="微软雅黑"/>
              </a:rPr>
              <a:t>成本费用预算</a:t>
            </a:r>
            <a:endParaRPr lang="en-US" sz="16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https://d.book118.com/988057037001006046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人事行政年终总结规划实施</vt:lpstr>
      <vt:lpstr>目录</vt:lpstr>
      <vt:lpstr>第一章 人事行政年终总结规划实施简介</vt:lpstr>
      <vt:lpstr> </vt:lpstr>
      <vt:lpstr>人事行政部门职责介绍</vt:lpstr>
      <vt:lpstr>年终总结规划流程概述</vt:lpstr>
      <vt:lpstr>年终总结规划实施策略</vt:lpstr>
      <vt:lpstr>年终总结规划实施的关键因素</vt:lpstr>
      <vt:lpstr>第2章 年度工作总结与成果</vt:lpstr>
      <vt:lpstr>年度工作总结与成果概述</vt:lpstr>
      <vt:lpstr> </vt:lpstr>
      <vt:lpstr>工作不足与改进措施</vt:lpstr>
      <vt:lpstr>人事行政部门年度工作总结报告</vt:lpstr>
      <vt:lpstr>年度工作总结与成果展示</vt:lpstr>
      <vt:lpstr>第3章 下一年度工作规划制定</vt:lpstr>
      <vt:lpstr> </vt:lpstr>
      <vt:lpstr>工作目标及指标设定方法</vt:lpstr>
      <vt:lpstr>人员配备和培训计划</vt:lpstr>
      <vt:lpstr>财务预算及资源规划</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2024-09-26T16:49:54.306</cp:lastPrinted>
  <dcterms:created xsi:type="dcterms:W3CDTF">2024-09-26T08:49:54Z</dcterms:created>
  <dcterms:modified xsi:type="dcterms:W3CDTF">2024-09-26T08:49:56Z</dcterms:modified>
</cp:coreProperties>
</file>