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Relationship Id="rId2" Type="http://schemas.openxmlformats.org/officeDocument/2006/relationships/image" Target="../media/image7.wmf" /><Relationship Id="rId3" Type="http://schemas.openxmlformats.org/officeDocument/2006/relationships/image" Target="../media/image8.wmf" /><Relationship Id="rId4" Type="http://schemas.openxmlformats.org/officeDocument/2006/relationships/image" Target="../media/image9.wmf" /><Relationship Id="rId5" Type="http://schemas.openxmlformats.org/officeDocument/2006/relationships/image" Target="../media/image10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wmf" /><Relationship Id="rId2" Type="http://schemas.openxmlformats.org/officeDocument/2006/relationships/image" Target="../media/image12.wmf" /><Relationship Id="rId3" Type="http://schemas.openxmlformats.org/officeDocument/2006/relationships/image" Target="../media/image13.wmf" /><Relationship Id="rId4" Type="http://schemas.openxmlformats.org/officeDocument/2006/relationships/image" Target="../media/image14.wmf" /><Relationship Id="rId5" Type="http://schemas.openxmlformats.org/officeDocument/2006/relationships/image" Target="../media/image15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wmf" /><Relationship Id="rId2" Type="http://schemas.openxmlformats.org/officeDocument/2006/relationships/image" Target="../media/image17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wmf" /><Relationship Id="rId2" Type="http://schemas.openxmlformats.org/officeDocument/2006/relationships/image" Target="../media/image19.wmf" /><Relationship Id="rId3" Type="http://schemas.openxmlformats.org/officeDocument/2006/relationships/image" Target="../media/image20.wmf" /><Relationship Id="rId4" Type="http://schemas.openxmlformats.org/officeDocument/2006/relationships/image" Target="../media/image21.wmf" /><Relationship Id="rId5" Type="http://schemas.openxmlformats.org/officeDocument/2006/relationships/image" Target="../media/image22.wmf" /><Relationship Id="rId6" Type="http://schemas.openxmlformats.org/officeDocument/2006/relationships/image" Target="../media/image23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wmf" /><Relationship Id="rId2" Type="http://schemas.openxmlformats.org/officeDocument/2006/relationships/image" Target="../media/image25.wmf" /><Relationship Id="rId3" Type="http://schemas.openxmlformats.org/officeDocument/2006/relationships/image" Target="../media/image26.wmf" /><Relationship Id="rId4" Type="http://schemas.openxmlformats.org/officeDocument/2006/relationships/image" Target="../media/image27.wmf" /><Relationship Id="rId5" Type="http://schemas.openxmlformats.org/officeDocument/2006/relationships/image" Target="../media/image28.wmf" /><Relationship Id="rId6" Type="http://schemas.openxmlformats.org/officeDocument/2006/relationships/image" Target="../media/image29.wmf" /><Relationship Id="rId7" Type="http://schemas.openxmlformats.org/officeDocument/2006/relationships/image" Target="../media/image30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1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4A302A-66E2-45C0-9113-4E5747328F9F}" type="datetimeFigureOut">
              <a:rPr lang="zh-CN" altLang="en-US" smtClean="0"/>
              <a:t>2021/6/7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540E3B-F9C0-48B6-A129-4D327DD3065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789722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页面</a:t>
            </a:r>
            <a:r>
              <a:rPr lang="zh-CN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统一为</a:t>
            </a:r>
            <a:r>
              <a:rPr lang="en-US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16:9</a:t>
            </a:r>
            <a:r>
              <a:rPr lang="zh-CN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宽幅画面比例尺寸；</a:t>
            </a:r>
            <a:r>
              <a:rPr lang="en-US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PPT</a:t>
            </a:r>
            <a:r>
              <a:rPr lang="zh-CN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统一格式为</a:t>
            </a:r>
            <a:r>
              <a:rPr lang="en-US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PPT</a:t>
            </a:r>
            <a:r>
              <a:rPr lang="zh-CN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或</a:t>
            </a:r>
            <a:r>
              <a:rPr lang="en-US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PPTX</a:t>
            </a:r>
            <a:r>
              <a:rPr lang="zh-CN" altLang="en-US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en-US" altLang="zh-CN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/>
              <a:t>请注意：</a:t>
            </a:r>
            <a:endParaRPr lang="en-US" altLang="zh-CN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/>
              <a:t>1. </a:t>
            </a:r>
            <a:r>
              <a:rPr lang="zh-CN" altLang="en-US"/>
              <a:t>课名：微软雅黑</a:t>
            </a:r>
            <a:r>
              <a:rPr lang="en-US" altLang="zh-CN"/>
              <a:t>48</a:t>
            </a:r>
            <a:r>
              <a:rPr lang="zh-CN" altLang="en-US"/>
              <a:t>号字；</a:t>
            </a:r>
            <a:endParaRPr lang="en-US" altLang="zh-CN"/>
          </a:p>
          <a:p>
            <a:r>
              <a:rPr lang="en-US" altLang="zh-CN"/>
              <a:t>2.</a:t>
            </a:r>
            <a:r>
              <a:rPr lang="zh-CN" altLang="en-US" sz="1200" b="0"/>
              <a:t>（第一课时）</a:t>
            </a:r>
            <a:r>
              <a:rPr lang="zh-CN" altLang="en-US"/>
              <a:t>：微软雅黑</a:t>
            </a:r>
            <a:r>
              <a:rPr lang="en-US" altLang="zh-CN"/>
              <a:t>32</a:t>
            </a:r>
            <a:r>
              <a:rPr lang="zh-CN" altLang="en-US"/>
              <a:t>号字；</a:t>
            </a:r>
            <a:endParaRPr lang="en-US" altLang="zh-CN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/>
              <a:t>3.</a:t>
            </a:r>
            <a:r>
              <a:rPr lang="zh-CN" altLang="en-US"/>
              <a:t>学校名称：请填写全称；</a:t>
            </a:r>
            <a:endParaRPr lang="en-US" altLang="zh-CN" b="1"/>
          </a:p>
          <a:p>
            <a:r>
              <a:rPr lang="en-US" altLang="zh-CN"/>
              <a:t>4.</a:t>
            </a:r>
            <a:r>
              <a:rPr lang="zh-CN" altLang="en-US"/>
              <a:t>学科、年级、主讲人、学校：华文楷体</a:t>
            </a:r>
            <a:r>
              <a:rPr lang="en-US" altLang="zh-CN"/>
              <a:t>28</a:t>
            </a:r>
            <a:r>
              <a:rPr lang="zh-CN" altLang="en-US"/>
              <a:t>号字（具体根据文字量可适当调整）。</a:t>
            </a:r>
            <a:endParaRPr lang="en-US" altLang="zh-CN"/>
          </a:p>
          <a:p>
            <a:endParaRPr lang="en-US" altLang="zh-CN"/>
          </a:p>
          <a:p>
            <a:r>
              <a:rPr lang="zh-CN" altLang="en-US"/>
              <a:t>英文</a:t>
            </a:r>
            <a:endParaRPr lang="en-US" altLang="zh-CN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/>
              <a:t>1.</a:t>
            </a:r>
            <a:r>
              <a:rPr lang="zh-CN" altLang="en-US"/>
              <a:t>课名：字体以</a:t>
            </a:r>
            <a:r>
              <a:rPr lang="en-US" altLang="zh-CN"/>
              <a:t>Times New Roman</a:t>
            </a:r>
            <a:r>
              <a:rPr lang="zh-CN" altLang="en-US"/>
              <a:t>为主，字号一般使用</a:t>
            </a:r>
            <a:r>
              <a:rPr lang="en-US" altLang="zh-CN"/>
              <a:t>32—36</a:t>
            </a:r>
            <a:r>
              <a:rPr lang="zh-CN" altLang="en-US"/>
              <a:t>号，特别强调可以用</a:t>
            </a:r>
            <a:r>
              <a:rPr lang="en-US" altLang="zh-CN"/>
              <a:t>40</a:t>
            </a:r>
            <a:r>
              <a:rPr lang="zh-CN" altLang="en-US"/>
              <a:t>号；</a:t>
            </a:r>
            <a:endParaRPr lang="en-US" altLang="zh-CN"/>
          </a:p>
          <a:p>
            <a:r>
              <a:rPr lang="en-US" altLang="zh-CN"/>
              <a:t>2.</a:t>
            </a:r>
            <a:r>
              <a:rPr lang="zh-CN" altLang="en-US"/>
              <a:t>（</a:t>
            </a:r>
            <a:r>
              <a:rPr lang="en-US" altLang="zh-CN"/>
              <a:t>Period</a:t>
            </a:r>
            <a:r>
              <a:rPr lang="en-US" altLang="zh-CN" baseline="0"/>
              <a:t> 1</a:t>
            </a:r>
            <a:r>
              <a:rPr lang="zh-CN" altLang="en-US"/>
              <a:t>）：字体使用</a:t>
            </a:r>
            <a:r>
              <a:rPr lang="en-US" altLang="zh-CN"/>
              <a:t>Arial</a:t>
            </a:r>
            <a:r>
              <a:rPr lang="zh-CN" altLang="en-US"/>
              <a:t>，字号为</a:t>
            </a:r>
            <a:r>
              <a:rPr lang="en-US" altLang="zh-CN"/>
              <a:t>28</a:t>
            </a:r>
            <a:r>
              <a:rPr lang="zh-CN" altLang="en-US"/>
              <a:t>；</a:t>
            </a:r>
            <a:endParaRPr lang="en-US" altLang="zh-CN"/>
          </a:p>
          <a:p>
            <a:r>
              <a:rPr lang="en-US" altLang="zh-CN"/>
              <a:t>3.</a:t>
            </a:r>
            <a:r>
              <a:rPr lang="zh-CN" altLang="en-US"/>
              <a:t>正文一般用</a:t>
            </a:r>
            <a:r>
              <a:rPr lang="en-US" altLang="zh-CN"/>
              <a:t>24—28</a:t>
            </a:r>
            <a:r>
              <a:rPr lang="zh-CN" altLang="en-US"/>
              <a:t>号，特别强调可用</a:t>
            </a:r>
            <a:r>
              <a:rPr lang="en-US" altLang="zh-CN"/>
              <a:t>32</a:t>
            </a:r>
            <a:r>
              <a:rPr lang="zh-CN" altLang="en-US"/>
              <a:t>号。</a:t>
            </a:r>
            <a:endParaRPr lang="en-US" altLang="zh-CN"/>
          </a:p>
          <a:p>
            <a:endParaRPr lang="en-US" altLang="zh-CN"/>
          </a:p>
          <a:p>
            <a:r>
              <a:rPr lang="zh-CN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注意标点的规范（例如：中文省略号</a:t>
            </a:r>
            <a:r>
              <a:rPr lang="zh-CN" altLang="en-US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为</a:t>
            </a:r>
            <a:r>
              <a:rPr lang="zh-CN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……，可用</a:t>
            </a:r>
            <a:r>
              <a:rPr lang="en-US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Shift+</a:t>
            </a:r>
            <a:r>
              <a:rPr lang="zh-CN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数字键</a:t>
            </a:r>
            <a:r>
              <a:rPr lang="en-US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6</a:t>
            </a:r>
            <a:r>
              <a:rPr lang="zh-CN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打出中文省略号，英文省略号</a:t>
            </a:r>
            <a:r>
              <a:rPr lang="zh-CN" altLang="en-US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为</a:t>
            </a:r>
            <a:r>
              <a:rPr lang="en-US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…</a:t>
            </a:r>
            <a:r>
              <a:rPr lang="zh-CN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）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540E3B-F9C0-48B6-A129-4D327DD30658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381073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zh-CN" altLang="en-US"/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540E3B-F9C0-48B6-A129-4D327DD30658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734334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540E3B-F9C0-48B6-A129-4D327DD30658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4918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540E3B-F9C0-48B6-A129-4D327DD30658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265493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化简分子要进行去括号、合并同类项等</a:t>
            </a:r>
          </a:p>
          <a:p>
            <a:r>
              <a:rPr lang="en-US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zh-CN" altLang="zh-CN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为了结果是最简分式，需要对分子、分母进行因式分解，然后进行约分化简</a:t>
            </a:r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540E3B-F9C0-48B6-A129-4D327DD30658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349384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通分</a:t>
            </a:r>
          </a:p>
          <a:p>
            <a:r>
              <a:rPr lang="zh-CN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转化为同分母分式相减</a:t>
            </a:r>
          </a:p>
          <a:p>
            <a:r>
              <a:rPr lang="en-US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zh-CN" altLang="zh-CN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化简分子</a:t>
            </a:r>
          </a:p>
          <a:p>
            <a:r>
              <a:rPr lang="en-US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zh-CN" altLang="zh-CN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zh-CN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因式分解后约分得到最简分式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540E3B-F9C0-48B6-A129-4D327DD30658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437986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540E3B-F9C0-48B6-A129-4D327DD30658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32668834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image" Target="../media/image3.jpeg" /><Relationship Id="rId4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879F0-7D20-4450-842C-AAA1DF3DD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84708-624E-46DE-A749-52769676F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545D5-38C4-4DEA-B4AD-43B272809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D59243-45EC-4851-BE63-A2C7E4EC3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80D75C-AE19-4AD1-9BC3-146A5A322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FD9925-EA14-4090-B497-1E9ADD08D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13C16A-B608-49EA-8466-42AF22D02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FCD0D-7095-4F0F-BA8F-85D26FD3C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3124A-98F6-44E4-9678-7F68F3D6E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8F3DA-4FB9-48CD-A393-BDC330FCF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A7CCC-2D75-4D7F-9FB9-A8D035B18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3787727" y="3619499"/>
            <a:ext cx="7273974" cy="1056835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主讲人：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5A6CA-0CF8-4C0F-A4EF-5C6C0D45FAAD}" type="datetimeFigureOut">
              <a:rPr lang="zh-CN" altLang="en-US" smtClean="0"/>
              <a:t>2021/6/7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8A902-E013-4FF5-9CBD-78113C784026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353079" y="2830103"/>
            <a:ext cx="409575" cy="466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866524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1_标题和内容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华文楷体" panose="02010600040101010101" pitchFamily="2" charset="-122"/>
                <a:ea typeface="华文楷体" panose="02010600040101010101" pitchFamily="2" charset="-122"/>
              </a:defRPr>
            </a:lvl1pPr>
            <a:lvl2pPr>
              <a:defRPr>
                <a:latin typeface="华文楷体" panose="02010600040101010101" pitchFamily="2" charset="-122"/>
                <a:ea typeface="华文楷体" panose="02010600040101010101" pitchFamily="2" charset="-122"/>
              </a:defRPr>
            </a:lvl2pPr>
            <a:lvl3pPr>
              <a:defRPr>
                <a:latin typeface="华文楷体" panose="02010600040101010101" pitchFamily="2" charset="-122"/>
                <a:ea typeface="华文楷体" panose="02010600040101010101" pitchFamily="2" charset="-122"/>
              </a:defRPr>
            </a:lvl3pPr>
            <a:lvl4pPr>
              <a:defRPr>
                <a:latin typeface="华文楷体" panose="02010600040101010101" pitchFamily="2" charset="-122"/>
                <a:ea typeface="华文楷体" panose="02010600040101010101" pitchFamily="2" charset="-122"/>
              </a:defRPr>
            </a:lvl4pPr>
            <a:lvl5pPr>
              <a:defRPr>
                <a:latin typeface="华文楷体" panose="02010600040101010101" pitchFamily="2" charset="-122"/>
                <a:ea typeface="华文楷体" panose="02010600040101010101" pitchFamily="2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5A6CA-0CF8-4C0F-A4EF-5C6C0D45FAAD}" type="datetimeFigureOut">
              <a:rPr lang="zh-CN" altLang="en-US" smtClean="0"/>
              <a:t>2021/6/7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8A902-E013-4FF5-9CBD-78113C784026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文本框 6"/>
          <p:cNvSpPr txBox="1"/>
          <p:nvPr userDrawn="1"/>
        </p:nvSpPr>
        <p:spPr>
          <a:xfrm>
            <a:off x="431800" y="365125"/>
            <a:ext cx="2133600" cy="714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标题 1"/>
          <p:cNvSpPr txBox="1"/>
          <p:nvPr userDrawn="1"/>
        </p:nvSpPr>
        <p:spPr>
          <a:xfrm>
            <a:off x="110294" y="6210036"/>
            <a:ext cx="2641371" cy="39687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kern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0">
                <a:latin typeface="微软雅黑" panose="020b0503020204020204" pitchFamily="34" charset="-122"/>
                <a:ea typeface="微软雅黑" panose="020b0503020204020204" pitchFamily="34" charset="-122"/>
              </a:rPr>
              <a:t>初中数学</a:t>
            </a:r>
          </a:p>
        </p:txBody>
      </p:sp>
    </p:spTree>
    <p:extLst>
      <p:ext uri="{BB962C8B-B14F-4D97-AF65-F5344CB8AC3E}">
        <p14:creationId xmlns:p14="http://schemas.microsoft.com/office/powerpoint/2010/main" val="40743173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1.jpeg" /><Relationship Id="rId4" Type="http://schemas.openxmlformats.org/officeDocument/2006/relationships/image" Target="../media/image4.jpe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4381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685A6CA-0CF8-4C0F-A4EF-5C6C0D45FAAD}" type="datetimeFigureOut">
              <a:rPr lang="zh-CN" altLang="en-US" smtClean="0"/>
              <a:t>2021/6/7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7E8A902-E013-4FF5-9CBD-78113C784026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11" name="图片 10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920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kern="1200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华文楷体" panose="02010600040101010101" pitchFamily="2" charset="-122"/>
          <a:ea typeface="华文楷体" panose="02010600040101010101" pitchFamily="2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华文楷体" panose="02010600040101010101" pitchFamily="2" charset="-122"/>
          <a:ea typeface="华文楷体" panose="02010600040101010101" pitchFamily="2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华文楷体" panose="02010600040101010101" pitchFamily="2" charset="-122"/>
          <a:ea typeface="华文楷体" panose="02010600040101010101" pitchFamily="2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华文楷体" panose="02010600040101010101" pitchFamily="2" charset="-122"/>
          <a:ea typeface="华文楷体" panose="02010600040101010101" pitchFamily="2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华文楷体" panose="02010600040101010101" pitchFamily="2" charset="-122"/>
          <a:ea typeface="华文楷体" panose="02010600040101010101" pitchFamily="2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wmf" /><Relationship Id="rId11" Type="http://schemas.openxmlformats.org/officeDocument/2006/relationships/oleObject" Target="../embeddings/oleObject5.bin" TargetMode="Internal" /><Relationship Id="rId12" Type="http://schemas.openxmlformats.org/officeDocument/2006/relationships/image" Target="../media/image10.wmf" /><Relationship Id="rId13" Type="http://schemas.openxmlformats.org/officeDocument/2006/relationships/image" Target="../media/image5.jpeg" /><Relationship Id="rId14" Type="http://schemas.openxmlformats.org/officeDocument/2006/relationships/vmlDrawing" Target="../drawings/vmlDrawing1.vml" /><Relationship Id="rId2" Type="http://schemas.openxmlformats.org/officeDocument/2006/relationships/notesSlide" Target="../notesSlides/notesSlide2.xml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6.wmf" /><Relationship Id="rId5" Type="http://schemas.openxmlformats.org/officeDocument/2006/relationships/oleObject" Target="../embeddings/oleObject2.bin" TargetMode="Internal" /><Relationship Id="rId6" Type="http://schemas.openxmlformats.org/officeDocument/2006/relationships/image" Target="../media/image7.wmf" /><Relationship Id="rId7" Type="http://schemas.openxmlformats.org/officeDocument/2006/relationships/oleObject" Target="../embeddings/oleObject3.bin" TargetMode="Internal" /><Relationship Id="rId8" Type="http://schemas.openxmlformats.org/officeDocument/2006/relationships/image" Target="../media/image8.wmf" /><Relationship Id="rId9" Type="http://schemas.openxmlformats.org/officeDocument/2006/relationships/oleObject" Target="../embeddings/oleObject4.bin" TargetMode="In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wmf" /><Relationship Id="rId11" Type="http://schemas.openxmlformats.org/officeDocument/2006/relationships/oleObject" Target="../embeddings/oleObject10.bin" TargetMode="Internal" /><Relationship Id="rId12" Type="http://schemas.openxmlformats.org/officeDocument/2006/relationships/image" Target="../media/image15.wmf" /><Relationship Id="rId13" Type="http://schemas.openxmlformats.org/officeDocument/2006/relationships/image" Target="../media/image5.jpeg" /><Relationship Id="rId14" Type="http://schemas.openxmlformats.org/officeDocument/2006/relationships/vmlDrawing" Target="../drawings/vmlDrawing2.vml" /><Relationship Id="rId2" Type="http://schemas.openxmlformats.org/officeDocument/2006/relationships/notesSlide" Target="../notesSlides/notesSlide3.xml" /><Relationship Id="rId3" Type="http://schemas.openxmlformats.org/officeDocument/2006/relationships/oleObject" Target="../embeddings/oleObject6.bin" TargetMode="Internal" /><Relationship Id="rId4" Type="http://schemas.openxmlformats.org/officeDocument/2006/relationships/image" Target="../media/image11.wmf" /><Relationship Id="rId5" Type="http://schemas.openxmlformats.org/officeDocument/2006/relationships/oleObject" Target="../embeddings/oleObject7.bin" TargetMode="Internal" /><Relationship Id="rId6" Type="http://schemas.openxmlformats.org/officeDocument/2006/relationships/image" Target="../media/image12.wmf" /><Relationship Id="rId7" Type="http://schemas.openxmlformats.org/officeDocument/2006/relationships/oleObject" Target="../embeddings/oleObject8.bin" TargetMode="Internal" /><Relationship Id="rId8" Type="http://schemas.openxmlformats.org/officeDocument/2006/relationships/image" Target="../media/image13.wmf" /><Relationship Id="rId9" Type="http://schemas.openxmlformats.org/officeDocument/2006/relationships/oleObject" Target="../embeddings/oleObject9.bin" TargetMode="In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oleObject" Target="../embeddings/oleObject11.bin" TargetMode="Internal" /><Relationship Id="rId4" Type="http://schemas.openxmlformats.org/officeDocument/2006/relationships/image" Target="../media/image16.wmf" /><Relationship Id="rId5" Type="http://schemas.openxmlformats.org/officeDocument/2006/relationships/oleObject" Target="../embeddings/oleObject12.bin" TargetMode="Internal" /><Relationship Id="rId6" Type="http://schemas.openxmlformats.org/officeDocument/2006/relationships/image" Target="../media/image17.wmf" /><Relationship Id="rId7" Type="http://schemas.openxmlformats.org/officeDocument/2006/relationships/image" Target="../media/image5.jpeg" /><Relationship Id="rId8" Type="http://schemas.openxmlformats.org/officeDocument/2006/relationships/vmlDrawing" Target="../drawings/vmlDrawing3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1.wmf" /><Relationship Id="rId11" Type="http://schemas.openxmlformats.org/officeDocument/2006/relationships/oleObject" Target="../embeddings/oleObject17.bin" TargetMode="Internal" /><Relationship Id="rId12" Type="http://schemas.openxmlformats.org/officeDocument/2006/relationships/image" Target="../media/image22.wmf" /><Relationship Id="rId13" Type="http://schemas.openxmlformats.org/officeDocument/2006/relationships/oleObject" Target="../embeddings/oleObject18.bin" TargetMode="Internal" /><Relationship Id="rId14" Type="http://schemas.openxmlformats.org/officeDocument/2006/relationships/image" Target="../media/image23.wmf" /><Relationship Id="rId15" Type="http://schemas.openxmlformats.org/officeDocument/2006/relationships/image" Target="../media/image5.jpeg" /><Relationship Id="rId16" Type="http://schemas.openxmlformats.org/officeDocument/2006/relationships/vmlDrawing" Target="../drawings/vmlDrawing4.vml" /><Relationship Id="rId2" Type="http://schemas.openxmlformats.org/officeDocument/2006/relationships/notesSlide" Target="../notesSlides/notesSlide5.xml" /><Relationship Id="rId3" Type="http://schemas.openxmlformats.org/officeDocument/2006/relationships/oleObject" Target="../embeddings/oleObject13.bin" TargetMode="Internal" /><Relationship Id="rId4" Type="http://schemas.openxmlformats.org/officeDocument/2006/relationships/image" Target="../media/image18.wmf" /><Relationship Id="rId5" Type="http://schemas.openxmlformats.org/officeDocument/2006/relationships/oleObject" Target="../embeddings/oleObject14.bin" TargetMode="Internal" /><Relationship Id="rId6" Type="http://schemas.openxmlformats.org/officeDocument/2006/relationships/image" Target="../media/image19.wmf" /><Relationship Id="rId7" Type="http://schemas.openxmlformats.org/officeDocument/2006/relationships/oleObject" Target="../embeddings/oleObject15.bin" TargetMode="Internal" /><Relationship Id="rId8" Type="http://schemas.openxmlformats.org/officeDocument/2006/relationships/image" Target="../media/image20.wmf" /><Relationship Id="rId9" Type="http://schemas.openxmlformats.org/officeDocument/2006/relationships/oleObject" Target="../embeddings/oleObject16.bin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7.wmf" /><Relationship Id="rId11" Type="http://schemas.openxmlformats.org/officeDocument/2006/relationships/oleObject" Target="../embeddings/oleObject23.bin" TargetMode="Internal" /><Relationship Id="rId12" Type="http://schemas.openxmlformats.org/officeDocument/2006/relationships/image" Target="../media/image28.wmf" /><Relationship Id="rId13" Type="http://schemas.openxmlformats.org/officeDocument/2006/relationships/oleObject" Target="../embeddings/oleObject24.bin" TargetMode="Internal" /><Relationship Id="rId14" Type="http://schemas.openxmlformats.org/officeDocument/2006/relationships/image" Target="../media/image29.wmf" /><Relationship Id="rId15" Type="http://schemas.openxmlformats.org/officeDocument/2006/relationships/oleObject" Target="../embeddings/oleObject25.bin" TargetMode="Internal" /><Relationship Id="rId16" Type="http://schemas.openxmlformats.org/officeDocument/2006/relationships/image" Target="../media/image30.wmf" /><Relationship Id="rId17" Type="http://schemas.openxmlformats.org/officeDocument/2006/relationships/image" Target="../media/image5.jpeg" /><Relationship Id="rId18" Type="http://schemas.openxmlformats.org/officeDocument/2006/relationships/vmlDrawing" Target="../drawings/vmlDrawing5.vml" /><Relationship Id="rId2" Type="http://schemas.openxmlformats.org/officeDocument/2006/relationships/notesSlide" Target="../notesSlides/notesSlide6.xml" /><Relationship Id="rId3" Type="http://schemas.openxmlformats.org/officeDocument/2006/relationships/oleObject" Target="../embeddings/oleObject19.bin" TargetMode="Internal" /><Relationship Id="rId4" Type="http://schemas.openxmlformats.org/officeDocument/2006/relationships/image" Target="../media/image24.wmf" /><Relationship Id="rId5" Type="http://schemas.openxmlformats.org/officeDocument/2006/relationships/oleObject" Target="../embeddings/oleObject20.bin" TargetMode="Internal" /><Relationship Id="rId6" Type="http://schemas.openxmlformats.org/officeDocument/2006/relationships/image" Target="../media/image25.wmf" /><Relationship Id="rId7" Type="http://schemas.openxmlformats.org/officeDocument/2006/relationships/oleObject" Target="../embeddings/oleObject21.bin" TargetMode="Internal" /><Relationship Id="rId8" Type="http://schemas.openxmlformats.org/officeDocument/2006/relationships/image" Target="../media/image26.wmf" /><Relationship Id="rId9" Type="http://schemas.openxmlformats.org/officeDocument/2006/relationships/oleObject" Target="../embeddings/oleObject22.bin" TargetMode="In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26.bin" TargetMode="Internal" /><Relationship Id="rId3" Type="http://schemas.openxmlformats.org/officeDocument/2006/relationships/image" Target="../media/image31.wmf" /><Relationship Id="rId4" Type="http://schemas.openxmlformats.org/officeDocument/2006/relationships/image" Target="../media/image5.jpeg" /><Relationship Id="rId5" Type="http://schemas.openxmlformats.org/officeDocument/2006/relationships/vmlDrawing" Target="../drawings/vmlDrawing6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32.wmf" /><Relationship Id="rId4" Type="http://schemas.openxmlformats.org/officeDocument/2006/relationships/image" Target="../media/image33.wmf" /><Relationship Id="rId5" Type="http://schemas.openxmlformats.org/officeDocument/2006/relationships/image" Target="../media/image34.wmf" /><Relationship Id="rId6" Type="http://schemas.openxmlformats.org/officeDocument/2006/relationships/oleObject" Target="../embeddings/oleObject27.bin" TargetMode="Internal" /><Relationship Id="rId7" Type="http://schemas.openxmlformats.org/officeDocument/2006/relationships/image" Target="../media/image35.wmf" /><Relationship Id="rId8" Type="http://schemas.openxmlformats.org/officeDocument/2006/relationships/vmlDrawing" Target="../drawings/vmlDrawing7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6011212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1088938" y="2044237"/>
            <a:ext cx="10080625" cy="1006475"/>
          </a:xfrm>
        </p:spPr>
        <p:txBody>
          <a:bodyPr/>
          <a:lstStyle/>
          <a:p>
            <a:r>
              <a:rPr lang="zh-CN" altLang="en-US" sz="4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分式的减法</a:t>
            </a:r>
            <a:endParaRPr lang="zh-CN" altLang="en-US" sz="3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7319410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标题 1"/>
          <p:cNvSpPr>
            <a:spLocks noGrp="1"/>
          </p:cNvSpPr>
          <p:nvPr>
            <p:ph type="title"/>
          </p:nvPr>
        </p:nvSpPr>
        <p:spPr>
          <a:xfrm>
            <a:off x="1918922" y="947649"/>
            <a:ext cx="8208963" cy="520240"/>
          </a:xfrm>
        </p:spPr>
        <p:txBody>
          <a:bodyPr>
            <a:normAutofit/>
          </a:bodyPr>
          <a:lstStyle/>
          <a:p>
            <a:r>
              <a:rPr lang="zh-CN" altLang="en-US" sz="3000">
                <a:latin typeface="黑体" panose="02010609060101010101" pitchFamily="49" charset="-122"/>
                <a:ea typeface="黑体" panose="02010609060101010101" pitchFamily="49" charset="-122"/>
              </a:rPr>
              <a:t>复习回顾</a:t>
            </a:r>
          </a:p>
        </p:txBody>
      </p:sp>
      <p:sp>
        <p:nvSpPr>
          <p:cNvPr id="6" name="矩形 5"/>
          <p:cNvSpPr/>
          <p:nvPr/>
        </p:nvSpPr>
        <p:spPr>
          <a:xfrm>
            <a:off x="2524066" y="1743725"/>
            <a:ext cx="7140331" cy="27166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ts val="1000"/>
              </a:spcBef>
            </a:pPr>
            <a:r>
              <a:rPr lang="zh-CN" altLang="en-US" sz="280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分式的加法法则：</a:t>
            </a:r>
            <a:endParaRPr lang="en-US" altLang="zh-CN" sz="2800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>
              <a:spcBef>
                <a:spcPts val="1000"/>
              </a:spcBef>
            </a:pPr>
            <a:r>
              <a:rPr lang="zh-CN" altLang="en-US" sz="280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同分母的分式相加，分母不变，把分子相加</a:t>
            </a:r>
            <a:r>
              <a:rPr lang="en-US" altLang="zh-CN" sz="280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;</a:t>
            </a:r>
          </a:p>
          <a:p>
            <a:pPr lvl="0">
              <a:spcBef>
                <a:spcPts val="1000"/>
              </a:spcBef>
            </a:pPr>
            <a:r>
              <a:rPr lang="zh-CN" altLang="en-US" sz="280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异分母的分式相加，先通分，变为同分母的</a:t>
            </a:r>
            <a:endParaRPr lang="en-US" altLang="zh-CN" sz="280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lvl="0">
              <a:spcBef>
                <a:spcPts val="1000"/>
              </a:spcBef>
            </a:pPr>
            <a:r>
              <a:rPr lang="zh-CN" altLang="en-US" sz="280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分式，再相加</a:t>
            </a:r>
            <a:r>
              <a:rPr lang="en-US" altLang="zh-CN" sz="280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.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endParaRPr lang="en-US" altLang="zh-CN" sz="280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graphicFrame>
        <p:nvGraphicFramePr>
          <p:cNvPr id="7" name="对象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8704772"/>
              </p:ext>
            </p:extLst>
          </p:nvPr>
        </p:nvGraphicFramePr>
        <p:xfrm>
          <a:off x="3520946" y="4944435"/>
          <a:ext cx="921647" cy="90713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Equation" r:id="rId3" progId="Equation.DSMT4">
                  <p:embed/>
                </p:oleObj>
              </mc:Choice>
              <mc:Fallback>
                <p:oleObj name="Equation" r:id="rId3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520946" y="4944435"/>
                        <a:ext cx="921647" cy="90713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对象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06651332"/>
              </p:ext>
            </p:extLst>
          </p:nvPr>
        </p:nvGraphicFramePr>
        <p:xfrm>
          <a:off x="4442593" y="4975867"/>
          <a:ext cx="1485588" cy="84987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Equation" r:id="rId5" progId="Equation.DSMT4">
                  <p:embed/>
                </p:oleObj>
              </mc:Choice>
              <mc:Fallback>
                <p:oleObj name="Equation" r:id="rId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442593" y="4975867"/>
                        <a:ext cx="1485588" cy="84987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对象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25509807"/>
              </p:ext>
            </p:extLst>
          </p:nvPr>
        </p:nvGraphicFramePr>
        <p:xfrm>
          <a:off x="5872163" y="4945063"/>
          <a:ext cx="1550987" cy="8810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Equation" r:id="rId7" progId="Equation.DSMT4">
                  <p:embed/>
                </p:oleObj>
              </mc:Choice>
              <mc:Fallback>
                <p:oleObj name="Equation" r:id="rId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872163" y="4945063"/>
                        <a:ext cx="1550987" cy="88106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对象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38849634"/>
              </p:ext>
            </p:extLst>
          </p:nvPr>
        </p:nvGraphicFramePr>
        <p:xfrm>
          <a:off x="3520946" y="3964525"/>
          <a:ext cx="1250950" cy="9540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Equation" r:id="rId9" progId="Equation.DSMT4">
                  <p:embed/>
                </p:oleObj>
              </mc:Choice>
              <mc:Fallback>
                <p:oleObj name="Equation" r:id="rId9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520946" y="3964525"/>
                        <a:ext cx="1250950" cy="9540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对象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11249807"/>
              </p:ext>
            </p:extLst>
          </p:nvPr>
        </p:nvGraphicFramePr>
        <p:xfrm>
          <a:off x="4711700" y="3951288"/>
          <a:ext cx="1008063" cy="9540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Equation" r:id="rId11" progId="Equation.DSMT4">
                  <p:embed/>
                </p:oleObj>
              </mc:Choice>
              <mc:Fallback>
                <p:oleObj name="Equation" r:id="rId11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4711700" y="3951288"/>
                        <a:ext cx="1008063" cy="9540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4595615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" name="内容占位符 2"/>
          <p:cNvSpPr>
            <a:spLocks noGrp="1"/>
          </p:cNvSpPr>
          <p:nvPr>
            <p:ph idx="1"/>
          </p:nvPr>
        </p:nvSpPr>
        <p:spPr>
          <a:xfrm>
            <a:off x="2515611" y="1135990"/>
            <a:ext cx="2152650" cy="6243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/>
              <a:t>观察后推广：</a:t>
            </a:r>
          </a:p>
        </p:txBody>
      </p:sp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1563329" y="207948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2387274" y="3690320"/>
            <a:ext cx="6971380" cy="215751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zh-CN" altLang="en-US" sz="280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分式的减法法则</a:t>
            </a:r>
            <a:r>
              <a:rPr lang="zh-CN" altLang="zh-CN" sz="280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：</a:t>
            </a:r>
            <a:endParaRPr lang="en-US" altLang="zh-CN" sz="2800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lvl="0">
              <a:spcBef>
                <a:spcPts val="1000"/>
              </a:spcBef>
            </a:pPr>
            <a:r>
              <a:rPr lang="zh-CN" altLang="en-US" sz="280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同分母的分式相减，分母不变，把分子相减</a:t>
            </a:r>
            <a:r>
              <a:rPr lang="en-US" altLang="zh-CN" sz="280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;</a:t>
            </a:r>
          </a:p>
          <a:p>
            <a:pPr lvl="0">
              <a:spcBef>
                <a:spcPts val="1000"/>
              </a:spcBef>
            </a:pPr>
            <a:r>
              <a:rPr lang="zh-CN" altLang="en-US" sz="280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异分母的分式相减，先通分，变为同分母的</a:t>
            </a:r>
            <a:endParaRPr lang="en-US" altLang="zh-CN" sz="280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lvl="0">
              <a:spcBef>
                <a:spcPts val="1000"/>
              </a:spcBef>
            </a:pPr>
            <a:r>
              <a:rPr lang="zh-CN" altLang="en-US" sz="280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分式，再相减</a:t>
            </a:r>
            <a:r>
              <a:rPr lang="en-US" altLang="zh-CN" sz="280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.</a:t>
            </a:r>
          </a:p>
        </p:txBody>
      </p:sp>
      <p:graphicFrame>
        <p:nvGraphicFramePr>
          <p:cNvPr id="6" name="对象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32266095"/>
              </p:ext>
            </p:extLst>
          </p:nvPr>
        </p:nvGraphicFramePr>
        <p:xfrm>
          <a:off x="2520950" y="1728788"/>
          <a:ext cx="2630488" cy="17049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Equation" r:id="rId3" progId="Equation.DSMT4">
                  <p:embed/>
                </p:oleObj>
              </mc:Choice>
              <mc:Fallback>
                <p:oleObj name="Equation" r:id="rId3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20950" y="1728788"/>
                        <a:ext cx="2630488" cy="17049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Rectangle 131"/>
          <p:cNvSpPr>
            <a:spLocks noChangeArrowheads="1"/>
          </p:cNvSpPr>
          <p:nvPr/>
        </p:nvSpPr>
        <p:spPr bwMode="auto">
          <a:xfrm>
            <a:off x="5309936" y="1959436"/>
            <a:ext cx="25004365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11" name="对象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28837512"/>
              </p:ext>
            </p:extLst>
          </p:nvPr>
        </p:nvGraphicFramePr>
        <p:xfrm>
          <a:off x="5773738" y="1663700"/>
          <a:ext cx="1933575" cy="8413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Equation" r:id="rId5" progId="Equation.DSMT4">
                  <p:embed/>
                </p:oleObj>
              </mc:Choice>
              <mc:Fallback>
                <p:oleObj name="Equation" r:id="rId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773738" y="1663700"/>
                        <a:ext cx="1933575" cy="8413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" name="对象 2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57765492"/>
              </p:ext>
            </p:extLst>
          </p:nvPr>
        </p:nvGraphicFramePr>
        <p:xfrm>
          <a:off x="5827252" y="2552378"/>
          <a:ext cx="921647" cy="90713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Equation" r:id="rId7" progId="Equation.DSMT4">
                  <p:embed/>
                </p:oleObj>
              </mc:Choice>
              <mc:Fallback>
                <p:oleObj name="Equation" r:id="rId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827252" y="2552378"/>
                        <a:ext cx="921647" cy="90713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7" name="对象 2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79148534"/>
              </p:ext>
            </p:extLst>
          </p:nvPr>
        </p:nvGraphicFramePr>
        <p:xfrm>
          <a:off x="6748899" y="2583810"/>
          <a:ext cx="1485588" cy="84987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Equation" r:id="rId9" progId="Equation.DSMT4">
                  <p:embed/>
                </p:oleObj>
              </mc:Choice>
              <mc:Fallback>
                <p:oleObj name="Equation" r:id="rId9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6748899" y="2583810"/>
                        <a:ext cx="1485588" cy="84987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" name="对象 2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54233401"/>
              </p:ext>
            </p:extLst>
          </p:nvPr>
        </p:nvGraphicFramePr>
        <p:xfrm>
          <a:off x="8178800" y="2552700"/>
          <a:ext cx="1550988" cy="8810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Equation" r:id="rId11" progId="Equation.DSMT4">
                  <p:embed/>
                </p:oleObj>
              </mc:Choice>
              <mc:Fallback>
                <p:oleObj name="Equation" r:id="rId11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8178800" y="2552700"/>
                        <a:ext cx="1550988" cy="88106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322012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2345045" y="1737184"/>
            <a:ext cx="7315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思路：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3671540" y="2937070"/>
            <a:ext cx="1601838" cy="1134582"/>
            <a:chOff x="912" y="864"/>
            <a:chExt cx="1104" cy="902"/>
          </a:xfrm>
        </p:grpSpPr>
        <p:sp>
          <p:nvSpPr>
            <p:cNvPr id="14" name="Line 6"/>
            <p:cNvSpPr>
              <a:spLocks noChangeShapeType="1"/>
            </p:cNvSpPr>
            <p:nvPr/>
          </p:nvSpPr>
          <p:spPr bwMode="auto">
            <a:xfrm>
              <a:off x="912" y="1296"/>
              <a:ext cx="1104" cy="0"/>
            </a:xfrm>
            <a:prstGeom prst="line">
              <a:avLst/>
            </a:prstGeom>
            <a:noFill/>
            <a:ln w="34925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15" name="Text Box 7"/>
            <p:cNvSpPr txBox="1">
              <a:spLocks noChangeArrowheads="1"/>
            </p:cNvSpPr>
            <p:nvPr/>
          </p:nvSpPr>
          <p:spPr bwMode="auto">
            <a:xfrm>
              <a:off x="965" y="864"/>
              <a:ext cx="865" cy="4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800">
                  <a:latin typeface="华文楷体" panose="02010600040101010101" pitchFamily="2" charset="-122"/>
                  <a:ea typeface="华文楷体" panose="02010600040101010101" pitchFamily="2" charset="-122"/>
                </a:rPr>
                <a:t>   </a:t>
              </a:r>
              <a:r>
                <a:rPr lang="zh-CN" altLang="en-US" sz="2800" b="1">
                  <a:solidFill>
                    <a:srgbClr val="6600FF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通分</a:t>
              </a:r>
            </a:p>
          </p:txBody>
        </p:sp>
        <p:sp>
          <p:nvSpPr>
            <p:cNvPr id="16" name="Text Box 8"/>
            <p:cNvSpPr txBox="1">
              <a:spLocks noChangeArrowheads="1"/>
            </p:cNvSpPr>
            <p:nvPr/>
          </p:nvSpPr>
          <p:spPr bwMode="auto">
            <a:xfrm>
              <a:off x="936" y="1337"/>
              <a:ext cx="1056" cy="4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800" b="1">
                  <a:latin typeface="华文楷体" panose="02010600040101010101" pitchFamily="2" charset="-122"/>
                  <a:ea typeface="华文楷体" panose="02010600040101010101" pitchFamily="2" charset="-122"/>
                </a:rPr>
                <a:t>  </a:t>
              </a:r>
              <a:endParaRPr lang="zh-CN" altLang="en-US" sz="2800" b="1">
                <a:solidFill>
                  <a:srgbClr val="6600FF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</p:grpSp>
      <p:sp>
        <p:nvSpPr>
          <p:cNvPr id="7" name="AutoShape 9"/>
          <p:cNvSpPr>
            <a:spLocks noChangeArrowheads="1"/>
          </p:cNvSpPr>
          <p:nvPr/>
        </p:nvSpPr>
        <p:spPr bwMode="auto">
          <a:xfrm>
            <a:off x="2323538" y="2541639"/>
            <a:ext cx="1308088" cy="1814051"/>
          </a:xfrm>
          <a:prstGeom prst="wedgeRectCallout">
            <a:avLst>
              <a:gd name="adj1" fmla="val 6579"/>
              <a:gd name="adj2" fmla="val -27722"/>
            </a:avLst>
          </a:prstGeom>
          <a:solidFill>
            <a:schemeClr val="bg1">
              <a:alpha val="0"/>
            </a:schemeClr>
          </a:solidFill>
          <a:ln w="25400">
            <a:solidFill>
              <a:schemeClr val="accent1"/>
            </a:solidFill>
          </a:ln>
          <a:effectLst/>
          <a:extLst/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异分母</a:t>
            </a:r>
            <a:endParaRPr lang="en-US" altLang="zh-CN" sz="28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分式相</a:t>
            </a:r>
            <a:endParaRPr lang="en-US" altLang="zh-CN" sz="28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减</a:t>
            </a:r>
          </a:p>
          <a:p>
            <a:pPr algn="ctr" eaLnBrk="1" hangingPunct="1"/>
            <a:endParaRPr lang="en-US" altLang="zh-CN" sz="2800" b="1"/>
          </a:p>
        </p:txBody>
      </p:sp>
      <p:sp>
        <p:nvSpPr>
          <p:cNvPr id="8" name="AutoShape 10"/>
          <p:cNvSpPr>
            <a:spLocks noChangeArrowheads="1"/>
          </p:cNvSpPr>
          <p:nvPr/>
        </p:nvSpPr>
        <p:spPr bwMode="auto">
          <a:xfrm>
            <a:off x="5273378" y="2534829"/>
            <a:ext cx="1371877" cy="1820861"/>
          </a:xfrm>
          <a:prstGeom prst="wedgeRectCallout">
            <a:avLst>
              <a:gd name="adj1" fmla="val -26042"/>
              <a:gd name="adj2" fmla="val -38875"/>
            </a:avLst>
          </a:prstGeom>
          <a:solidFill>
            <a:schemeClr val="bg1">
              <a:alpha val="0"/>
            </a:schemeClr>
          </a:solidFill>
          <a:ln w="25400">
            <a:solidFill>
              <a:schemeClr val="accent1"/>
            </a:solidFill>
          </a:ln>
          <a:effectLst/>
          <a:extLst/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同分母</a:t>
            </a:r>
          </a:p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分式相</a:t>
            </a:r>
            <a:endParaRPr lang="en-US" altLang="zh-CN" sz="28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减 </a:t>
            </a:r>
          </a:p>
          <a:p>
            <a:pPr algn="ctr" eaLnBrk="1" hangingPunct="1"/>
            <a:endParaRPr lang="en-US" altLang="zh-CN" sz="2800" b="1">
              <a:solidFill>
                <a:srgbClr val="FF00FF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9" name="AutoShape 11"/>
          <p:cNvSpPr>
            <a:spLocks noChangeArrowheads="1"/>
          </p:cNvSpPr>
          <p:nvPr/>
        </p:nvSpPr>
        <p:spPr bwMode="auto">
          <a:xfrm>
            <a:off x="8499367" y="2541639"/>
            <a:ext cx="1303662" cy="1945301"/>
          </a:xfrm>
          <a:prstGeom prst="wedgeRectCallout">
            <a:avLst>
              <a:gd name="adj1" fmla="val -28302"/>
              <a:gd name="adj2" fmla="val 49492"/>
            </a:avLst>
          </a:prstGeom>
          <a:solidFill>
            <a:schemeClr val="bg1">
              <a:alpha val="0"/>
            </a:schemeClr>
          </a:solidFill>
          <a:ln w="25400">
            <a:solidFill>
              <a:schemeClr val="accent1"/>
            </a:solidFill>
          </a:ln>
          <a:effectLst/>
          <a:extLst/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5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分子</a:t>
            </a:r>
            <a:endParaRPr lang="en-US" altLang="zh-CN" sz="28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ctr" eaLnBrk="1" hangingPunct="1">
              <a:lnSpc>
                <a:spcPct val="15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（整式）</a:t>
            </a:r>
            <a:endParaRPr lang="en-US" altLang="zh-CN" sz="28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ctr" eaLnBrk="1" hangingPunct="1">
              <a:lnSpc>
                <a:spcPct val="15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相减</a:t>
            </a:r>
          </a:p>
        </p:txBody>
      </p:sp>
      <p:grpSp>
        <p:nvGrpSpPr>
          <p:cNvPr id="10" name="Group 12"/>
          <p:cNvGrpSpPr/>
          <p:nvPr/>
        </p:nvGrpSpPr>
        <p:grpSpPr>
          <a:xfrm>
            <a:off x="6714153" y="2936938"/>
            <a:ext cx="1716314" cy="1079500"/>
            <a:chOff x="3024" y="820"/>
            <a:chExt cx="1032" cy="920"/>
          </a:xfrm>
        </p:grpSpPr>
        <p:sp>
          <p:nvSpPr>
            <p:cNvPr id="11" name="Line 13"/>
            <p:cNvSpPr>
              <a:spLocks noChangeShapeType="1"/>
            </p:cNvSpPr>
            <p:nvPr/>
          </p:nvSpPr>
          <p:spPr bwMode="auto">
            <a:xfrm>
              <a:off x="3024" y="1248"/>
              <a:ext cx="1008" cy="0"/>
            </a:xfrm>
            <a:prstGeom prst="line">
              <a:avLst/>
            </a:prstGeom>
            <a:noFill/>
            <a:ln w="34925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12" name="Text Box 14"/>
            <p:cNvSpPr txBox="1">
              <a:spLocks noChangeArrowheads="1"/>
            </p:cNvSpPr>
            <p:nvPr/>
          </p:nvSpPr>
          <p:spPr bwMode="auto">
            <a:xfrm>
              <a:off x="3048" y="820"/>
              <a:ext cx="1008" cy="44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800" b="1">
                  <a:solidFill>
                    <a:srgbClr val="6600FF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分母不变</a:t>
              </a:r>
            </a:p>
          </p:txBody>
        </p:sp>
        <p:sp>
          <p:nvSpPr>
            <p:cNvPr id="13" name="Text Box 15"/>
            <p:cNvSpPr txBox="1">
              <a:spLocks noChangeArrowheads="1"/>
            </p:cNvSpPr>
            <p:nvPr/>
          </p:nvSpPr>
          <p:spPr bwMode="auto">
            <a:xfrm>
              <a:off x="3072" y="1298"/>
              <a:ext cx="817" cy="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800" b="1">
                  <a:solidFill>
                    <a:srgbClr val="6600FF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 </a:t>
              </a:r>
              <a:endParaRPr lang="zh-CN" altLang="en-US" sz="2800" b="1">
                <a:solidFill>
                  <a:srgbClr val="6600FF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8678677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1"/>
      <p:bldP spid="9" grpId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7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1"/>
          <p:cNvSpPr>
            <a:spLocks noGrp="1"/>
          </p:cNvSpPr>
          <p:nvPr>
            <p:ph type="title"/>
          </p:nvPr>
        </p:nvSpPr>
        <p:spPr>
          <a:xfrm>
            <a:off x="2877945" y="1725039"/>
            <a:ext cx="8208963" cy="1300162"/>
          </a:xfrm>
        </p:spPr>
        <p:txBody>
          <a:bodyPr>
            <a:normAutofit/>
          </a:bodyPr>
          <a:lstStyle/>
          <a:p>
            <a:pPr algn="l">
              <a:spcBef>
                <a:spcPts val="1000"/>
              </a:spcBef>
            </a:pPr>
            <a:r>
              <a:rPr lang="zh-CN" altLang="en-US" sz="280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例</a:t>
            </a:r>
            <a:r>
              <a:rPr lang="en-US" altLang="zh-CN" sz="280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 </a:t>
            </a:r>
            <a:r>
              <a:rPr lang="zh-CN" altLang="en-US" sz="280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计算</a:t>
            </a:r>
            <a:r>
              <a:rPr lang="en-US" altLang="zh-CN" sz="280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:</a:t>
            </a:r>
            <a:endParaRPr lang="zh-CN" altLang="en-US" sz="280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457200" y="8763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标题 1"/>
          <p:cNvSpPr txBox="1"/>
          <p:nvPr/>
        </p:nvSpPr>
        <p:spPr>
          <a:xfrm>
            <a:off x="2200275" y="1054175"/>
            <a:ext cx="8208963" cy="5202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>
                <a:latin typeface="黑体" panose="02010609060101010101" pitchFamily="49" charset="-122"/>
                <a:ea typeface="黑体" panose="02010609060101010101" pitchFamily="49" charset="-122"/>
              </a:rPr>
              <a:t>新课讲授</a:t>
            </a:r>
          </a:p>
        </p:txBody>
      </p:sp>
      <p:sp>
        <p:nvSpPr>
          <p:cNvPr id="2" name="Rectangle 18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11" name="对象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30893267"/>
              </p:ext>
            </p:extLst>
          </p:nvPr>
        </p:nvGraphicFramePr>
        <p:xfrm>
          <a:off x="4479925" y="1912938"/>
          <a:ext cx="2933700" cy="9493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Equation" r:id="rId3" progId="Equation.DSMT4">
                  <p:embed/>
                </p:oleObj>
              </mc:Choice>
              <mc:Fallback>
                <p:oleObj name="Equation" r:id="rId3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479925" y="1912938"/>
                        <a:ext cx="2933700" cy="9493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对象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89780994"/>
              </p:ext>
            </p:extLst>
          </p:nvPr>
        </p:nvGraphicFramePr>
        <p:xfrm>
          <a:off x="4505325" y="3213100"/>
          <a:ext cx="2374900" cy="9461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Equation" r:id="rId5" progId="Equation.DSMT4">
                  <p:embed/>
                </p:oleObj>
              </mc:Choice>
              <mc:Fallback>
                <p:oleObj name="Equation" r:id="rId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505325" y="3213100"/>
                        <a:ext cx="2374900" cy="9461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72874342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1"/>
          <p:cNvSpPr>
            <a:spLocks noGrp="1"/>
          </p:cNvSpPr>
          <p:nvPr>
            <p:ph type="title"/>
          </p:nvPr>
        </p:nvSpPr>
        <p:spPr>
          <a:xfrm>
            <a:off x="2148879" y="876300"/>
            <a:ext cx="8208963" cy="1300162"/>
          </a:xfrm>
        </p:spPr>
        <p:txBody>
          <a:bodyPr>
            <a:normAutofit/>
          </a:bodyPr>
          <a:lstStyle/>
          <a:p>
            <a:pPr algn="l">
              <a:spcBef>
                <a:spcPts val="1000"/>
              </a:spcBef>
            </a:pPr>
            <a:r>
              <a:rPr lang="zh-CN" altLang="en-US" sz="280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例</a:t>
            </a:r>
            <a:r>
              <a:rPr lang="en-US" altLang="zh-CN" sz="280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 </a:t>
            </a:r>
            <a:r>
              <a:rPr lang="zh-CN" altLang="en-US" sz="280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计算</a:t>
            </a:r>
            <a:r>
              <a:rPr lang="en-US" altLang="zh-CN" sz="280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:</a:t>
            </a:r>
            <a:endParaRPr lang="zh-CN" altLang="en-US" sz="280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457200" y="8763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2515978" y="2301869"/>
            <a:ext cx="1518364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600"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解：</a:t>
            </a:r>
            <a:r>
              <a:rPr lang="zh-CN" altLang="en-US" sz="2600"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原式</a:t>
            </a:r>
            <a:endParaRPr lang="zh-CN" altLang="en-US" sz="2600" i="1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Rectangle 4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Rectangle 9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16" name="对象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66795674"/>
              </p:ext>
            </p:extLst>
          </p:nvPr>
        </p:nvGraphicFramePr>
        <p:xfrm>
          <a:off x="3757613" y="1050925"/>
          <a:ext cx="2719387" cy="8810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Equation" r:id="rId3" progId="Equation.DSMT4">
                  <p:embed/>
                </p:oleObj>
              </mc:Choice>
              <mc:Fallback>
                <p:oleObj name="Equation" r:id="rId3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757613" y="1050925"/>
                        <a:ext cx="2719387" cy="88106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ctangle 31"/>
          <p:cNvSpPr>
            <a:spLocks noChangeArrowheads="1"/>
          </p:cNvSpPr>
          <p:nvPr/>
        </p:nvSpPr>
        <p:spPr bwMode="auto">
          <a:xfrm>
            <a:off x="2247106" y="2706303"/>
            <a:ext cx="20574893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9" name="对象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49826692"/>
              </p:ext>
            </p:extLst>
          </p:nvPr>
        </p:nvGraphicFramePr>
        <p:xfrm>
          <a:off x="4009762" y="2141888"/>
          <a:ext cx="2207234" cy="91087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Equation" r:id="rId5" progId="Equation.DSMT4">
                  <p:embed/>
                </p:oleObj>
              </mc:Choice>
              <mc:Fallback>
                <p:oleObj name="Equation" r:id="rId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009762" y="2141888"/>
                        <a:ext cx="2207234" cy="91087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" name="矩形 16"/>
          <p:cNvSpPr/>
          <p:nvPr/>
        </p:nvSpPr>
        <p:spPr>
          <a:xfrm>
            <a:off x="6720308" y="2164761"/>
            <a:ext cx="3637534" cy="88800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</a:pPr>
            <a:r>
              <a:rPr lang="zh-CN" altLang="zh-CN" sz="2400">
                <a:latin typeface="华文楷体" panose="02010600040101010101" pitchFamily="2" charset="-122"/>
                <a:ea typeface="华文楷体" panose="02010600040101010101" pitchFamily="2" charset="-122"/>
              </a:rPr>
              <a:t>分子相减时</a:t>
            </a:r>
            <a:r>
              <a:rPr lang="en-US" altLang="zh-CN" sz="2400">
                <a:latin typeface="华文楷体" panose="02010600040101010101" pitchFamily="2" charset="-122"/>
                <a:ea typeface="华文楷体" panose="02010600040101010101" pitchFamily="2" charset="-122"/>
              </a:rPr>
              <a:t>,</a:t>
            </a:r>
            <a:r>
              <a:rPr lang="zh-CN" altLang="zh-CN" sz="2400">
                <a:latin typeface="华文楷体" panose="02010600040101010101" pitchFamily="2" charset="-122"/>
                <a:ea typeface="华文楷体" panose="02010600040101010101" pitchFamily="2" charset="-122"/>
              </a:rPr>
              <a:t>“减式”若是</a:t>
            </a:r>
            <a:endParaRPr lang="en-US" altLang="zh-CN" sz="240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</a:pPr>
            <a:r>
              <a:rPr lang="zh-CN" altLang="zh-CN" sz="2400">
                <a:latin typeface="华文楷体" panose="02010600040101010101" pitchFamily="2" charset="-122"/>
                <a:ea typeface="华文楷体" panose="02010600040101010101" pitchFamily="2" charset="-122"/>
              </a:rPr>
              <a:t>多项式</a:t>
            </a:r>
            <a:r>
              <a:rPr lang="en-US" altLang="zh-CN" sz="2400">
                <a:latin typeface="华文楷体" panose="02010600040101010101" pitchFamily="2" charset="-122"/>
                <a:ea typeface="华文楷体" panose="02010600040101010101" pitchFamily="2" charset="-122"/>
              </a:rPr>
              <a:t>,</a:t>
            </a:r>
            <a:r>
              <a:rPr lang="zh-CN" altLang="zh-CN" sz="2400">
                <a:latin typeface="华文楷体" panose="02010600040101010101" pitchFamily="2" charset="-122"/>
                <a:ea typeface="华文楷体" panose="02010600040101010101" pitchFamily="2" charset="-122"/>
              </a:rPr>
              <a:t>一定要</a:t>
            </a:r>
            <a:r>
              <a:rPr lang="zh-CN" altLang="en-US" sz="2400">
                <a:latin typeface="华文楷体" panose="02010600040101010101" pitchFamily="2" charset="-122"/>
                <a:ea typeface="华文楷体" panose="02010600040101010101" pitchFamily="2" charset="-122"/>
              </a:rPr>
              <a:t>加</a:t>
            </a:r>
            <a:r>
              <a:rPr lang="zh-CN" altLang="zh-CN" sz="2400">
                <a:latin typeface="华文楷体" panose="02010600040101010101" pitchFamily="2" charset="-122"/>
                <a:ea typeface="华文楷体" panose="02010600040101010101" pitchFamily="2" charset="-122"/>
              </a:rPr>
              <a:t>括号</a:t>
            </a:r>
          </a:p>
        </p:txBody>
      </p:sp>
      <p:sp>
        <p:nvSpPr>
          <p:cNvPr id="18" name="Rectangle 33"/>
          <p:cNvSpPr>
            <a:spLocks noChangeArrowheads="1"/>
          </p:cNvSpPr>
          <p:nvPr/>
        </p:nvSpPr>
        <p:spPr bwMode="auto">
          <a:xfrm>
            <a:off x="2222525" y="3594302"/>
            <a:ext cx="21078348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19" name="对象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9435691"/>
              </p:ext>
            </p:extLst>
          </p:nvPr>
        </p:nvGraphicFramePr>
        <p:xfrm>
          <a:off x="4009761" y="3232162"/>
          <a:ext cx="1628114" cy="83544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Equation" r:id="rId7" progId="Equation.DSMT4">
                  <p:embed/>
                </p:oleObj>
              </mc:Choice>
              <mc:Fallback>
                <p:oleObj name="Equation" r:id="rId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009761" y="3232162"/>
                        <a:ext cx="1628114" cy="83544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" name="Rectangle 35"/>
          <p:cNvSpPr>
            <a:spLocks noChangeArrowheads="1"/>
          </p:cNvSpPr>
          <p:nvPr/>
        </p:nvSpPr>
        <p:spPr bwMode="auto">
          <a:xfrm>
            <a:off x="2247105" y="4707912"/>
            <a:ext cx="2291379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21" name="对象 2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45971525"/>
              </p:ext>
            </p:extLst>
          </p:nvPr>
        </p:nvGraphicFramePr>
        <p:xfrm>
          <a:off x="4009761" y="4212152"/>
          <a:ext cx="1115854" cy="82943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name="Equation" r:id="rId9" progId="Equation.DSMT4">
                  <p:embed/>
                </p:oleObj>
              </mc:Choice>
              <mc:Fallback>
                <p:oleObj name="Equation" r:id="rId9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009761" y="4212152"/>
                        <a:ext cx="1115854" cy="82943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" name="Rectangle 37"/>
          <p:cNvSpPr>
            <a:spLocks noChangeArrowheads="1"/>
          </p:cNvSpPr>
          <p:nvPr/>
        </p:nvSpPr>
        <p:spPr bwMode="auto">
          <a:xfrm>
            <a:off x="2309679" y="571436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23" name="对象 2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17741769"/>
              </p:ext>
            </p:extLst>
          </p:nvPr>
        </p:nvGraphicFramePr>
        <p:xfrm>
          <a:off x="4009761" y="5174073"/>
          <a:ext cx="1810995" cy="81886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name="Equation" r:id="rId11" progId="Equation.DSMT4">
                  <p:embed/>
                </p:oleObj>
              </mc:Choice>
              <mc:Fallback>
                <p:oleObj name="Equation" r:id="rId11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009761" y="5174073"/>
                        <a:ext cx="1810995" cy="81886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" name="Rectangle 39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25" name="对象 2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45080733"/>
              </p:ext>
            </p:extLst>
          </p:nvPr>
        </p:nvGraphicFramePr>
        <p:xfrm>
          <a:off x="5842000" y="5173663"/>
          <a:ext cx="950913" cy="8175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name="Equation" r:id="rId13" progId="Equation.DSMT4">
                  <p:embed/>
                </p:oleObj>
              </mc:Choice>
              <mc:Fallback>
                <p:oleObj name="Equation" r:id="rId13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5842000" y="5173663"/>
                        <a:ext cx="950913" cy="81756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4949163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7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7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1"/>
          <p:cNvSpPr>
            <a:spLocks noGrp="1"/>
          </p:cNvSpPr>
          <p:nvPr>
            <p:ph type="title"/>
          </p:nvPr>
        </p:nvSpPr>
        <p:spPr>
          <a:xfrm>
            <a:off x="2483427" y="876300"/>
            <a:ext cx="8208963" cy="1300162"/>
          </a:xfrm>
        </p:spPr>
        <p:txBody>
          <a:bodyPr>
            <a:normAutofit/>
          </a:bodyPr>
          <a:lstStyle/>
          <a:p>
            <a:pPr algn="l">
              <a:spcBef>
                <a:spcPts val="1000"/>
              </a:spcBef>
            </a:pPr>
            <a:r>
              <a:rPr lang="zh-CN" altLang="en-US" sz="280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例</a:t>
            </a:r>
            <a:r>
              <a:rPr lang="en-US" altLang="zh-CN" sz="280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 </a:t>
            </a:r>
            <a:r>
              <a:rPr lang="zh-CN" altLang="en-US" sz="280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计算</a:t>
            </a:r>
            <a:r>
              <a:rPr lang="en-US" altLang="zh-CN" sz="280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:</a:t>
            </a:r>
            <a:endParaRPr lang="zh-CN" altLang="en-US" sz="280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457200" y="8763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2729830" y="2257174"/>
            <a:ext cx="1518364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600"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解：</a:t>
            </a:r>
            <a:r>
              <a:rPr lang="zh-CN" altLang="en-US" sz="2600"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原式</a:t>
            </a:r>
            <a:endParaRPr lang="zh-CN" altLang="en-US" sz="2600" i="1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Rectangle 4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Rectangle 6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Rectangle 8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18" name="对象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40527764"/>
              </p:ext>
            </p:extLst>
          </p:nvPr>
        </p:nvGraphicFramePr>
        <p:xfrm>
          <a:off x="4159250" y="1052513"/>
          <a:ext cx="2374900" cy="9461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name="Equation" r:id="rId3" progId="Equation.DSMT4">
                  <p:embed/>
                </p:oleObj>
              </mc:Choice>
              <mc:Fallback>
                <p:oleObj name="Equation" r:id="rId3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159250" y="1052513"/>
                        <a:ext cx="2374900" cy="9461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Rectangle 35"/>
          <p:cNvSpPr>
            <a:spLocks noChangeArrowheads="1"/>
          </p:cNvSpPr>
          <p:nvPr/>
        </p:nvSpPr>
        <p:spPr bwMode="auto">
          <a:xfrm>
            <a:off x="2187891" y="2574563"/>
            <a:ext cx="22989781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9" name="对象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87179961"/>
              </p:ext>
            </p:extLst>
          </p:nvPr>
        </p:nvGraphicFramePr>
        <p:xfrm>
          <a:off x="4248194" y="2129212"/>
          <a:ext cx="2472599" cy="74836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name="Equation" r:id="rId5" progId="Equation.DSMT4">
                  <p:embed/>
                </p:oleObj>
              </mc:Choice>
              <mc:Fallback>
                <p:oleObj name="Equation" r:id="rId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248194" y="2129212"/>
                        <a:ext cx="2472599" cy="74836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对象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88461428"/>
              </p:ext>
            </p:extLst>
          </p:nvPr>
        </p:nvGraphicFramePr>
        <p:xfrm>
          <a:off x="4248194" y="3067379"/>
          <a:ext cx="2487285" cy="76203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name="Equation" r:id="rId7" progId="Equation.DSMT4">
                  <p:embed/>
                </p:oleObj>
              </mc:Choice>
              <mc:Fallback>
                <p:oleObj name="Equation" r:id="rId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248194" y="3067379"/>
                        <a:ext cx="2487285" cy="76203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对象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58830919"/>
              </p:ext>
            </p:extLst>
          </p:nvPr>
        </p:nvGraphicFramePr>
        <p:xfrm>
          <a:off x="4203727" y="3979050"/>
          <a:ext cx="2338001" cy="77110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9" name="Equation" r:id="rId9" progId="Equation.DSMT4">
                  <p:embed/>
                </p:oleObj>
              </mc:Choice>
              <mc:Fallback>
                <p:oleObj name="Equation" r:id="rId9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203727" y="3979050"/>
                        <a:ext cx="2338001" cy="77110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对象 2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59979497"/>
              </p:ext>
            </p:extLst>
          </p:nvPr>
        </p:nvGraphicFramePr>
        <p:xfrm>
          <a:off x="4248194" y="4899794"/>
          <a:ext cx="1209040" cy="75944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0" name="Equation" r:id="rId11" progId="Equation.DSMT4">
                  <p:embed/>
                </p:oleObj>
              </mc:Choice>
              <mc:Fallback>
                <p:oleObj name="Equation" r:id="rId11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248194" y="4899794"/>
                        <a:ext cx="1209040" cy="75944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" name="对象 2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03396866"/>
              </p:ext>
            </p:extLst>
          </p:nvPr>
        </p:nvGraphicFramePr>
        <p:xfrm>
          <a:off x="7539433" y="2111084"/>
          <a:ext cx="1230659" cy="7290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1" name="Equation" r:id="rId13" progId="Equation.DSMT4">
                  <p:embed/>
                </p:oleObj>
              </mc:Choice>
              <mc:Fallback>
                <p:oleObj name="Equation" r:id="rId13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539433" y="2111084"/>
                        <a:ext cx="1230659" cy="72906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" name="对象 2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12358021"/>
              </p:ext>
            </p:extLst>
          </p:nvPr>
        </p:nvGraphicFramePr>
        <p:xfrm>
          <a:off x="7527925" y="3025775"/>
          <a:ext cx="1031875" cy="774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2" name="Equation" r:id="rId15" progId="Equation.DSMT4">
                  <p:embed/>
                </p:oleObj>
              </mc:Choice>
              <mc:Fallback>
                <p:oleObj name="Equation" r:id="rId1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7527925" y="3025775"/>
                        <a:ext cx="1031875" cy="7747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" name="Rectangle 43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Rectangle 44"/>
          <p:cNvSpPr>
            <a:spLocks noChangeArrowheads="1"/>
          </p:cNvSpPr>
          <p:nvPr/>
        </p:nvSpPr>
        <p:spPr bwMode="auto">
          <a:xfrm>
            <a:off x="0" y="85407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" name="Rectangle 46"/>
          <p:cNvSpPr>
            <a:spLocks noChangeArrowheads="1"/>
          </p:cNvSpPr>
          <p:nvPr/>
        </p:nvSpPr>
        <p:spPr bwMode="auto">
          <a:xfrm>
            <a:off x="0" y="210502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Rectangle 47"/>
          <p:cNvSpPr>
            <a:spLocks noChangeArrowheads="1"/>
          </p:cNvSpPr>
          <p:nvPr/>
        </p:nvSpPr>
        <p:spPr bwMode="auto">
          <a:xfrm>
            <a:off x="0" y="29591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0" name="直接连接符 29"/>
          <p:cNvCxnSpPr/>
          <p:nvPr/>
        </p:nvCxnSpPr>
        <p:spPr>
          <a:xfrm flipH="1">
            <a:off x="6984076" y="2052567"/>
            <a:ext cx="0" cy="3787003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742899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1"/>
          <p:cNvSpPr>
            <a:spLocks noGrp="1"/>
          </p:cNvSpPr>
          <p:nvPr>
            <p:ph type="title"/>
          </p:nvPr>
        </p:nvSpPr>
        <p:spPr>
          <a:xfrm>
            <a:off x="2619585" y="1513989"/>
            <a:ext cx="1489219" cy="1300162"/>
          </a:xfrm>
        </p:spPr>
        <p:txBody>
          <a:bodyPr>
            <a:normAutofit/>
          </a:bodyPr>
          <a:lstStyle/>
          <a:p>
            <a:pPr algn="l">
              <a:spcBef>
                <a:spcPts val="1000"/>
              </a:spcBef>
            </a:pPr>
            <a:r>
              <a:rPr lang="zh-CN" altLang="en-US" sz="280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步骤：</a:t>
            </a: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457200" y="8763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Rectangle 4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Rectangle 9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矩形 15"/>
          <p:cNvSpPr/>
          <p:nvPr/>
        </p:nvSpPr>
        <p:spPr>
          <a:xfrm>
            <a:off x="4108804" y="1917849"/>
            <a:ext cx="851515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通分</a:t>
            </a:r>
          </a:p>
        </p:txBody>
      </p:sp>
      <p:sp>
        <p:nvSpPr>
          <p:cNvPr id="17" name="矩形 16"/>
          <p:cNvSpPr/>
          <p:nvPr/>
        </p:nvSpPr>
        <p:spPr>
          <a:xfrm>
            <a:off x="4108804" y="2814151"/>
            <a:ext cx="5032147" cy="8802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</a:pPr>
            <a:r>
              <a:rPr lang="zh-CN" altLang="en-US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同分母分式相减</a:t>
            </a:r>
            <a:r>
              <a:rPr lang="zh-CN" altLang="en-US" sz="2800">
                <a:latin typeface="华文楷体" panose="02010600040101010101" pitchFamily="2" charset="-122"/>
                <a:ea typeface="华文楷体" panose="02010600040101010101" pitchFamily="2" charset="-122"/>
              </a:rPr>
              <a:t>（</a:t>
            </a:r>
            <a:r>
              <a:rPr lang="zh-CN" altLang="zh-CN" sz="2800">
                <a:latin typeface="华文楷体" panose="02010600040101010101" pitchFamily="2" charset="-122"/>
                <a:ea typeface="华文楷体" panose="02010600040101010101" pitchFamily="2" charset="-122"/>
              </a:rPr>
              <a:t>减式</a:t>
            </a:r>
            <a:r>
              <a:rPr lang="zh-CN" altLang="en-US" sz="2800">
                <a:latin typeface="华文楷体" panose="02010600040101010101" pitchFamily="2" charset="-122"/>
                <a:ea typeface="华文楷体" panose="02010600040101010101" pitchFamily="2" charset="-122"/>
              </a:rPr>
              <a:t>加</a:t>
            </a:r>
            <a:r>
              <a:rPr lang="zh-CN" altLang="zh-CN" sz="2800">
                <a:latin typeface="华文楷体" panose="02010600040101010101" pitchFamily="2" charset="-122"/>
                <a:ea typeface="华文楷体" panose="02010600040101010101" pitchFamily="2" charset="-122"/>
              </a:rPr>
              <a:t>括号</a:t>
            </a:r>
            <a:r>
              <a:rPr lang="zh-CN" altLang="en-US" sz="2800">
                <a:latin typeface="华文楷体" panose="02010600040101010101" pitchFamily="2" charset="-122"/>
                <a:ea typeface="华文楷体" panose="02010600040101010101" pitchFamily="2" charset="-122"/>
              </a:rPr>
              <a:t>）</a:t>
            </a:r>
            <a:endParaRPr lang="zh-CN" altLang="zh-CN" sz="280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endParaRPr lang="en-US" altLang="zh-CN" sz="260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4108803" y="3629480"/>
            <a:ext cx="5406985" cy="4924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化简分子（去括号、合并同类项）</a:t>
            </a:r>
          </a:p>
        </p:txBody>
      </p:sp>
      <p:sp>
        <p:nvSpPr>
          <p:cNvPr id="19" name="矩形 18"/>
          <p:cNvSpPr/>
          <p:nvPr/>
        </p:nvSpPr>
        <p:spPr>
          <a:xfrm>
            <a:off x="4108803" y="4444809"/>
            <a:ext cx="2949221" cy="4924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约分（因式分解）</a:t>
            </a:r>
          </a:p>
        </p:txBody>
      </p:sp>
      <p:sp>
        <p:nvSpPr>
          <p:cNvPr id="20" name="矩形 19"/>
          <p:cNvSpPr/>
          <p:nvPr/>
        </p:nvSpPr>
        <p:spPr>
          <a:xfrm>
            <a:off x="4108804" y="5260138"/>
            <a:ext cx="1518364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化简分母</a:t>
            </a:r>
          </a:p>
        </p:txBody>
      </p:sp>
      <p:sp>
        <p:nvSpPr>
          <p:cNvPr id="15" name="矩形 14"/>
          <p:cNvSpPr/>
          <p:nvPr/>
        </p:nvSpPr>
        <p:spPr>
          <a:xfrm>
            <a:off x="4108804" y="1150853"/>
            <a:ext cx="2518638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异分母分式相减</a:t>
            </a:r>
            <a:endParaRPr lang="en-US" altLang="zh-CN" sz="2600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440246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1"/>
      <p:bldP spid="18" grpId="2"/>
      <p:bldP spid="19" grpId="3"/>
      <p:bldP spid="20" grpId="4"/>
      <p:bldP spid="15" grpId="5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1"/>
          <p:cNvSpPr>
            <a:spLocks noGrp="1"/>
          </p:cNvSpPr>
          <p:nvPr>
            <p:ph type="title"/>
          </p:nvPr>
        </p:nvSpPr>
        <p:spPr>
          <a:xfrm>
            <a:off x="2507226" y="1269369"/>
            <a:ext cx="2194744" cy="1300162"/>
          </a:xfrm>
        </p:spPr>
        <p:txBody>
          <a:bodyPr>
            <a:normAutofit/>
          </a:bodyPr>
          <a:lstStyle/>
          <a:p>
            <a:pPr algn="l">
              <a:spcBef>
                <a:spcPts val="1000"/>
              </a:spcBef>
            </a:pPr>
            <a:r>
              <a:rPr lang="zh-CN" altLang="en-US" sz="280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练习 </a:t>
            </a:r>
            <a:r>
              <a:rPr lang="en-US" altLang="zh-CN" sz="280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 </a:t>
            </a:r>
            <a:r>
              <a:rPr lang="zh-CN" altLang="en-US" sz="280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计算</a:t>
            </a:r>
            <a:r>
              <a:rPr lang="en-US" altLang="zh-CN" sz="280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: </a:t>
            </a:r>
            <a:endParaRPr lang="zh-CN" altLang="en-US" sz="280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Rectangle 16"/>
          <p:cNvSpPr>
            <a:spLocks noChangeArrowheads="1"/>
          </p:cNvSpPr>
          <p:nvPr/>
        </p:nvSpPr>
        <p:spPr bwMode="auto">
          <a:xfrm>
            <a:off x="2507226" y="311682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Rectangle 24"/>
          <p:cNvSpPr>
            <a:spLocks noChangeArrowheads="1"/>
          </p:cNvSpPr>
          <p:nvPr/>
        </p:nvSpPr>
        <p:spPr bwMode="auto">
          <a:xfrm>
            <a:off x="2507226" y="2966762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6" name="对象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57050102"/>
              </p:ext>
            </p:extLst>
          </p:nvPr>
        </p:nvGraphicFramePr>
        <p:xfrm>
          <a:off x="4509694" y="1387902"/>
          <a:ext cx="3498225" cy="212143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name="Equation" r:id="rId2" progId="Equation.DSMT4">
                  <p:embed/>
                </p:oleObj>
              </mc:Choice>
              <mc:Fallback>
                <p:oleObj name="Equation" r:id="rId2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509694" y="1387902"/>
                        <a:ext cx="3498225" cy="212143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57547865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New shape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sz="1200" b="0">
                <a:solidFill>
                  <a:srgbClr val="000000"/>
                </a:solidFill>
              </a:rPr>
              <a:t>①积的系数等于各因式系数积，先确定符号，再计算绝对值。这时容易出现的错误的是，将系数相乘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③对含有同一个字母的一次项系数是1的两个一次二项式相乘 ，其二次项系数为1，一次项系数等于两个因式中常数项的和，常数项是两个因式中常数项的积。对于一次项系数不为1的两个一次二项式（mx+a）和（nx+b）相乘可以得到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证明切线常用的方法：1.连半径，证垂直；       2.作垂直，证半径。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（5）某些三角函数值，如sin60o等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x ×（ -1）或 y ×（ -1） 	关于 y 轴或 x 轴对称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5、开平方：求一个数a的平方根的运算叫开平方，求一个数a的立方根的运算叫做开立方。a叫做被开方数。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例如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柱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本题是一次函数与不等式的综合题，先解不等式确定自变量的取值范围，然后依据一次函数的增减性来确定“最佳方案”．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（2）. 命题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1. 两条直线平行的性质公理:  两直线平行,同位角相等;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注意：①代数式中除了含有数、字母和运算符号外，还可以有括号；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∵直线y=k1x过点（15，30），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B、由“AB=DC，AD=BC”可知，四边形ABCD的两组对边相等，则该四边形是平行四边形．故本选项不符合题意；</a:t>
            </a:r>
          </a:p>
        </p:txBody>
      </p:sp>
      <p:pic>
        <p:nvPicPr>
          <p:cNvPr id="19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标题 1"/>
          <p:cNvSpPr>
            <a:spLocks noGrp="1"/>
          </p:cNvSpPr>
          <p:nvPr>
            <p:ph type="title"/>
          </p:nvPr>
        </p:nvSpPr>
        <p:spPr>
          <a:xfrm>
            <a:off x="2728674" y="1138147"/>
            <a:ext cx="1941649" cy="1300162"/>
          </a:xfrm>
        </p:spPr>
        <p:txBody>
          <a:bodyPr>
            <a:normAutofit/>
          </a:bodyPr>
          <a:lstStyle/>
          <a:p>
            <a:pPr algn="l">
              <a:spcBef>
                <a:spcPts val="1000"/>
              </a:spcBef>
            </a:pPr>
            <a:r>
              <a:rPr lang="zh-CN" altLang="en-US" sz="280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练习 </a:t>
            </a:r>
            <a:r>
              <a:rPr lang="en-US" altLang="zh-CN" sz="280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 </a:t>
            </a:r>
            <a:r>
              <a:rPr lang="zh-CN" altLang="en-US" sz="280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计算</a:t>
            </a:r>
            <a:r>
              <a:rPr lang="en-US" altLang="zh-CN" sz="2800"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rPr>
              <a:t>: </a:t>
            </a:r>
            <a:endParaRPr lang="zh-CN" altLang="en-US" sz="2800">
              <a:latin typeface="华文楷体" panose="02010600040101010101" pitchFamily="2" charset="-122"/>
              <a:ea typeface="华文楷体" panose="02010600040101010101" pitchFamily="2" charset="-122"/>
              <a:cs typeface="+mn-cs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Rectangle 16"/>
          <p:cNvSpPr>
            <a:spLocks noChangeArrowheads="1"/>
          </p:cNvSpPr>
          <p:nvPr/>
        </p:nvSpPr>
        <p:spPr bwMode="auto">
          <a:xfrm>
            <a:off x="2507226" y="311682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3532185" y="2505055"/>
            <a:ext cx="1741182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600"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解：</a:t>
            </a:r>
            <a:r>
              <a:rPr lang="zh-CN" altLang="en-US" sz="2600"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原式</a:t>
            </a:r>
            <a:r>
              <a:rPr lang="en-US" altLang="zh-CN" sz="2600"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=</a:t>
            </a:r>
            <a:endParaRPr lang="zh-CN" altLang="en-US" sz="2600" i="1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2" name="图片 11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73366" y="2290143"/>
            <a:ext cx="2169653" cy="916994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图片 12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5735" y="3236153"/>
            <a:ext cx="2977665" cy="9054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图片 13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17591" y="4225254"/>
            <a:ext cx="958032" cy="824804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矩形 2"/>
          <p:cNvSpPr/>
          <p:nvPr/>
        </p:nvSpPr>
        <p:spPr>
          <a:xfrm>
            <a:off x="4545516" y="5007231"/>
            <a:ext cx="1225015" cy="66870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kern="100"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＝</a:t>
            </a:r>
            <a:r>
              <a:rPr lang="en-US" altLang="zh-CN" sz="2400" kern="100"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2800" kern="100"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4</a:t>
            </a:r>
            <a:r>
              <a:rPr lang="en-US" altLang="zh-CN" sz="2800" kern="1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;</a:t>
            </a:r>
            <a:endParaRPr lang="zh-CN" altLang="zh-CN" sz="2800" kern="100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4545516" y="4264486"/>
            <a:ext cx="800219" cy="59356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kern="100"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＝</a:t>
            </a:r>
            <a:endParaRPr lang="zh-CN" altLang="zh-CN" sz="2800" kern="100">
              <a:latin typeface="华文楷体" panose="02010600040101010101" pitchFamily="2" charset="-122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4545516" y="3334212"/>
            <a:ext cx="800219" cy="59356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kern="100">
                <a:latin typeface="华文楷体" panose="02010600040101010101" pitchFamily="2" charset="-122"/>
                <a:ea typeface="华文楷体" panose="02010600040101010101" pitchFamily="2" charset="-122"/>
                <a:cs typeface="Times New Roman" panose="02020603050405020304" pitchFamily="18" charset="0"/>
              </a:rPr>
              <a:t>＝</a:t>
            </a:r>
            <a:endParaRPr lang="zh-CN" altLang="zh-CN" sz="2800" kern="100">
              <a:latin typeface="华文楷体" panose="02010600040101010101" pitchFamily="2" charset="-122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17" name="对象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16640778"/>
              </p:ext>
            </p:extLst>
          </p:nvPr>
        </p:nvGraphicFramePr>
        <p:xfrm>
          <a:off x="4670323" y="1272262"/>
          <a:ext cx="3052763" cy="952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4" name="Equation" r:id="rId6" progId="Equation.DSMT4">
                  <p:embed/>
                </p:oleObj>
              </mc:Choice>
              <mc:Fallback>
                <p:oleObj name="Equation" r:id="rId6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670323" y="1272262"/>
                        <a:ext cx="3052763" cy="9525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734000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3" grpId="1"/>
      <p:bldP spid="15" grpId="2"/>
      <p:bldP spid="16" grpId="3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https://d.book118.com/988060112122006043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Calibri Light</vt:lpstr>
      <vt:lpstr>宋体</vt:lpstr>
      <vt:lpstr>黑体</vt:lpstr>
      <vt:lpstr>华文楷体</vt:lpstr>
      <vt:lpstr>微软雅黑</vt:lpstr>
      <vt:lpstr>Times New Roman</vt:lpstr>
      <vt:lpstr>楷体</vt:lpstr>
      <vt:lpstr>Office Theme</vt:lpstr>
      <vt:lpstr>分式的减法</vt:lpstr>
      <vt:lpstr>复习回顾</vt:lpstr>
      <vt:lpstr>PowerPoint Presentation</vt:lpstr>
      <vt:lpstr>PowerPoint Presentation</vt:lpstr>
      <vt:lpstr>例 计算:</vt:lpstr>
      <vt:lpstr>例 计算:</vt:lpstr>
      <vt:lpstr>例 计算:</vt:lpstr>
      <vt:lpstr>步骤：</vt:lpstr>
      <vt:lpstr>练习  计算: </vt:lpstr>
      <vt:lpstr>练习  计算: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2024-09-23T12:46:55.975</cp:lastPrinted>
  <dcterms:created xsi:type="dcterms:W3CDTF">2024-09-23T04:46:55Z</dcterms:created>
  <dcterms:modified xsi:type="dcterms:W3CDTF">2024-09-23T04:46:58Z</dcterms:modified>
</cp:coreProperties>
</file>