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5588" cy="5713413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Relationship Id="rId2" Type="http://schemas.openxmlformats.org/officeDocument/2006/relationships/image" Target="../media/image15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18748-73F2-4EC3-B6EF-45AF4DAE8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F6A48-78D3-48F2-9861-627381C49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936FA-386F-44A7-8FB9-44EDAFBA1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941A9-65A7-47B4-A2B2-D66B4C2D0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513A4-09E2-41D2-9F91-F7652F9C1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D7AD2-DBAA-47E6-B3AA-DA8FF99AF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E773C-9066-42EF-A9EB-CE3BD6D13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DB151-2C0F-4185-ABD9-8CE13C37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EF422-5248-45FE-AF74-7485E147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72F00-BADB-4B5F-85BD-8AC378D82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A523A-B05F-4142-9B7D-D5FAD0B57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hyperlink" Target="../../&#30446;&#24405;.pptx" TargetMode="External" /><Relationship Id="rId7" Type="http://schemas.openxmlformats.org/officeDocument/2006/relationships/image" Target="../media/image5.png" /><Relationship Id="rId8" Type="http://schemas.openxmlformats.org/officeDocument/2006/relationships/hyperlink" Target="../../../&#30005;&#23376;&#36164;&#28304;&#23548;&#33322;.pptx" TargetMode="External" /><Relationship Id="rId9" Type="http://schemas.openxmlformats.org/officeDocument/2006/relationships/image" Target="../media/image6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18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gray">
          <a:xfrm>
            <a:off x="6350" y="4763"/>
            <a:ext cx="9144000" cy="5708650"/>
          </a:xfrm>
          <a:prstGeom prst="rect">
            <a:avLst/>
          </a:prstGeom>
          <a:noFill/>
          <a:ln w="9525" algn="ctr">
            <a:noFill/>
            <a:miter lim="800000"/>
          </a:ln>
        </p:spPr>
      </p:pic>
      <p:pic>
        <p:nvPicPr>
          <p:cNvPr id="1028" name="Picture 2" descr="E:\22版\2022光盘模板\上页.png">
            <a:hlinkClick action="ppaction://hlinkshowjump?jump=previousslide"/>
          </p:cNvPr>
          <p:cNvPicPr>
            <a:picLocks noChangeAspect="1" noChangeArrowheads="1"/>
          </p:cNvPicPr>
          <p:nvPr userDrawn="1"/>
        </p:nvPicPr>
        <p:blipFill>
          <a:blip r:embed="rId3"/>
          <a:stretch>
            <a:fillRect/>
          </a:stretch>
        </p:blipFill>
        <p:spPr bwMode="auto">
          <a:xfrm>
            <a:off x="7524750" y="5181600"/>
            <a:ext cx="620713" cy="2762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029" name="Picture 4" descr="E:\22版\2022光盘模板\下页.png">
            <a:hlinkClick action="ppaction://hlinkshowjump?jump=nextslide"/>
          </p:cNvPr>
          <p:cNvPicPr>
            <a:picLocks noChangeAspect="1" noChangeArrowheads="1"/>
          </p:cNvPicPr>
          <p:nvPr userDrawn="1"/>
        </p:nvPicPr>
        <p:blipFill>
          <a:blip r:embed="rId4"/>
          <a:stretch>
            <a:fillRect/>
          </a:stretch>
        </p:blipFill>
        <p:spPr bwMode="auto">
          <a:xfrm>
            <a:off x="8259763" y="5181600"/>
            <a:ext cx="619125" cy="2762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0" name="Picture 6" descr="E:\22版\2022光盘模板\返回目录.png">
            <a:hlinkClick r:id="rId6" action="ppaction://hlinkpres?slideindex=2&amp;slidetitle=幻灯片 2"/>
          </p:cNvPr>
          <p:cNvPicPr>
            <a:picLocks noChangeAspect="1" noChangeArrowheads="1"/>
          </p:cNvPicPr>
          <p:nvPr userDrawn="1"/>
        </p:nvPicPr>
        <p:blipFill>
          <a:blip r:embed="rId5"/>
          <a:stretch>
            <a:fillRect/>
          </a:stretch>
        </p:blipFill>
        <p:spPr bwMode="auto">
          <a:xfrm>
            <a:off x="7358876" y="27764"/>
            <a:ext cx="771525" cy="3429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1" name="Picture 5" descr="E:\22版\2022光盘模板\返回导航改.png">
            <a:hlinkClick r:id="rId8" action="ppaction://hlinkpres?slideindex=2&amp;slidetitle=幻灯片 2"/>
          </p:cNvPr>
          <p:cNvPicPr>
            <a:picLocks noChangeAspect="1" noChangeArrowheads="1"/>
          </p:cNvPicPr>
          <p:nvPr userDrawn="1"/>
        </p:nvPicPr>
        <p:blipFill>
          <a:blip r:embed="rId7"/>
          <a:stretch>
            <a:fillRect/>
          </a:stretch>
        </p:blipFill>
        <p:spPr bwMode="auto">
          <a:xfrm>
            <a:off x="8231188" y="26988"/>
            <a:ext cx="771525" cy="344487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8" name="组合 7"/>
          <p:cNvGrpSpPr/>
          <p:nvPr userDrawn="1"/>
        </p:nvGrpSpPr>
        <p:grpSpPr>
          <a:xfrm>
            <a:off x="682814" y="15954"/>
            <a:ext cx="4697063" cy="369332"/>
            <a:chOff x="682814" y="15954"/>
            <a:chExt cx="4697063" cy="369332"/>
          </a:xfrm>
        </p:grpSpPr>
        <p:pic>
          <p:nvPicPr>
            <p:cNvPr id="12" name="Picture 2"/>
            <p:cNvPicPr>
              <a:picLocks noChangeAspect="1" noChangeArrowheads="1"/>
            </p:cNvPicPr>
            <p:nvPr userDrawn="1"/>
          </p:nvPicPr>
          <p:blipFill>
            <a:blip r:embed="rId9"/>
            <a:stretch>
              <a:fillRect/>
            </a:stretch>
          </p:blipFill>
          <p:spPr bwMode="auto">
            <a:xfrm>
              <a:off x="682814" y="17699"/>
              <a:ext cx="989037" cy="34396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</p:pic>
        <p:sp>
          <p:nvSpPr>
            <p:cNvPr id="13" name="TextBox 12"/>
            <p:cNvSpPr txBox="1"/>
            <p:nvPr userDrawn="1"/>
          </p:nvSpPr>
          <p:spPr>
            <a:xfrm>
              <a:off x="1072332" y="15954"/>
              <a:ext cx="430754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宋体" pitchFamily="2" charset="-122"/>
                  <a:ea typeface="宋体" pitchFamily="2" charset="-122"/>
                  <a:cs typeface="+mn-cs"/>
                </a:defRPr>
              </a:lvl1pPr>
              <a:lvl2pPr marL="457200" algn="l" rtl="0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宋体" pitchFamily="2" charset="-122"/>
                  <a:ea typeface="宋体" pitchFamily="2" charset="-122"/>
                  <a:cs typeface="+mn-cs"/>
                </a:defRPr>
              </a:lvl2pPr>
              <a:lvl3pPr marL="914400" algn="l" rtl="0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宋体" pitchFamily="2" charset="-122"/>
                  <a:ea typeface="宋体" pitchFamily="2" charset="-122"/>
                  <a:cs typeface="+mn-cs"/>
                </a:defRPr>
              </a:lvl3pPr>
              <a:lvl4pPr marL="1371600" algn="l" rtl="0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宋体" pitchFamily="2" charset="-122"/>
                  <a:ea typeface="宋体" pitchFamily="2" charset="-122"/>
                  <a:cs typeface="+mn-cs"/>
                </a:defRPr>
              </a:lvl4pPr>
              <a:lvl5pPr marL="1828800" algn="l" rtl="0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chemeClr val="tx1"/>
                  </a:solidFill>
                  <a:latin typeface="宋体" pitchFamily="2" charset="-122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b="1" kern="1200">
                  <a:solidFill>
                    <a:schemeClr val="tx1"/>
                  </a:solidFill>
                  <a:latin typeface="宋体" pitchFamily="2" charset="-122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b="1" kern="1200">
                  <a:solidFill>
                    <a:schemeClr val="tx1"/>
                  </a:solidFill>
                  <a:latin typeface="宋体" pitchFamily="2" charset="-122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b="1" kern="1200">
                  <a:solidFill>
                    <a:schemeClr val="tx1"/>
                  </a:solidFill>
                  <a:latin typeface="宋体" pitchFamily="2" charset="-122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b="1" kern="1200">
                  <a:solidFill>
                    <a:schemeClr val="tx1"/>
                  </a:solidFill>
                  <a:latin typeface="宋体" pitchFamily="2" charset="-122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zh-CN" altLang="en-US" b="1" smtClean="0">
                  <a:solidFill>
                    <a:schemeClr val="tx1"/>
                  </a:solidFill>
                </a:rPr>
                <a:t>初中总复习练案</a:t>
              </a:r>
              <a:r>
                <a:rPr lang="en-US" altLang="zh-CN" b="1" smtClean="0">
                  <a:solidFill>
                    <a:schemeClr val="tx1"/>
                  </a:solidFill>
                </a:rPr>
                <a:t>·(</a:t>
              </a:r>
              <a:r>
                <a:rPr lang="zh-CN" altLang="en-US" b="1" smtClean="0">
                  <a:solidFill>
                    <a:schemeClr val="tx1"/>
                  </a:solidFill>
                </a:rPr>
                <a:t>五四制</a:t>
              </a:r>
              <a:r>
                <a:rPr lang="en-US" altLang="zh-CN" b="1" smtClean="0">
                  <a:solidFill>
                    <a:schemeClr val="tx1"/>
                  </a:solidFill>
                </a:rPr>
                <a:t>)·</a:t>
              </a:r>
              <a:r>
                <a:rPr lang="zh-CN" altLang="en-US" b="1" smtClean="0">
                  <a:solidFill>
                    <a:schemeClr val="tx1"/>
                  </a:solidFill>
                </a:rPr>
                <a:t>物理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+mj-ea"/>
          <a:cs typeface="+mj-cs"/>
        </a:defRPr>
      </a:lvl1pPr>
      <a:lvl2pPr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257175" indent="-257175" algn="l" defTabSz="68580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  <a:ea typeface="+mn-ea"/>
        </a:defRPr>
      </a:lvl2pPr>
      <a:lvl3pPr marL="857250" indent="-171450" algn="l" defTabSz="68580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200150" indent="-171450" algn="l" defTabSz="685800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+mn-ea"/>
        </a:defRPr>
      </a:lvl4pPr>
      <a:lvl5pPr marL="1543050" indent="-171450" algn="l" defTabSz="685800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+mn-ea"/>
        </a:defRPr>
      </a:lvl5pPr>
      <a:lvl6pPr marL="2000250" indent="-171450" algn="l" defTabSz="685800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+mn-ea"/>
        </a:defRPr>
      </a:lvl6pPr>
      <a:lvl7pPr marL="2457450" indent="-171450" algn="l" defTabSz="685800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+mn-ea"/>
        </a:defRPr>
      </a:lvl7pPr>
      <a:lvl8pPr marL="2914650" indent="-171450" algn="l" defTabSz="685800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+mn-ea"/>
        </a:defRPr>
      </a:lvl8pPr>
      <a:lvl9pPr marL="3371850" indent="-171450" algn="l" defTabSz="685800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package" Target="../embeddings/Microsoft_Word___1.docx" TargetMode="Internal" /><Relationship Id="rId4" Type="http://schemas.openxmlformats.org/officeDocument/2006/relationships/oleObject" Target="../embeddings/oleObject1.bin" /><Relationship Id="rId5" Type="http://schemas.openxmlformats.org/officeDocument/2006/relationships/image" Target="../media/image9.emf" /><Relationship Id="rId6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package" Target="../embeddings/Microsoft_Word___2.docx" TargetMode="Internal" /><Relationship Id="rId3" Type="http://schemas.openxmlformats.org/officeDocument/2006/relationships/oleObject" Target="../embeddings/oleObject2.bin" /><Relationship Id="rId4" Type="http://schemas.openxmlformats.org/officeDocument/2006/relationships/image" Target="../media/image10.emf" /><Relationship Id="rId5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package" Target="../embeddings/Microsoft_Word___3.docx" TargetMode="Internal" /><Relationship Id="rId3" Type="http://schemas.openxmlformats.org/officeDocument/2006/relationships/oleObject" Target="../embeddings/oleObject3.bin" /><Relationship Id="rId4" Type="http://schemas.openxmlformats.org/officeDocument/2006/relationships/image" Target="../media/image14.emf" /><Relationship Id="rId5" Type="http://schemas.openxmlformats.org/officeDocument/2006/relationships/package" Target="../embeddings/Microsoft_Word___4.docx" TargetMode="Internal" /><Relationship Id="rId6" Type="http://schemas.openxmlformats.org/officeDocument/2006/relationships/oleObject" Target="../embeddings/oleObject4.bin" /><Relationship Id="rId7" Type="http://schemas.openxmlformats.org/officeDocument/2006/relationships/image" Target="../media/image15.emf" /><Relationship Id="rId8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Relationship Id="rId3" Type="http://schemas.openxmlformats.org/officeDocument/2006/relationships/package" Target="../embeddings/Microsoft_Word___5.docx" TargetMode="Internal" /><Relationship Id="rId4" Type="http://schemas.openxmlformats.org/officeDocument/2006/relationships/oleObject" Target="../embeddings/oleObject5.bin" /><Relationship Id="rId5" Type="http://schemas.openxmlformats.org/officeDocument/2006/relationships/image" Target="../media/image26.emf" /><Relationship Id="rId6" Type="http://schemas.openxmlformats.org/officeDocument/2006/relationships/vmlDrawing" Target="../drawings/vmlDrawing4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2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705413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 Box 182"/>
          <p:cNvSpPr txBox="1">
            <a:spLocks noChangeArrowheads="1"/>
          </p:cNvSpPr>
          <p:nvPr/>
        </p:nvSpPr>
        <p:spPr bwMode="gray">
          <a:xfrm>
            <a:off x="628650" y="575876"/>
            <a:ext cx="8279606" cy="504369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latin typeface="黑体" pitchFamily="49" charset="-122"/>
                <a:ea typeface="黑体" pitchFamily="49" charset="-122"/>
              </a:rPr>
              <a:t>第十二讲　电压和电阻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3704" y="1744345"/>
            <a:ext cx="8358246" cy="2252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latin typeface="黑体" pitchFamily="49" charset="-122"/>
                <a:ea typeface="黑体" pitchFamily="49" charset="-122"/>
              </a:rPr>
              <a:t>一、电压</a:t>
            </a:r>
          </a:p>
          <a:p>
            <a:r>
              <a:rPr lang="en-US" smtClean="0"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作用</a:t>
            </a:r>
            <a:r>
              <a:rPr lang="en-US" smtClean="0"/>
              <a:t>:</a:t>
            </a:r>
            <a:r>
              <a:rPr lang="zh-CN" altLang="en-US" smtClean="0"/>
              <a:t>使电荷发生定向移动形成电流</a:t>
            </a:r>
            <a:r>
              <a:rPr lang="en-US" smtClean="0"/>
              <a:t>,</a:t>
            </a:r>
            <a:r>
              <a:rPr lang="zh-CN" altLang="en-US" smtClean="0"/>
              <a:t>由电源提供</a:t>
            </a:r>
            <a:r>
              <a:rPr lang="en-US" smtClean="0"/>
              <a:t>.</a:t>
            </a:r>
            <a:endParaRPr lang="zh-CN" altLang="en-US" smtClean="0"/>
          </a:p>
          <a:p>
            <a:r>
              <a:rPr lang="en-US" smtClean="0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单位</a:t>
            </a:r>
            <a:r>
              <a:rPr lang="en-US" smtClean="0"/>
              <a:t>:</a:t>
            </a:r>
            <a:r>
              <a:rPr lang="zh-CN" altLang="en-US" smtClean="0"/>
              <a:t>电压的国际单位是</a:t>
            </a:r>
            <a:r>
              <a:rPr lang="zh-CN" altLang="en-US" u="sng" smtClean="0"/>
              <a:t>　      　</a:t>
            </a:r>
            <a:r>
              <a:rPr lang="en-US" smtClean="0"/>
              <a:t>,</a:t>
            </a:r>
            <a:r>
              <a:rPr lang="zh-CN" altLang="en-US" smtClean="0"/>
              <a:t>简称</a:t>
            </a:r>
            <a:r>
              <a:rPr lang="zh-CN" altLang="en-US" u="sng" smtClean="0"/>
              <a:t>　   　</a:t>
            </a:r>
            <a:r>
              <a:rPr lang="en-US" smtClean="0"/>
              <a:t>,</a:t>
            </a:r>
            <a:r>
              <a:rPr lang="zh-CN" altLang="en-US" smtClean="0"/>
              <a:t>符号是</a:t>
            </a:r>
            <a:r>
              <a:rPr lang="zh-CN" altLang="en-US" u="sng" smtClean="0"/>
              <a:t>　  　</a:t>
            </a:r>
            <a:r>
              <a:rPr lang="en-US" smtClean="0"/>
              <a:t>;</a:t>
            </a:r>
            <a:r>
              <a:rPr lang="zh-CN" altLang="en-US" smtClean="0"/>
              <a:t>常用的两个单位还有</a:t>
            </a:r>
            <a:r>
              <a:rPr lang="en-US" smtClean="0"/>
              <a:t>kV</a:t>
            </a:r>
            <a:r>
              <a:rPr lang="zh-CN" altLang="en-US" smtClean="0"/>
              <a:t>和</a:t>
            </a:r>
            <a:r>
              <a:rPr lang="en-US" smtClean="0"/>
              <a:t>mV,</a:t>
            </a:r>
            <a:r>
              <a:rPr lang="zh-CN" altLang="en-US" smtClean="0"/>
              <a:t>它们之间的换算关系是</a:t>
            </a:r>
            <a:r>
              <a:rPr lang="en-US" smtClean="0"/>
              <a:t> 1 kV=</a:t>
            </a:r>
            <a:r>
              <a:rPr lang="zh-CN" altLang="en-US" u="sng" smtClean="0"/>
              <a:t>　     </a:t>
            </a:r>
            <a:r>
              <a:rPr lang="en-US" smtClean="0"/>
              <a:t>V,1 V=</a:t>
            </a:r>
            <a:r>
              <a:rPr lang="zh-CN" altLang="en-US" u="sng" smtClean="0"/>
              <a:t>　   　</a:t>
            </a:r>
            <a:r>
              <a:rPr lang="en-US" smtClean="0"/>
              <a:t>mV. </a:t>
            </a:r>
            <a:endParaRPr lang="zh-CN" altLang="en-US" smtClean="0"/>
          </a:p>
          <a:p>
            <a:r>
              <a:rPr lang="en-US" smtClean="0">
                <a:latin typeface="黑体" pitchFamily="49" charset="-122"/>
                <a:ea typeface="黑体" pitchFamily="49" charset="-122"/>
              </a:rPr>
              <a:t>3.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几种常见的电压值</a:t>
            </a:r>
            <a:r>
              <a:rPr lang="en-US" smtClean="0"/>
              <a:t>:</a:t>
            </a:r>
            <a:r>
              <a:rPr lang="zh-CN" altLang="en-US" smtClean="0"/>
              <a:t>一节干电池的电压为</a:t>
            </a:r>
            <a:r>
              <a:rPr lang="zh-CN" altLang="en-US" u="sng" smtClean="0"/>
              <a:t>　         　</a:t>
            </a:r>
            <a:r>
              <a:rPr lang="en-US" smtClean="0"/>
              <a:t>V,</a:t>
            </a:r>
            <a:r>
              <a:rPr lang="zh-CN" altLang="en-US" smtClean="0"/>
              <a:t>一节铅蓄电池的电压为</a:t>
            </a:r>
            <a:r>
              <a:rPr lang="zh-CN" altLang="en-US" u="sng" smtClean="0"/>
              <a:t>　   　</a:t>
            </a:r>
            <a:r>
              <a:rPr lang="en-US" smtClean="0"/>
              <a:t>V,</a:t>
            </a:r>
            <a:r>
              <a:rPr lang="zh-CN" altLang="en-US" smtClean="0"/>
              <a:t>对人体安全的电压不高于</a:t>
            </a:r>
            <a:r>
              <a:rPr lang="zh-CN" altLang="en-US" u="sng" smtClean="0"/>
              <a:t>　  　</a:t>
            </a:r>
            <a:r>
              <a:rPr lang="en-US" smtClean="0"/>
              <a:t>V,</a:t>
            </a:r>
            <a:r>
              <a:rPr lang="zh-CN" altLang="en-US" smtClean="0"/>
              <a:t>我国家庭电路的电压为</a:t>
            </a:r>
            <a:r>
              <a:rPr lang="zh-CN" altLang="en-US" u="sng" smtClean="0"/>
              <a:t>　  　</a:t>
            </a:r>
            <a:r>
              <a:rPr lang="en-US" smtClean="0"/>
              <a:t>V. </a:t>
            </a:r>
            <a:endParaRPr lang="zh-CN" altLang="en-US"/>
          </a:p>
        </p:txBody>
      </p:sp>
      <p:pic>
        <p:nvPicPr>
          <p:cNvPr id="25" name="Picture 2" descr="\\Czkejian00\图片收藏\img489.jpg"/>
          <p:cNvPicPr>
            <a:picLocks noChangeAspect="1" noChangeArrowheads="1"/>
          </p:cNvPicPr>
          <p:nvPr/>
        </p:nvPicPr>
        <p:blipFill>
          <a:blip r:embed="rId2"/>
          <a:srcRect l="1462" t="27264" r="1209" b="17455"/>
          <a:stretch>
            <a:fillRect/>
          </a:stretch>
        </p:blipFill>
        <p:spPr bwMode="auto">
          <a:xfrm>
            <a:off x="599271" y="1190242"/>
            <a:ext cx="8308986" cy="529176"/>
          </a:xfrm>
          <a:prstGeom prst="rect">
            <a:avLst/>
          </a:prstGeom>
          <a:noFill/>
        </p:spPr>
      </p:pic>
      <p:sp>
        <p:nvSpPr>
          <p:cNvPr id="17" name="矩形 16"/>
          <p:cNvSpPr/>
          <p:nvPr/>
        </p:nvSpPr>
        <p:spPr>
          <a:xfrm>
            <a:off x="3644100" y="2428078"/>
            <a:ext cx="649537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伏特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5287174" y="2428078"/>
            <a:ext cx="417102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伏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6930248" y="2428078"/>
            <a:ext cx="301686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V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5644364" y="2713830"/>
            <a:ext cx="728084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10</a:t>
            </a:r>
            <a:r>
              <a:rPr lang="en-US" baseline="300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3</a:t>
            </a:r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　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7144562" y="2713830"/>
            <a:ext cx="495649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10</a:t>
            </a:r>
            <a:r>
              <a:rPr lang="en-US" baseline="300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3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5287174" y="3142458"/>
            <a:ext cx="535724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1.5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143770" y="3499648"/>
            <a:ext cx="301686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2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4787108" y="3499648"/>
            <a:ext cx="418704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36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7858942" y="3428210"/>
            <a:ext cx="535724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220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3" grpId="0"/>
      <p:bldP spid="16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11"/>
          <p:cNvSpPr txBox="1"/>
          <p:nvPr/>
        </p:nvSpPr>
        <p:spPr>
          <a:xfrm>
            <a:off x="643704" y="427814"/>
            <a:ext cx="8286808" cy="1172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4.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电压的测量</a:t>
            </a:r>
            <a:r>
              <a:rPr lang="en-US" altLang="zh-CN" smtClean="0"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电压表</a:t>
            </a:r>
          </a:p>
          <a:p>
            <a:r>
              <a:rPr lang="en-US" smtClean="0"/>
              <a:t>(1)</a:t>
            </a:r>
            <a:r>
              <a:rPr lang="zh-CN" altLang="en-US" smtClean="0"/>
              <a:t>电压表用符号</a:t>
            </a:r>
            <a:r>
              <a:rPr lang="zh-CN" altLang="en-US" u="sng" smtClean="0"/>
              <a:t>　</a:t>
            </a:r>
            <a:r>
              <a:rPr lang="en-US" u="sng" smtClean="0"/>
              <a:t> </a:t>
            </a:r>
            <a:r>
              <a:rPr lang="zh-CN" altLang="en-US" u="sng" smtClean="0"/>
              <a:t>　</a:t>
            </a:r>
            <a:r>
              <a:rPr lang="zh-CN" altLang="en-US" smtClean="0"/>
              <a:t>表示</a:t>
            </a:r>
            <a:r>
              <a:rPr lang="en-US" smtClean="0"/>
              <a:t>;</a:t>
            </a:r>
            <a:r>
              <a:rPr lang="zh-CN" altLang="en-US" smtClean="0"/>
              <a:t>一般是双量程</a:t>
            </a:r>
            <a:r>
              <a:rPr lang="en-US" smtClean="0"/>
              <a:t>,</a:t>
            </a:r>
            <a:r>
              <a:rPr lang="zh-CN" altLang="en-US" smtClean="0"/>
              <a:t>分别是“</a:t>
            </a:r>
            <a:r>
              <a:rPr lang="en-US" smtClean="0"/>
              <a:t>0</a:t>
            </a:r>
            <a:r>
              <a:rPr lang="zh-CN" altLang="en-US" smtClean="0"/>
              <a:t>～</a:t>
            </a:r>
            <a:r>
              <a:rPr lang="en-US" smtClean="0"/>
              <a:t>3 V</a:t>
            </a:r>
            <a:r>
              <a:rPr lang="zh-CN" altLang="en-US" smtClean="0"/>
              <a:t>”</a:t>
            </a:r>
            <a:r>
              <a:rPr lang="en-US" smtClean="0"/>
              <a:t>,</a:t>
            </a:r>
            <a:r>
              <a:rPr lang="zh-CN" altLang="en-US" smtClean="0"/>
              <a:t>“</a:t>
            </a:r>
            <a:r>
              <a:rPr lang="en-US" smtClean="0"/>
              <a:t>0</a:t>
            </a:r>
            <a:r>
              <a:rPr lang="zh-CN" altLang="en-US" smtClean="0"/>
              <a:t>～</a:t>
            </a:r>
            <a:r>
              <a:rPr lang="en-US" smtClean="0"/>
              <a:t>15 V</a:t>
            </a:r>
            <a:r>
              <a:rPr lang="zh-CN" altLang="en-US" smtClean="0"/>
              <a:t>”</a:t>
            </a:r>
            <a:r>
              <a:rPr lang="en-US" smtClean="0"/>
              <a:t>,</a:t>
            </a:r>
            <a:r>
              <a:rPr lang="zh-CN" altLang="en-US" smtClean="0"/>
              <a:t>对应分度值分别是</a:t>
            </a:r>
            <a:r>
              <a:rPr lang="zh-CN" altLang="en-US" u="sng" smtClean="0"/>
              <a:t>　    　</a:t>
            </a:r>
            <a:r>
              <a:rPr lang="en-US" smtClean="0"/>
              <a:t>,</a:t>
            </a:r>
            <a:r>
              <a:rPr lang="zh-CN" altLang="en-US" u="sng" smtClean="0"/>
              <a:t>　     　</a:t>
            </a:r>
            <a:r>
              <a:rPr lang="en-US" smtClean="0"/>
              <a:t>. 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501092" y="1070756"/>
            <a:ext cx="769763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0.1 V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3" name="A21XCZLAZFXDYWL53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5072860" y="1285069"/>
            <a:ext cx="785818" cy="804999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72266" y="2142326"/>
            <a:ext cx="8286808" cy="2973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/>
              <a:t>(2)</a:t>
            </a:r>
            <a:r>
              <a:rPr lang="zh-CN" altLang="en-US" smtClean="0"/>
              <a:t>使用要遵循以下原则</a:t>
            </a:r>
          </a:p>
          <a:p>
            <a:r>
              <a:rPr lang="zh-CN" altLang="en-US" smtClean="0"/>
              <a:t>①两个必须</a:t>
            </a:r>
          </a:p>
          <a:p>
            <a:r>
              <a:rPr lang="en-US" smtClean="0"/>
              <a:t>a.</a:t>
            </a:r>
            <a:r>
              <a:rPr lang="zh-CN" altLang="en-US" smtClean="0"/>
              <a:t>必须将电压表</a:t>
            </a:r>
            <a:r>
              <a:rPr lang="zh-CN" altLang="en-US" u="sng" smtClean="0"/>
              <a:t>　    　</a:t>
            </a:r>
            <a:r>
              <a:rPr lang="zh-CN" altLang="en-US" smtClean="0"/>
              <a:t>在被测电路的两端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en-US" smtClean="0"/>
              <a:t>b.</a:t>
            </a:r>
            <a:r>
              <a:rPr lang="zh-CN" altLang="en-US" smtClean="0"/>
              <a:t>必须使电压表的“</a:t>
            </a:r>
            <a:r>
              <a:rPr lang="en-US" smtClean="0"/>
              <a:t>+</a:t>
            </a:r>
            <a:r>
              <a:rPr lang="zh-CN" altLang="en-US" smtClean="0"/>
              <a:t>”接线柱接电源</a:t>
            </a:r>
            <a:r>
              <a:rPr lang="zh-CN" altLang="en-US" u="sng" smtClean="0"/>
              <a:t>　    　</a:t>
            </a:r>
            <a:r>
              <a:rPr lang="en-US" smtClean="0"/>
              <a:t>,</a:t>
            </a:r>
            <a:r>
              <a:rPr lang="zh-CN" altLang="en-US" smtClean="0"/>
              <a:t>“</a:t>
            </a:r>
            <a:r>
              <a:rPr lang="en-US" smtClean="0"/>
              <a:t>-</a:t>
            </a:r>
            <a:r>
              <a:rPr lang="zh-CN" altLang="en-US" smtClean="0"/>
              <a:t>”接线柱接电源</a:t>
            </a:r>
            <a:r>
              <a:rPr lang="zh-CN" altLang="en-US" u="sng" smtClean="0"/>
              <a:t>　   　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zh-CN" altLang="en-US" smtClean="0"/>
              <a:t>②一个不能</a:t>
            </a:r>
            <a:r>
              <a:rPr lang="en-US" smtClean="0"/>
              <a:t>:</a:t>
            </a:r>
            <a:r>
              <a:rPr lang="zh-CN" altLang="en-US" smtClean="0"/>
              <a:t>所测电压不能超过电压表的</a:t>
            </a:r>
            <a:r>
              <a:rPr lang="zh-CN" altLang="en-US" u="sng" smtClean="0"/>
              <a:t>　    　</a:t>
            </a:r>
            <a:r>
              <a:rPr lang="en-US" smtClean="0"/>
              <a:t>. </a:t>
            </a:r>
            <a:endParaRPr lang="zh-CN" altLang="en-US" smtClean="0"/>
          </a:p>
          <a:p>
            <a:pPr algn="just"/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点拨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] 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电压表的电阻很大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在电路中相当于断路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故可以直接接在电源两极上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但不能串联在电路中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因为当电压表串联在电路中时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电路中的电流会很小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相当于电路处于断路状态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.</a:t>
            </a:r>
            <a:endParaRPr lang="zh-CN" altLang="en-US">
              <a:latin typeface="楷体" pitchFamily="49" charset="-122"/>
              <a:ea typeface="楷体" pitchFamily="49" charset="-122"/>
            </a:endParaRPr>
          </a:p>
        </p:txBody>
      </p:sp>
      <p:graphicFrame>
        <p:nvGraphicFramePr>
          <p:cNvPr id="110593" name="Object 1"/>
          <p:cNvGraphicFramePr>
            <a:graphicFrameLocks noChangeAspect="1"/>
          </p:cNvGraphicFramePr>
          <p:nvPr/>
        </p:nvGraphicFramePr>
        <p:xfrm>
          <a:off x="2529671" y="713566"/>
          <a:ext cx="494285" cy="50006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3" imgW="290182" imgH="297011" progId="Word.Document.12">
                  <p:embed/>
                </p:oleObj>
              </mc:Choice>
              <mc:Fallback>
                <p:oleObj name="文档" r:id="rId3" imgW="290182" imgH="297011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29671" y="713566"/>
                        <a:ext cx="494285" cy="50006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矩形 15"/>
          <p:cNvSpPr/>
          <p:nvPr/>
        </p:nvSpPr>
        <p:spPr>
          <a:xfrm>
            <a:off x="3501224" y="1070756"/>
            <a:ext cx="769763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0.5 V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2358216" y="2785268"/>
            <a:ext cx="649537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并联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4644232" y="3142458"/>
            <a:ext cx="649537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正极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7573190" y="3142458"/>
            <a:ext cx="649537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负极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4858546" y="3499648"/>
            <a:ext cx="649537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量程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05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05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/>
      <p:bldP spid="17" grpId="0"/>
      <p:bldP spid="18" grpId="0"/>
      <p:bldP spid="19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11"/>
          <p:cNvSpPr txBox="1"/>
          <p:nvPr/>
        </p:nvSpPr>
        <p:spPr>
          <a:xfrm>
            <a:off x="572266" y="514892"/>
            <a:ext cx="8429684" cy="4413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5.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电压规律</a:t>
            </a:r>
          </a:p>
          <a:p>
            <a:r>
              <a:rPr lang="en-US" smtClean="0"/>
              <a:t>(1)</a:t>
            </a:r>
            <a:r>
              <a:rPr lang="zh-CN" altLang="en-US" smtClean="0"/>
              <a:t>串联电路两端的总电压等于</a:t>
            </a:r>
            <a:r>
              <a:rPr lang="zh-CN" altLang="en-US" u="sng" smtClean="0"/>
              <a:t>　                    　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en-US" smtClean="0"/>
              <a:t>(2)</a:t>
            </a:r>
            <a:r>
              <a:rPr lang="zh-CN" altLang="en-US" smtClean="0"/>
              <a:t>并联电路中各支路两端的电压</a:t>
            </a:r>
            <a:r>
              <a:rPr lang="zh-CN" altLang="en-US" u="sng" smtClean="0"/>
              <a:t>　    　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en-US" smtClean="0"/>
              <a:t>(3)</a:t>
            </a:r>
            <a:r>
              <a:rPr lang="zh-CN" altLang="en-US" smtClean="0"/>
              <a:t>串联电池组的总电压等于</a:t>
            </a:r>
            <a:r>
              <a:rPr lang="zh-CN" altLang="en-US" u="sng" smtClean="0"/>
              <a:t>　                     　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zh-CN" altLang="en-US" smtClean="0">
                <a:latin typeface="黑体" pitchFamily="49" charset="-122"/>
                <a:ea typeface="黑体" pitchFamily="49" charset="-122"/>
              </a:rPr>
              <a:t>二、电阻</a:t>
            </a:r>
          </a:p>
          <a:p>
            <a:r>
              <a:rPr lang="en-US" smtClean="0"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导体和绝缘体</a:t>
            </a:r>
          </a:p>
          <a:p>
            <a:r>
              <a:rPr lang="en-US" smtClean="0"/>
              <a:t>(1)</a:t>
            </a:r>
            <a:r>
              <a:rPr lang="zh-CN" altLang="en-US" smtClean="0"/>
              <a:t>导体</a:t>
            </a:r>
            <a:r>
              <a:rPr lang="en-US" smtClean="0"/>
              <a:t>:</a:t>
            </a:r>
            <a:r>
              <a:rPr lang="zh-CN" altLang="en-US" u="sng" smtClean="0"/>
              <a:t>　    　</a:t>
            </a:r>
            <a:r>
              <a:rPr lang="zh-CN" altLang="en-US" smtClean="0"/>
              <a:t>导电的物体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en-US" smtClean="0"/>
              <a:t>(2)</a:t>
            </a:r>
            <a:r>
              <a:rPr lang="zh-CN" altLang="en-US" smtClean="0"/>
              <a:t>绝缘体</a:t>
            </a:r>
            <a:r>
              <a:rPr lang="en-US" smtClean="0"/>
              <a:t>:</a:t>
            </a:r>
            <a:r>
              <a:rPr lang="zh-CN" altLang="en-US" u="sng" smtClean="0"/>
              <a:t>　         　</a:t>
            </a:r>
            <a:r>
              <a:rPr lang="zh-CN" altLang="en-US" smtClean="0"/>
              <a:t>导电的物体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en-US" smtClean="0"/>
              <a:t>(3)</a:t>
            </a:r>
            <a:r>
              <a:rPr lang="zh-CN" altLang="en-US" smtClean="0"/>
              <a:t>常见导体</a:t>
            </a:r>
            <a:r>
              <a:rPr lang="en-US" smtClean="0"/>
              <a:t>:</a:t>
            </a:r>
            <a:r>
              <a:rPr lang="zh-CN" altLang="en-US" smtClean="0"/>
              <a:t>金属、酸、碱、盐水溶液、石墨等</a:t>
            </a:r>
            <a:r>
              <a:rPr lang="en-US" smtClean="0"/>
              <a:t>.</a:t>
            </a:r>
            <a:endParaRPr lang="zh-CN" altLang="en-US" smtClean="0"/>
          </a:p>
          <a:p>
            <a:r>
              <a:rPr lang="zh-CN" altLang="en-US" smtClean="0">
                <a:latin typeface="黑体" pitchFamily="49" charset="-122"/>
                <a:ea typeface="黑体" pitchFamily="49" charset="-122"/>
              </a:rPr>
              <a:t>拓展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:</a:t>
            </a:r>
            <a:r>
              <a:rPr lang="zh-CN" altLang="en-US" smtClean="0">
                <a:latin typeface="+mn-ea"/>
                <a:ea typeface="+mn-ea"/>
              </a:rPr>
              <a:t>半导体和超导体</a:t>
            </a:r>
          </a:p>
          <a:p>
            <a:r>
              <a:rPr lang="en-US" smtClean="0">
                <a:latin typeface="+mn-ea"/>
                <a:ea typeface="+mn-ea"/>
              </a:rPr>
              <a:t>(1)</a:t>
            </a:r>
            <a:r>
              <a:rPr lang="zh-CN" altLang="en-US" smtClean="0">
                <a:latin typeface="+mn-ea"/>
                <a:ea typeface="+mn-ea"/>
              </a:rPr>
              <a:t>导电性能介于导体和绝缘体之间</a:t>
            </a:r>
            <a:r>
              <a:rPr lang="en-US" smtClean="0">
                <a:latin typeface="+mn-ea"/>
                <a:ea typeface="+mn-ea"/>
              </a:rPr>
              <a:t>,</a:t>
            </a:r>
            <a:r>
              <a:rPr lang="zh-CN" altLang="en-US" smtClean="0">
                <a:latin typeface="+mn-ea"/>
                <a:ea typeface="+mn-ea"/>
              </a:rPr>
              <a:t>被称作半导体</a:t>
            </a:r>
            <a:r>
              <a:rPr lang="en-US" smtClean="0">
                <a:latin typeface="+mn-ea"/>
                <a:ea typeface="+mn-ea"/>
              </a:rPr>
              <a:t>,</a:t>
            </a:r>
            <a:r>
              <a:rPr lang="zh-CN" altLang="en-US" smtClean="0">
                <a:latin typeface="+mn-ea"/>
                <a:ea typeface="+mn-ea"/>
              </a:rPr>
              <a:t>例如</a:t>
            </a:r>
            <a:r>
              <a:rPr lang="en-US" smtClean="0">
                <a:latin typeface="+mn-ea"/>
                <a:ea typeface="+mn-ea"/>
              </a:rPr>
              <a:t>,</a:t>
            </a:r>
            <a:r>
              <a:rPr lang="zh-CN" altLang="en-US" smtClean="0">
                <a:latin typeface="+mn-ea"/>
                <a:ea typeface="+mn-ea"/>
              </a:rPr>
              <a:t>硅、锗属于半导体材料</a:t>
            </a:r>
            <a:r>
              <a:rPr lang="en-US" smtClean="0">
                <a:latin typeface="+mn-ea"/>
                <a:ea typeface="+mn-ea"/>
              </a:rPr>
              <a:t>.</a:t>
            </a:r>
            <a:endParaRPr lang="zh-CN" altLang="en-US" smtClean="0">
              <a:latin typeface="+mn-ea"/>
              <a:ea typeface="+mn-ea"/>
            </a:endParaRPr>
          </a:p>
          <a:p>
            <a:r>
              <a:rPr lang="en-US" smtClean="0">
                <a:latin typeface="+mn-ea"/>
                <a:ea typeface="+mn-ea"/>
              </a:rPr>
              <a:t>(2)</a:t>
            </a:r>
            <a:r>
              <a:rPr lang="zh-CN" altLang="en-US" smtClean="0">
                <a:latin typeface="+mn-ea"/>
                <a:ea typeface="+mn-ea"/>
              </a:rPr>
              <a:t>某些物质在温度很低时</a:t>
            </a:r>
            <a:r>
              <a:rPr lang="en-US" smtClean="0">
                <a:latin typeface="+mn-ea"/>
                <a:ea typeface="+mn-ea"/>
              </a:rPr>
              <a:t>,</a:t>
            </a:r>
            <a:r>
              <a:rPr lang="zh-CN" altLang="en-US" smtClean="0">
                <a:latin typeface="+mn-ea"/>
                <a:ea typeface="+mn-ea"/>
              </a:rPr>
              <a:t>电阻就变成了零</a:t>
            </a:r>
            <a:r>
              <a:rPr lang="en-US" smtClean="0">
                <a:latin typeface="+mn-ea"/>
                <a:ea typeface="+mn-ea"/>
              </a:rPr>
              <a:t>,</a:t>
            </a:r>
            <a:r>
              <a:rPr lang="zh-CN" altLang="en-US" smtClean="0">
                <a:latin typeface="+mn-ea"/>
                <a:ea typeface="+mn-ea"/>
              </a:rPr>
              <a:t>这就是超导现象</a:t>
            </a:r>
            <a:endParaRPr lang="zh-CN" altLang="en-US">
              <a:latin typeface="+mn-ea"/>
              <a:ea typeface="+mn-ea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786976" y="785004"/>
            <a:ext cx="2741456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各用电器两端的电压之和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4215604" y="1142194"/>
            <a:ext cx="649537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相等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858414" y="1499384"/>
            <a:ext cx="2044149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各节电池电压之和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1786712" y="2570954"/>
            <a:ext cx="649537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容易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2001026" y="2928144"/>
            <a:ext cx="881973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不容易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4" grpId="0"/>
      <p:bldP spid="15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11"/>
          <p:cNvSpPr txBox="1"/>
          <p:nvPr/>
        </p:nvSpPr>
        <p:spPr>
          <a:xfrm>
            <a:off x="643704" y="514892"/>
            <a:ext cx="8286808" cy="4413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点拨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] 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(1)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导体和绝缘体没有绝对的界限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当条件改变时绝缘体可变成导体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.</a:t>
            </a:r>
            <a:endParaRPr lang="zh-CN" altLang="en-US" smtClean="0">
              <a:latin typeface="楷体" pitchFamily="49" charset="-122"/>
              <a:ea typeface="楷体" pitchFamily="49" charset="-122"/>
            </a:endParaRPr>
          </a:p>
          <a:p>
            <a:r>
              <a:rPr lang="en-US" smtClean="0">
                <a:latin typeface="楷体" pitchFamily="49" charset="-122"/>
                <a:ea typeface="楷体" pitchFamily="49" charset="-122"/>
              </a:rPr>
              <a:t>(2)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导体容易导电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是因为导体内部存在大量的自由电荷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金属导体内部的自由电荷是自由电子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.</a:t>
            </a:r>
            <a:endParaRPr lang="zh-CN" altLang="en-US" smtClean="0">
              <a:latin typeface="楷体" pitchFamily="49" charset="-122"/>
              <a:ea typeface="楷体" pitchFamily="49" charset="-122"/>
            </a:endParaRPr>
          </a:p>
          <a:p>
            <a:r>
              <a:rPr lang="en-US" smtClean="0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电阻</a:t>
            </a:r>
          </a:p>
          <a:p>
            <a:r>
              <a:rPr lang="en-US" smtClean="0"/>
              <a:t>(1)</a:t>
            </a:r>
            <a:r>
              <a:rPr lang="zh-CN" altLang="en-US" smtClean="0"/>
              <a:t>定义</a:t>
            </a:r>
            <a:r>
              <a:rPr lang="en-US" smtClean="0"/>
              <a:t>:</a:t>
            </a:r>
            <a:r>
              <a:rPr lang="zh-CN" altLang="en-US" smtClean="0"/>
              <a:t>导体对电流</a:t>
            </a:r>
            <a:r>
              <a:rPr lang="zh-CN" altLang="en-US" u="sng" smtClean="0"/>
              <a:t>　              　</a:t>
            </a:r>
            <a:r>
              <a:rPr lang="zh-CN" altLang="en-US" smtClean="0"/>
              <a:t>的大小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en-US" smtClean="0"/>
              <a:t>(2)</a:t>
            </a:r>
            <a:r>
              <a:rPr lang="zh-CN" altLang="en-US" smtClean="0"/>
              <a:t>单位及换算</a:t>
            </a:r>
            <a:r>
              <a:rPr lang="en-US" smtClean="0"/>
              <a:t>:</a:t>
            </a:r>
            <a:r>
              <a:rPr lang="zh-CN" altLang="en-US" smtClean="0"/>
              <a:t>电阻的国际单位是</a:t>
            </a:r>
            <a:r>
              <a:rPr lang="zh-CN" altLang="en-US" u="sng" smtClean="0"/>
              <a:t>　        　</a:t>
            </a:r>
            <a:r>
              <a:rPr lang="en-US" smtClean="0"/>
              <a:t>,</a:t>
            </a:r>
            <a:r>
              <a:rPr lang="zh-CN" altLang="en-US" smtClean="0"/>
              <a:t>简称</a:t>
            </a:r>
            <a:r>
              <a:rPr lang="zh-CN" altLang="en-US" u="sng" smtClean="0"/>
              <a:t>　  　</a:t>
            </a:r>
            <a:r>
              <a:rPr lang="en-US" smtClean="0"/>
              <a:t>,</a:t>
            </a:r>
            <a:r>
              <a:rPr lang="zh-CN" altLang="en-US" smtClean="0"/>
              <a:t>符号是</a:t>
            </a:r>
            <a:r>
              <a:rPr lang="zh-CN" altLang="en-US" u="sng" smtClean="0"/>
              <a:t>　     　</a:t>
            </a:r>
            <a:r>
              <a:rPr lang="en-US" smtClean="0"/>
              <a:t>, 1 M</a:t>
            </a:r>
            <a:r>
              <a:rPr lang="en-US" altLang="zh-CN" smtClean="0"/>
              <a:t>Ω</a:t>
            </a:r>
            <a:r>
              <a:rPr lang="en-US" smtClean="0"/>
              <a:t>=</a:t>
            </a:r>
            <a:r>
              <a:rPr lang="zh-CN" altLang="en-US" u="sng" smtClean="0"/>
              <a:t>　   　</a:t>
            </a:r>
            <a:r>
              <a:rPr lang="en-US" err="1" smtClean="0"/>
              <a:t>k</a:t>
            </a:r>
            <a:r>
              <a:rPr lang="en-US" altLang="zh-CN" err="1" smtClean="0"/>
              <a:t>Ω</a:t>
            </a:r>
            <a:r>
              <a:rPr lang="en-US" smtClean="0"/>
              <a:t>=</a:t>
            </a:r>
            <a:r>
              <a:rPr lang="zh-CN" altLang="en-US" u="sng" smtClean="0"/>
              <a:t>　   　</a:t>
            </a:r>
            <a:r>
              <a:rPr lang="en-US" altLang="zh-CN" smtClean="0"/>
              <a:t>Ω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en-US" smtClean="0"/>
              <a:t>(3)</a:t>
            </a:r>
            <a:r>
              <a:rPr lang="zh-CN" altLang="en-US" smtClean="0"/>
              <a:t>决定因素</a:t>
            </a:r>
            <a:r>
              <a:rPr lang="en-US" smtClean="0"/>
              <a:t>:</a:t>
            </a:r>
            <a:r>
              <a:rPr lang="zh-CN" altLang="en-US" smtClean="0"/>
              <a:t>导体的</a:t>
            </a:r>
            <a:r>
              <a:rPr lang="zh-CN" altLang="en-US" u="sng" smtClean="0"/>
              <a:t>　    　</a:t>
            </a:r>
            <a:r>
              <a:rPr lang="zh-CN" altLang="en-US" smtClean="0"/>
              <a:t>、</a:t>
            </a:r>
            <a:r>
              <a:rPr lang="zh-CN" altLang="en-US" u="sng" smtClean="0"/>
              <a:t>　   　</a:t>
            </a:r>
            <a:r>
              <a:rPr lang="zh-CN" altLang="en-US" smtClean="0"/>
              <a:t>、</a:t>
            </a:r>
            <a:r>
              <a:rPr lang="zh-CN" altLang="en-US" u="sng" smtClean="0"/>
              <a:t>　        　</a:t>
            </a:r>
            <a:r>
              <a:rPr lang="zh-CN" altLang="en-US" smtClean="0"/>
              <a:t>及导体的温度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en-US" smtClean="0">
                <a:latin typeface="黑体" pitchFamily="49" charset="-122"/>
                <a:ea typeface="黑体" pitchFamily="49" charset="-122"/>
              </a:rPr>
              <a:t>3.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变阻器</a:t>
            </a:r>
          </a:p>
          <a:p>
            <a:r>
              <a:rPr lang="en-US" smtClean="0"/>
              <a:t>(1)</a:t>
            </a:r>
            <a:r>
              <a:rPr lang="zh-CN" altLang="en-US" smtClean="0"/>
              <a:t>定义</a:t>
            </a:r>
            <a:r>
              <a:rPr lang="en-US" smtClean="0"/>
              <a:t>:</a:t>
            </a:r>
            <a:r>
              <a:rPr lang="zh-CN" altLang="en-US" smtClean="0"/>
              <a:t>能改变接入电路中</a:t>
            </a:r>
            <a:r>
              <a:rPr lang="zh-CN" altLang="en-US" u="sng" smtClean="0"/>
              <a:t>　          　</a:t>
            </a:r>
            <a:r>
              <a:rPr lang="zh-CN" altLang="en-US" smtClean="0"/>
              <a:t>的元件</a:t>
            </a:r>
            <a:r>
              <a:rPr lang="en-US" smtClean="0"/>
              <a:t>. </a:t>
            </a:r>
          </a:p>
          <a:p>
            <a:endParaRPr lang="en-US" smtClean="0"/>
          </a:p>
          <a:p>
            <a:r>
              <a:rPr lang="en-US" smtClean="0"/>
              <a:t>(2)</a:t>
            </a:r>
            <a:r>
              <a:rPr lang="zh-CN" altLang="en-US" smtClean="0"/>
              <a:t>图形符号</a:t>
            </a:r>
            <a:r>
              <a:rPr lang="en-US" smtClean="0"/>
              <a:t>:</a:t>
            </a:r>
            <a:r>
              <a:rPr lang="zh-CN" altLang="en-US" u="sng" smtClean="0"/>
              <a:t>　</a:t>
            </a:r>
            <a:r>
              <a:rPr lang="en-US" u="sng" smtClean="0"/>
              <a:t>     </a:t>
            </a:r>
            <a:r>
              <a:rPr lang="zh-CN" altLang="en-US" u="sng" smtClean="0"/>
              <a:t>　</a:t>
            </a:r>
            <a:r>
              <a:rPr lang="en-US" smtClean="0"/>
              <a:t>. </a:t>
            </a:r>
          </a:p>
        </p:txBody>
      </p:sp>
      <p:sp>
        <p:nvSpPr>
          <p:cNvPr id="15" name="矩形 14"/>
          <p:cNvSpPr/>
          <p:nvPr/>
        </p:nvSpPr>
        <p:spPr>
          <a:xfrm>
            <a:off x="3215472" y="1856574"/>
            <a:ext cx="1114408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阻碍作用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501356" y="2213764"/>
            <a:ext cx="649537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欧姆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6287306" y="2285202"/>
            <a:ext cx="417102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欧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8001818" y="2213764"/>
            <a:ext cx="417102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l-GR" altLang="zh-CN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Ω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1643836" y="2570954"/>
            <a:ext cx="495649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10</a:t>
            </a:r>
            <a:r>
              <a:rPr lang="en-US" baseline="300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3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2858282" y="2570954"/>
            <a:ext cx="495649" cy="4524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10</a:t>
            </a:r>
            <a:r>
              <a:rPr lang="en-US" baseline="300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6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2929720" y="2955444"/>
            <a:ext cx="649537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材料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4072728" y="2928144"/>
            <a:ext cx="649537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长度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144298" y="2928144"/>
            <a:ext cx="1114408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横截面积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3715538" y="3642524"/>
            <a:ext cx="1114408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电阻大小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graphicFrame>
        <p:nvGraphicFramePr>
          <p:cNvPr id="29" name="对象 28"/>
          <p:cNvGraphicFramePr>
            <a:graphicFrameLocks noChangeAspect="1"/>
          </p:cNvGraphicFramePr>
          <p:nvPr/>
        </p:nvGraphicFramePr>
        <p:xfrm>
          <a:off x="2143902" y="4214028"/>
          <a:ext cx="1000132" cy="6685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imgW="592964" imgH="396374" progId="Word.Document.12">
                  <p:embed/>
                </p:oleObj>
              </mc:Choice>
              <mc:Fallback>
                <p:oleObj name="文档" r:id="rId2" imgW="592964" imgH="39637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143902" y="4214028"/>
                        <a:ext cx="1000132" cy="66853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1" grpId="0"/>
      <p:bldP spid="13" grpId="0"/>
      <p:bldP spid="16" grpId="0"/>
      <p:bldP spid="17" grpId="0"/>
      <p:bldP spid="18" grpId="0"/>
      <p:bldP spid="19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11"/>
          <p:cNvSpPr txBox="1"/>
          <p:nvPr/>
        </p:nvSpPr>
        <p:spPr>
          <a:xfrm>
            <a:off x="643704" y="589264"/>
            <a:ext cx="8286808" cy="1481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/>
              <a:t>(3)</a:t>
            </a:r>
            <a:r>
              <a:rPr lang="zh-CN" altLang="en-US" smtClean="0"/>
              <a:t>作用</a:t>
            </a:r>
            <a:r>
              <a:rPr lang="en-US" smtClean="0"/>
              <a:t>:</a:t>
            </a:r>
            <a:r>
              <a:rPr lang="zh-CN" altLang="en-US" smtClean="0"/>
              <a:t>通过调节其接入电路中的</a:t>
            </a:r>
            <a:r>
              <a:rPr lang="zh-CN" altLang="en-US" u="sng" smtClean="0"/>
              <a:t>　       　</a:t>
            </a:r>
            <a:r>
              <a:rPr lang="en-US" smtClean="0"/>
              <a:t>,</a:t>
            </a:r>
            <a:r>
              <a:rPr lang="zh-CN" altLang="en-US" smtClean="0"/>
              <a:t>改变电路中的电流或某元件两端的电压</a:t>
            </a:r>
            <a:r>
              <a:rPr lang="en-US" smtClean="0"/>
              <a:t>. </a:t>
            </a:r>
            <a:endParaRPr lang="zh-CN" altLang="en-US" smtClean="0"/>
          </a:p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点拨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] 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滑动变阻器“一上一下”进行接线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.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滑动变阻器同时接上边两个接线柱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相当于导线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;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同时接下边两个接线柱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相当于定值电阻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.</a:t>
            </a:r>
            <a:endParaRPr lang="zh-CN" altLang="en-US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4429918" y="499252"/>
            <a:ext cx="881973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电阻值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5" name="Picture 5" descr="C:\Users\Administrator\Desktop\img554.jpg"/>
          <p:cNvPicPr>
            <a:picLocks noChangeAspect="1" noChangeArrowheads="1"/>
          </p:cNvPicPr>
          <p:nvPr/>
        </p:nvPicPr>
        <p:blipFill>
          <a:blip r:embed="rId2"/>
          <a:srcRect l="10712" t="18289" b="14331"/>
          <a:stretch>
            <a:fillRect/>
          </a:stretch>
        </p:blipFill>
        <p:spPr bwMode="auto">
          <a:xfrm>
            <a:off x="657991" y="506396"/>
            <a:ext cx="8143933" cy="500066"/>
          </a:xfrm>
          <a:prstGeom prst="rect">
            <a:avLst/>
          </a:prstGeom>
          <a:noFill/>
        </p:spPr>
      </p:pic>
      <p:pic>
        <p:nvPicPr>
          <p:cNvPr id="18" name="考点一.eps"/>
          <p:cNvPicPr/>
          <p:nvPr/>
        </p:nvPicPr>
        <p:blipFill>
          <a:blip r:embed="rId3"/>
          <a:stretch>
            <a:fillRect/>
          </a:stretch>
        </p:blipFill>
        <p:spPr>
          <a:xfrm>
            <a:off x="643703" y="957730"/>
            <a:ext cx="1279203" cy="35719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872438" y="927880"/>
            <a:ext cx="4286280" cy="401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latin typeface="黑体" pitchFamily="49" charset="-122"/>
                <a:ea typeface="黑体" pitchFamily="49" charset="-122"/>
              </a:rPr>
              <a:t>电流表及电压表的使用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07984" y="1293488"/>
            <a:ext cx="8286808" cy="81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典例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1] 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(2021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吴江区月考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)</a:t>
            </a:r>
            <a:r>
              <a:rPr lang="zh-CN" altLang="en-US" smtClean="0"/>
              <a:t>在电路图中的○内填上适当的电表符号</a:t>
            </a:r>
            <a:r>
              <a:rPr lang="en-US" smtClean="0"/>
              <a:t>,</a:t>
            </a:r>
            <a:r>
              <a:rPr lang="zh-CN" altLang="en-US" smtClean="0"/>
              <a:t>保证开关闭合后两个小灯泡都能发光</a:t>
            </a:r>
            <a:r>
              <a:rPr lang="en-US" smtClean="0"/>
              <a:t>.</a:t>
            </a:r>
            <a:endParaRPr lang="zh-CN" altLang="en-US"/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636128" y="3571086"/>
            <a:ext cx="8251088" cy="1000132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sz="2000" b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50848" y="3604192"/>
            <a:ext cx="8215370" cy="761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思路点拨</a:t>
            </a:r>
            <a:r>
              <a:rPr lang="en-US" smtClean="0">
                <a:solidFill>
                  <a:srgbClr val="FF0000"/>
                </a:solidFill>
              </a:rPr>
              <a:t>: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要保证开关闭合后两个小灯泡都能发光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灯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L</a:t>
            </a:r>
            <a:r>
              <a:rPr lang="en-US" altLang="zh-CN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,L</a:t>
            </a:r>
            <a:r>
              <a:rPr lang="en-US" altLang="zh-CN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应并联接入电路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分析电路时电压表可以看成断路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电流表视为导线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</a:p>
        </p:txBody>
      </p:sp>
      <p:pic>
        <p:nvPicPr>
          <p:cNvPr id="15" name="A21XCZLAZFXDYWL56.eps"/>
          <p:cNvPicPr/>
          <p:nvPr/>
        </p:nvPicPr>
        <p:blipFill>
          <a:blip r:embed="rId4"/>
          <a:stretch>
            <a:fillRect/>
          </a:stretch>
        </p:blipFill>
        <p:spPr>
          <a:xfrm>
            <a:off x="3929852" y="1785136"/>
            <a:ext cx="1500198" cy="1235895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643704" y="570690"/>
            <a:ext cx="8251088" cy="3714776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sz="2000" b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58424" y="603796"/>
            <a:ext cx="8215370" cy="761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just"/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解析</a:t>
            </a:r>
            <a:r>
              <a:rPr lang="en-US" smtClean="0">
                <a:solidFill>
                  <a:srgbClr val="FF0000"/>
                </a:solidFill>
              </a:rPr>
              <a:t>: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如图所示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闭合开关后两灯并联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由等效电路图可知上面的表可以看成断   路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应填入电压表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下面的表可以视为导线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应填入电流表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  <a:endParaRPr lang="zh-CN" altLang="en-US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43704" y="2499517"/>
            <a:ext cx="8215370" cy="401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答案</a:t>
            </a:r>
            <a:r>
              <a:rPr lang="en-US" smtClean="0">
                <a:solidFill>
                  <a:srgbClr val="FF0000"/>
                </a:solidFill>
              </a:rPr>
              <a:t>:</a:t>
            </a:r>
            <a:r>
              <a:rPr lang="zh-CN" altLang="en-US" smtClean="0">
                <a:solidFill>
                  <a:srgbClr val="FF0000"/>
                </a:solidFill>
              </a:rPr>
              <a:t>如图所示</a:t>
            </a:r>
            <a:endParaRPr lang="zh-CN" altLang="en-US">
              <a:solidFill>
                <a:srgbClr val="FF0000"/>
              </a:solidFill>
            </a:endParaRPr>
          </a:p>
        </p:txBody>
      </p:sp>
      <p:graphicFrame>
        <p:nvGraphicFramePr>
          <p:cNvPr id="12" name="对象 11"/>
          <p:cNvGraphicFramePr>
            <a:graphicFrameLocks noChangeAspect="1"/>
          </p:cNvGraphicFramePr>
          <p:nvPr/>
        </p:nvGraphicFramePr>
        <p:xfrm>
          <a:off x="3001158" y="2570955"/>
          <a:ext cx="2143140" cy="178594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2" imgW="1228772" imgH="1023877" progId="Word.Document.12">
                  <p:embed/>
                </p:oleObj>
              </mc:Choice>
              <mc:Fallback>
                <p:oleObj name="文档" r:id="rId2" imgW="1228772" imgH="102387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001158" y="2570955"/>
                        <a:ext cx="2143140" cy="178594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/>
          <p:cNvGraphicFramePr>
            <a:graphicFrameLocks noChangeAspect="1"/>
          </p:cNvGraphicFramePr>
          <p:nvPr/>
        </p:nvGraphicFramePr>
        <p:xfrm>
          <a:off x="6644496" y="1070756"/>
          <a:ext cx="2143140" cy="178594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5" imgW="1228772" imgH="1023877" progId="Word.Document.12">
                  <p:embed/>
                </p:oleObj>
              </mc:Choice>
              <mc:Fallback>
                <p:oleObj name="文档" r:id="rId5" imgW="1228772" imgH="102387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644496" y="1070756"/>
                        <a:ext cx="2143140" cy="178594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614363" y="678658"/>
          <a:ext cx="8293893" cy="2678114"/>
        </p:xfrm>
        <a:graphic>
          <a:graphicData uri="http://schemas.openxmlformats.org/drawingml/2006/table">
            <a:tbl>
              <a:tblPr/>
              <a:tblGrid>
                <a:gridCol w="8293893"/>
              </a:tblGrid>
              <a:tr h="2678114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643704" y="1070756"/>
            <a:ext cx="8143932" cy="220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楷体" pitchFamily="49" charset="-122"/>
                <a:ea typeface="楷体" pitchFamily="49" charset="-122"/>
              </a:rPr>
              <a:t>(1)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连接分析电路时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可以将电压表和电流表进行处理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.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电压表电阻很大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并联在电路中相当于断路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;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电流表电阻很小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串联在电路中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相当于短路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.</a:t>
            </a:r>
            <a:endParaRPr lang="zh-CN" altLang="en-US" smtClean="0">
              <a:latin typeface="楷体" pitchFamily="49" charset="-122"/>
              <a:ea typeface="楷体" pitchFamily="49" charset="-122"/>
            </a:endParaRPr>
          </a:p>
          <a:p>
            <a:r>
              <a:rPr lang="en-US" smtClean="0">
                <a:latin typeface="楷体" pitchFamily="49" charset="-122"/>
                <a:ea typeface="楷体" pitchFamily="49" charset="-122"/>
              </a:rPr>
              <a:t>(2)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判定电压表测量对象的方法</a:t>
            </a:r>
          </a:p>
          <a:p>
            <a:r>
              <a:rPr lang="zh-CN" altLang="en-US" smtClean="0">
                <a:latin typeface="楷体" pitchFamily="49" charset="-122"/>
                <a:ea typeface="楷体" pitchFamily="49" charset="-122"/>
              </a:rPr>
              <a:t>①并联法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: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电压表与谁并联就测量谁两端的电压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.</a:t>
            </a:r>
            <a:endParaRPr lang="zh-CN" altLang="en-US" smtClean="0">
              <a:latin typeface="楷体" pitchFamily="49" charset="-122"/>
              <a:ea typeface="楷体" pitchFamily="49" charset="-122"/>
            </a:endParaRPr>
          </a:p>
          <a:p>
            <a:r>
              <a:rPr lang="zh-CN" altLang="en-US" smtClean="0">
                <a:latin typeface="楷体" pitchFamily="49" charset="-122"/>
                <a:ea typeface="楷体" pitchFamily="49" charset="-122"/>
              </a:rPr>
              <a:t>②去电源法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: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把电源去掉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电压表与哪部分电路组成一个闭合的电路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就测量哪部分两端的电压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.</a:t>
            </a:r>
            <a:endParaRPr lang="zh-CN" altLang="en-US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2" name="方法技巧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786580" y="785004"/>
            <a:ext cx="1187038" cy="293431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572266" y="642128"/>
            <a:ext cx="8358246" cy="401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变式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1] </a:t>
            </a:r>
            <a:r>
              <a:rPr lang="zh-CN" altLang="en-US" smtClean="0"/>
              <a:t>如图所示</a:t>
            </a:r>
            <a:r>
              <a:rPr lang="en-US" smtClean="0"/>
              <a:t>,</a:t>
            </a:r>
            <a:r>
              <a:rPr lang="zh-CN" altLang="en-US" smtClean="0"/>
              <a:t>电流表和电压表接法正确的是</a:t>
            </a:r>
            <a:r>
              <a:rPr lang="en-US" smtClean="0"/>
              <a:t>(</a:t>
            </a:r>
            <a:r>
              <a:rPr lang="zh-CN" altLang="en-US" smtClean="0"/>
              <a:t>　 　</a:t>
            </a:r>
            <a:r>
              <a:rPr lang="en-US" smtClean="0"/>
              <a:t>)</a:t>
            </a:r>
            <a:endParaRPr lang="zh-CN" altLang="en-US"/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636128" y="2428078"/>
            <a:ext cx="8251088" cy="1928826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sz="2000" b="0">
              <a:solidFill>
                <a:srgbClr val="0099FF"/>
              </a:solidFill>
              <a:latin typeface="Calibri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50848" y="2461184"/>
            <a:ext cx="8215370" cy="1841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解析</a:t>
            </a:r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: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 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图中电流表并联接在电路中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会造成电路短路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电压表也不应该与灯泡串联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,A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错误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图中电压表正负接线柱接反了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电压表连接错误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错误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;C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图中电压表与灯泡并联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电流表串联在电路中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两表正负接线柱连接正确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,C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正确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;D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图中电流表并联接在电路中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会造成短路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且正负接线柱接反了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同时电压表也不应该与灯泡串联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,D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错误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</a:p>
        </p:txBody>
      </p:sp>
      <p:sp>
        <p:nvSpPr>
          <p:cNvPr id="10" name="矩形 9"/>
          <p:cNvSpPr/>
          <p:nvPr/>
        </p:nvSpPr>
        <p:spPr>
          <a:xfrm>
            <a:off x="5858678" y="642128"/>
            <a:ext cx="301686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C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1" name="A21XCZLAZFXDYWL59B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715142" y="1142194"/>
            <a:ext cx="2928958" cy="1117282"/>
          </a:xfrm>
          <a:prstGeom prst="rect">
            <a:avLst/>
          </a:prstGeom>
        </p:spPr>
      </p:pic>
      <p:pic>
        <p:nvPicPr>
          <p:cNvPr id="12" name="A21XCZLAZFXDYWL60B.eps"/>
          <p:cNvPicPr/>
          <p:nvPr/>
        </p:nvPicPr>
        <p:blipFill>
          <a:blip r:embed="rId3"/>
          <a:stretch>
            <a:fillRect/>
          </a:stretch>
        </p:blipFill>
        <p:spPr>
          <a:xfrm>
            <a:off x="3644100" y="1142193"/>
            <a:ext cx="2857520" cy="1112353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1908158" y="499252"/>
            <a:ext cx="4286280" cy="401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latin typeface="黑体" pitchFamily="49" charset="-122"/>
                <a:ea typeface="黑体" pitchFamily="49" charset="-122"/>
              </a:rPr>
              <a:t>串、并联电路中电流、电压的规律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3704" y="856442"/>
            <a:ext cx="8286808" cy="220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典例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2] </a:t>
            </a:r>
            <a:r>
              <a:rPr lang="zh-CN" altLang="en-US" smtClean="0"/>
              <a:t>如图所示的串联和并联电路</a:t>
            </a:r>
            <a:r>
              <a:rPr lang="en-US" smtClean="0"/>
              <a:t>,</a:t>
            </a:r>
            <a:r>
              <a:rPr lang="zh-CN" altLang="en-US" smtClean="0"/>
              <a:t>两个灯泡阻值不等</a:t>
            </a:r>
            <a:r>
              <a:rPr lang="en-US" smtClean="0"/>
              <a:t>,</a:t>
            </a:r>
            <a:r>
              <a:rPr lang="zh-CN" altLang="en-US" smtClean="0"/>
              <a:t>开关</a:t>
            </a:r>
            <a:r>
              <a:rPr lang="en-US" smtClean="0"/>
              <a:t>S</a:t>
            </a:r>
            <a:r>
              <a:rPr lang="zh-CN" altLang="en-US" smtClean="0"/>
              <a:t>闭合</a:t>
            </a:r>
            <a:r>
              <a:rPr lang="en-US" smtClean="0"/>
              <a:t>,</a:t>
            </a:r>
            <a:r>
              <a:rPr lang="zh-CN" altLang="en-US" smtClean="0"/>
              <a:t>关于电路中的电流或电压关系</a:t>
            </a:r>
            <a:r>
              <a:rPr lang="en-US" smtClean="0"/>
              <a:t>,</a:t>
            </a:r>
            <a:r>
              <a:rPr lang="zh-CN" altLang="en-US" smtClean="0"/>
              <a:t>下列说法正确的是</a:t>
            </a:r>
            <a:r>
              <a:rPr lang="en-US" smtClean="0"/>
              <a:t>(</a:t>
            </a:r>
            <a:r>
              <a:rPr lang="zh-CN" altLang="en-US" smtClean="0"/>
              <a:t>　 　</a:t>
            </a:r>
            <a:r>
              <a:rPr lang="en-US" smtClean="0"/>
              <a:t>)</a:t>
            </a:r>
            <a:endParaRPr lang="zh-CN" altLang="en-US" smtClean="0"/>
          </a:p>
          <a:p>
            <a:r>
              <a:rPr lang="en-US" smtClean="0"/>
              <a:t>A.(</a:t>
            </a:r>
            <a:r>
              <a:rPr lang="zh-CN" altLang="en-US" smtClean="0"/>
              <a:t>甲</a:t>
            </a:r>
            <a:r>
              <a:rPr lang="en-US" smtClean="0"/>
              <a:t>)</a:t>
            </a:r>
            <a:r>
              <a:rPr lang="zh-CN" altLang="en-US" smtClean="0"/>
              <a:t>电路中</a:t>
            </a:r>
            <a:r>
              <a:rPr lang="en-US" smtClean="0"/>
              <a:t>,U=U</a:t>
            </a:r>
            <a:r>
              <a:rPr lang="en-US" baseline="-25000" smtClean="0"/>
              <a:t>1</a:t>
            </a:r>
            <a:r>
              <a:rPr lang="en-US" smtClean="0"/>
              <a:t>=U</a:t>
            </a:r>
            <a:r>
              <a:rPr lang="en-US" baseline="-25000" smtClean="0"/>
              <a:t>2</a:t>
            </a:r>
            <a:endParaRPr lang="zh-CN" altLang="en-US" smtClean="0"/>
          </a:p>
          <a:p>
            <a:r>
              <a:rPr lang="en-US" smtClean="0"/>
              <a:t>B.(</a:t>
            </a:r>
            <a:r>
              <a:rPr lang="zh-CN" altLang="en-US" smtClean="0"/>
              <a:t>甲</a:t>
            </a:r>
            <a:r>
              <a:rPr lang="en-US" smtClean="0"/>
              <a:t>)</a:t>
            </a:r>
            <a:r>
              <a:rPr lang="zh-CN" altLang="en-US" smtClean="0"/>
              <a:t>电路中</a:t>
            </a:r>
            <a:r>
              <a:rPr lang="en-US" smtClean="0"/>
              <a:t>,U&gt;U</a:t>
            </a:r>
            <a:r>
              <a:rPr lang="en-US" baseline="-25000" smtClean="0"/>
              <a:t>1</a:t>
            </a:r>
            <a:r>
              <a:rPr lang="en-US" smtClean="0"/>
              <a:t>=U</a:t>
            </a:r>
            <a:r>
              <a:rPr lang="en-US" baseline="-25000" smtClean="0"/>
              <a:t>2</a:t>
            </a:r>
            <a:endParaRPr lang="zh-CN" altLang="en-US" smtClean="0"/>
          </a:p>
          <a:p>
            <a:r>
              <a:rPr lang="en-US" smtClean="0"/>
              <a:t>C.(</a:t>
            </a:r>
            <a:r>
              <a:rPr lang="zh-CN" altLang="en-US" smtClean="0"/>
              <a:t>乙</a:t>
            </a:r>
            <a:r>
              <a:rPr lang="en-US" smtClean="0"/>
              <a:t>)</a:t>
            </a:r>
            <a:r>
              <a:rPr lang="zh-CN" altLang="en-US" smtClean="0"/>
              <a:t>电路中</a:t>
            </a:r>
            <a:r>
              <a:rPr lang="en-US" smtClean="0"/>
              <a:t>,I=I</a:t>
            </a:r>
            <a:r>
              <a:rPr lang="en-US" baseline="-25000" smtClean="0"/>
              <a:t>1</a:t>
            </a:r>
            <a:r>
              <a:rPr lang="en-US" smtClean="0"/>
              <a:t>+I</a:t>
            </a:r>
            <a:r>
              <a:rPr lang="en-US" baseline="-25000" smtClean="0"/>
              <a:t>2</a:t>
            </a:r>
            <a:endParaRPr lang="zh-CN" altLang="en-US" smtClean="0"/>
          </a:p>
          <a:p>
            <a:r>
              <a:rPr lang="en-US" smtClean="0"/>
              <a:t>D.(</a:t>
            </a:r>
            <a:r>
              <a:rPr lang="zh-CN" altLang="en-US" smtClean="0"/>
              <a:t>乙</a:t>
            </a:r>
            <a:r>
              <a:rPr lang="en-US" smtClean="0"/>
              <a:t>)</a:t>
            </a:r>
            <a:r>
              <a:rPr lang="zh-CN" altLang="en-US" smtClean="0"/>
              <a:t>电路中</a:t>
            </a:r>
            <a:r>
              <a:rPr lang="en-US" smtClean="0"/>
              <a:t>,I&gt;I</a:t>
            </a:r>
            <a:r>
              <a:rPr lang="en-US" baseline="-25000" smtClean="0"/>
              <a:t>1</a:t>
            </a:r>
            <a:r>
              <a:rPr lang="en-US" smtClean="0"/>
              <a:t>=I</a:t>
            </a:r>
            <a:r>
              <a:rPr lang="en-US" baseline="-25000" smtClean="0"/>
              <a:t>2</a:t>
            </a:r>
            <a:endParaRPr lang="zh-CN" altLang="en-US"/>
          </a:p>
        </p:txBody>
      </p:sp>
      <p:pic>
        <p:nvPicPr>
          <p:cNvPr id="8" name="考点二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679424" y="499252"/>
            <a:ext cx="1285884" cy="359055"/>
          </a:xfrm>
          <a:prstGeom prst="rect">
            <a:avLst/>
          </a:prstGeom>
        </p:spPr>
      </p:pic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622706" y="3142458"/>
            <a:ext cx="8236368" cy="1928826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b="0">
              <a:solidFill>
                <a:srgbClr val="0099FF"/>
              </a:solidFill>
              <a:latin typeface="Calibri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22706" y="3175564"/>
            <a:ext cx="8215370" cy="1841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just"/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解析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:(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甲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)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电路中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两个灯泡首尾相接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则两个灯泡串联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串联分压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即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U=U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+U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因为两个灯泡阻值不等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所以根据串联分压规律可知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U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≠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U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;(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乙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)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电路中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电流从电源正极出发后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分别经过灯泡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L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,L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然后汇合回到电源的负极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所以两个灯泡并  联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并联电路中干路的电流等于各支路电流之和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即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I=I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+I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两个灯泡阻值不等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所以根据并联分流规律可知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I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≠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I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故选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C.</a:t>
            </a:r>
            <a:endParaRPr lang="zh-CN" altLang="en-US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787108" y="1213632"/>
            <a:ext cx="301686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C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0" name="A21XCZLAZFXDYWL61B.eps"/>
          <p:cNvPicPr/>
          <p:nvPr/>
        </p:nvPicPr>
        <p:blipFill>
          <a:blip r:embed="rId3"/>
          <a:stretch>
            <a:fillRect/>
          </a:stretch>
        </p:blipFill>
        <p:spPr>
          <a:xfrm>
            <a:off x="5644364" y="1427946"/>
            <a:ext cx="3143272" cy="1485704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614363" y="678658"/>
          <a:ext cx="8293893" cy="2963866"/>
        </p:xfrm>
        <a:graphic>
          <a:graphicData uri="http://schemas.openxmlformats.org/drawingml/2006/table">
            <a:tbl>
              <a:tblPr/>
              <a:tblGrid>
                <a:gridCol w="8293893"/>
              </a:tblGrid>
              <a:tr h="2963866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pic>
        <p:nvPicPr>
          <p:cNvPr id="6" name="规律总结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786580" y="785004"/>
            <a:ext cx="1258476" cy="311090"/>
          </a:xfrm>
          <a:prstGeom prst="rect">
            <a:avLst/>
          </a:prstGeom>
        </p:spPr>
      </p:pic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715142" y="1213632"/>
          <a:ext cx="8072496" cy="2286016"/>
        </p:xfrm>
        <a:graphic>
          <a:graphicData uri="http://schemas.openxmlformats.org/drawingml/2006/table">
            <a:tbl>
              <a:tblPr/>
              <a:tblGrid>
                <a:gridCol w="928694"/>
                <a:gridCol w="2071702"/>
                <a:gridCol w="1843102"/>
                <a:gridCol w="1614499"/>
                <a:gridCol w="1614499"/>
              </a:tblGrid>
              <a:tr h="782886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电流规律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电压规律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90187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串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联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各处电流相等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I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1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=I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2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=</a:t>
                      </a: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…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=I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n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总电压等于各用电器两端的电压之和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U=U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1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+U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2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+</a:t>
                      </a: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…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+U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n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1252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并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联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干路电流等于各支路电流之和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I=I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1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+I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2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+</a:t>
                      </a: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…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+I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n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各支路两端电压相等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U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1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=U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2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=</a:t>
                      </a:r>
                      <a:r>
                        <a:rPr lang="zh-CN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…</a:t>
                      </a:r>
                      <a:r>
                        <a:rPr lang="en-US" sz="1800" b="1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=U</a:t>
                      </a:r>
                      <a:r>
                        <a:rPr lang="en-US" sz="1800" b="1" baseline="-25000">
                          <a:latin typeface="楷体" pitchFamily="49" charset="-122"/>
                          <a:ea typeface="楷体" pitchFamily="49" charset="-122"/>
                          <a:cs typeface="Arial"/>
                        </a:rPr>
                        <a:t>n</a:t>
                      </a:r>
                      <a:endParaRPr lang="zh-CN" sz="1800">
                        <a:latin typeface="楷体" pitchFamily="49" charset="-122"/>
                        <a:ea typeface="楷体" pitchFamily="49" charset="-122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6193" name="Picture 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072332" y="1427946"/>
            <a:ext cx="214314" cy="482207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572266" y="570690"/>
            <a:ext cx="8358246" cy="2252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变式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2] </a:t>
            </a:r>
            <a:r>
              <a:rPr lang="zh-CN" altLang="en-US" smtClean="0"/>
              <a:t>如图所示电路中</a:t>
            </a:r>
            <a:r>
              <a:rPr lang="en-US" smtClean="0"/>
              <a:t>,</a:t>
            </a:r>
            <a:r>
              <a:rPr lang="zh-CN" altLang="en-US" smtClean="0"/>
              <a:t>已知电源电压为</a:t>
            </a:r>
            <a:r>
              <a:rPr lang="en-US" smtClean="0"/>
              <a:t>10 V,</a:t>
            </a:r>
            <a:r>
              <a:rPr lang="zh-CN" altLang="en-US" smtClean="0"/>
              <a:t>闭合开关</a:t>
            </a:r>
            <a:r>
              <a:rPr lang="en-US" smtClean="0"/>
              <a:t>S</a:t>
            </a:r>
            <a:r>
              <a:rPr lang="zh-CN" altLang="en-US" smtClean="0"/>
              <a:t>后</a:t>
            </a:r>
            <a:r>
              <a:rPr lang="en-US" smtClean="0"/>
              <a:t>,</a:t>
            </a:r>
            <a:r>
              <a:rPr lang="zh-CN" altLang="en-US" smtClean="0"/>
              <a:t>电压表示数为</a:t>
            </a:r>
            <a:r>
              <a:rPr lang="en-US" smtClean="0"/>
              <a:t>6 V,</a:t>
            </a:r>
            <a:r>
              <a:rPr lang="zh-CN" altLang="en-US" smtClean="0"/>
              <a:t>则</a:t>
            </a:r>
            <a:r>
              <a:rPr lang="en-US" smtClean="0"/>
              <a:t>(</a:t>
            </a:r>
            <a:r>
              <a:rPr lang="zh-CN" altLang="en-US" smtClean="0"/>
              <a:t>　 　</a:t>
            </a:r>
            <a:r>
              <a:rPr lang="en-US" smtClean="0"/>
              <a:t>)</a:t>
            </a:r>
            <a:endParaRPr lang="zh-CN" altLang="en-US" smtClean="0"/>
          </a:p>
          <a:p>
            <a:r>
              <a:rPr lang="en-US" smtClean="0"/>
              <a:t>A.</a:t>
            </a:r>
            <a:r>
              <a:rPr lang="zh-CN" altLang="en-US" smtClean="0"/>
              <a:t>灯</a:t>
            </a:r>
            <a:r>
              <a:rPr lang="en-US" smtClean="0"/>
              <a:t>L</a:t>
            </a:r>
            <a:r>
              <a:rPr lang="en-US" baseline="-25000" smtClean="0"/>
              <a:t>1</a:t>
            </a:r>
            <a:r>
              <a:rPr lang="zh-CN" altLang="en-US" smtClean="0"/>
              <a:t>两端的电压为</a:t>
            </a:r>
            <a:r>
              <a:rPr lang="en-US" smtClean="0"/>
              <a:t>6 V</a:t>
            </a:r>
            <a:endParaRPr lang="zh-CN" altLang="en-US" smtClean="0"/>
          </a:p>
          <a:p>
            <a:r>
              <a:rPr lang="en-US" smtClean="0"/>
              <a:t>B.</a:t>
            </a:r>
            <a:r>
              <a:rPr lang="zh-CN" altLang="en-US" smtClean="0"/>
              <a:t>灯</a:t>
            </a:r>
            <a:r>
              <a:rPr lang="en-US" smtClean="0"/>
              <a:t>L</a:t>
            </a:r>
            <a:r>
              <a:rPr lang="en-US" baseline="-25000" smtClean="0"/>
              <a:t>2</a:t>
            </a:r>
            <a:r>
              <a:rPr lang="zh-CN" altLang="en-US" smtClean="0"/>
              <a:t>两端的电压为</a:t>
            </a:r>
            <a:r>
              <a:rPr lang="en-US" smtClean="0"/>
              <a:t>6 V</a:t>
            </a:r>
            <a:endParaRPr lang="zh-CN" altLang="en-US" smtClean="0"/>
          </a:p>
          <a:p>
            <a:r>
              <a:rPr lang="en-US" smtClean="0"/>
              <a:t>C.</a:t>
            </a:r>
            <a:r>
              <a:rPr lang="zh-CN" altLang="en-US" smtClean="0"/>
              <a:t>灯</a:t>
            </a:r>
            <a:r>
              <a:rPr lang="en-US" smtClean="0"/>
              <a:t>L</a:t>
            </a:r>
            <a:r>
              <a:rPr lang="en-US" baseline="-25000" smtClean="0"/>
              <a:t>2</a:t>
            </a:r>
            <a:r>
              <a:rPr lang="zh-CN" altLang="en-US" smtClean="0"/>
              <a:t>两端的电压为</a:t>
            </a:r>
            <a:r>
              <a:rPr lang="en-US" smtClean="0"/>
              <a:t>4 V</a:t>
            </a:r>
            <a:endParaRPr lang="zh-CN" altLang="en-US" smtClean="0"/>
          </a:p>
          <a:p>
            <a:r>
              <a:rPr lang="en-US" smtClean="0"/>
              <a:t>D.</a:t>
            </a:r>
            <a:r>
              <a:rPr lang="zh-CN" altLang="en-US" smtClean="0"/>
              <a:t>电源电压和灯</a:t>
            </a:r>
            <a:r>
              <a:rPr lang="en-US" smtClean="0"/>
              <a:t>L</a:t>
            </a:r>
            <a:r>
              <a:rPr lang="en-US" baseline="-25000" smtClean="0"/>
              <a:t>1</a:t>
            </a:r>
            <a:r>
              <a:rPr lang="zh-CN" altLang="en-US" smtClean="0"/>
              <a:t>两端的电压之和为</a:t>
            </a:r>
            <a:r>
              <a:rPr lang="en-US" smtClean="0"/>
              <a:t>6 V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1143770" y="927880"/>
            <a:ext cx="301686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B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636128" y="2928144"/>
            <a:ext cx="8251088" cy="928694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b="0">
              <a:solidFill>
                <a:srgbClr val="0099FF"/>
              </a:solidFill>
              <a:latin typeface="Calibri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50848" y="2961250"/>
            <a:ext cx="8215370" cy="761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just"/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解析</a:t>
            </a:r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: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闭合开关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S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后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两灯串联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电压表测量灯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L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两端的电压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所以灯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L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两端的电压为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6 V,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灯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L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两端的电压为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U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=U-U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=10 V-6 V=4 V.</a:t>
            </a:r>
            <a:endParaRPr lang="zh-CN" altLang="en-US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7" name="A21XCZLAZFXDYWL62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5501488" y="1142194"/>
            <a:ext cx="1571636" cy="1141174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572266" y="570690"/>
            <a:ext cx="8358246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变式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3] </a:t>
            </a:r>
            <a:r>
              <a:rPr lang="zh-CN" altLang="en-US" smtClean="0"/>
              <a:t>如图所示</a:t>
            </a:r>
            <a:r>
              <a:rPr lang="en-US" smtClean="0"/>
              <a:t>,</a:t>
            </a:r>
            <a:r>
              <a:rPr lang="zh-CN" altLang="en-US" smtClean="0"/>
              <a:t>闭合开关</a:t>
            </a:r>
            <a:r>
              <a:rPr lang="en-US" smtClean="0"/>
              <a:t>S</a:t>
            </a:r>
            <a:r>
              <a:rPr lang="en-US" baseline="-25000" smtClean="0"/>
              <a:t>1</a:t>
            </a:r>
            <a:r>
              <a:rPr lang="en-US" smtClean="0"/>
              <a:t>,S</a:t>
            </a:r>
            <a:r>
              <a:rPr lang="en-US" baseline="-25000" smtClean="0"/>
              <a:t>2</a:t>
            </a:r>
            <a:r>
              <a:rPr lang="en-US" smtClean="0"/>
              <a:t>,</a:t>
            </a:r>
            <a:r>
              <a:rPr lang="zh-CN" altLang="en-US" smtClean="0"/>
              <a:t>电路正常工作</a:t>
            </a:r>
            <a:r>
              <a:rPr lang="en-US" smtClean="0"/>
              <a:t>.</a:t>
            </a:r>
            <a:r>
              <a:rPr lang="zh-CN" altLang="en-US" smtClean="0"/>
              <a:t>现只将</a:t>
            </a:r>
            <a:r>
              <a:rPr lang="en-US" smtClean="0"/>
              <a:t>S</a:t>
            </a:r>
            <a:r>
              <a:rPr lang="en-US" baseline="-25000" smtClean="0"/>
              <a:t>2</a:t>
            </a:r>
            <a:r>
              <a:rPr lang="zh-CN" altLang="en-US" smtClean="0"/>
              <a:t>断开</a:t>
            </a:r>
            <a:r>
              <a:rPr lang="en-US" smtClean="0"/>
              <a:t>,</a:t>
            </a:r>
            <a:r>
              <a:rPr lang="zh-CN" altLang="en-US" smtClean="0"/>
              <a:t>则</a:t>
            </a:r>
            <a:r>
              <a:rPr lang="en-US" smtClean="0"/>
              <a:t>(</a:t>
            </a:r>
            <a:r>
              <a:rPr lang="zh-CN" altLang="en-US" smtClean="0"/>
              <a:t>　 　</a:t>
            </a:r>
            <a:r>
              <a:rPr lang="en-US" smtClean="0"/>
              <a:t>)</a:t>
            </a:r>
            <a:endParaRPr lang="zh-CN" altLang="en-US" smtClean="0"/>
          </a:p>
          <a:p>
            <a:r>
              <a:rPr lang="en-US" smtClean="0"/>
              <a:t>A.</a:t>
            </a:r>
            <a:r>
              <a:rPr lang="zh-CN" altLang="en-US" smtClean="0"/>
              <a:t>电流表示数减小</a:t>
            </a:r>
            <a:r>
              <a:rPr lang="en-US" smtClean="0"/>
              <a:t>,</a:t>
            </a:r>
            <a:r>
              <a:rPr lang="zh-CN" altLang="en-US" smtClean="0"/>
              <a:t>电压表示数不变</a:t>
            </a:r>
          </a:p>
          <a:p>
            <a:r>
              <a:rPr lang="en-US" smtClean="0"/>
              <a:t>B.</a:t>
            </a:r>
            <a:r>
              <a:rPr lang="zh-CN" altLang="en-US" smtClean="0"/>
              <a:t>电流表示数增大</a:t>
            </a:r>
            <a:r>
              <a:rPr lang="en-US" smtClean="0"/>
              <a:t>,</a:t>
            </a:r>
            <a:r>
              <a:rPr lang="zh-CN" altLang="en-US" smtClean="0"/>
              <a:t>电压表示数不变</a:t>
            </a:r>
          </a:p>
          <a:p>
            <a:r>
              <a:rPr lang="en-US" smtClean="0"/>
              <a:t>C.</a:t>
            </a:r>
            <a:r>
              <a:rPr lang="zh-CN" altLang="en-US" smtClean="0"/>
              <a:t>电流变示数减小</a:t>
            </a:r>
            <a:r>
              <a:rPr lang="en-US" smtClean="0"/>
              <a:t>,</a:t>
            </a:r>
            <a:r>
              <a:rPr lang="zh-CN" altLang="en-US" smtClean="0"/>
              <a:t>电压表示数减小</a:t>
            </a:r>
          </a:p>
          <a:p>
            <a:r>
              <a:rPr lang="en-US" smtClean="0"/>
              <a:t>D.</a:t>
            </a:r>
            <a:r>
              <a:rPr lang="zh-CN" altLang="en-US" smtClean="0"/>
              <a:t>电流表示数增大</a:t>
            </a:r>
            <a:r>
              <a:rPr lang="en-US" smtClean="0"/>
              <a:t>,</a:t>
            </a:r>
            <a:r>
              <a:rPr lang="zh-CN" altLang="en-US" smtClean="0"/>
              <a:t>电压表示数增大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7573190" y="570690"/>
            <a:ext cx="301686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A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636128" y="2642392"/>
            <a:ext cx="8251088" cy="1571636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b="0">
              <a:solidFill>
                <a:srgbClr val="0099FF"/>
              </a:solidFill>
              <a:latin typeface="Calibri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50848" y="2675498"/>
            <a:ext cx="8215370" cy="1481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just"/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解析</a:t>
            </a:r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: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开关都闭合时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与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并联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电压表测量电源电压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开关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S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断开后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电压表仍测电源电压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所以电压表示数不变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开关都闭合时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电流表测量通过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和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的电流之和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开关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S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断开后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电流表测量通过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的电流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所以电流表的示数变小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故本    题选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A.</a:t>
            </a:r>
            <a:endParaRPr lang="zh-CN" altLang="en-US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9" name="A21XCZLAZFXDYWL63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5144298" y="999317"/>
            <a:ext cx="1143008" cy="1352035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6"/>
          <p:cNvSpPr txBox="1"/>
          <p:nvPr/>
        </p:nvSpPr>
        <p:spPr>
          <a:xfrm>
            <a:off x="1908158" y="427814"/>
            <a:ext cx="4286280" cy="401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latin typeface="黑体" pitchFamily="49" charset="-122"/>
                <a:ea typeface="黑体" pitchFamily="49" charset="-122"/>
              </a:rPr>
              <a:t>电阻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3704" y="785004"/>
            <a:ext cx="8286808" cy="1841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典例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3] </a:t>
            </a:r>
            <a:r>
              <a:rPr lang="zh-CN" altLang="en-US" smtClean="0"/>
              <a:t>关于导体的电阻</a:t>
            </a:r>
            <a:r>
              <a:rPr lang="en-US" smtClean="0"/>
              <a:t>,</a:t>
            </a:r>
            <a:r>
              <a:rPr lang="zh-CN" altLang="en-US" smtClean="0"/>
              <a:t>下列说法正确的是</a:t>
            </a:r>
            <a:r>
              <a:rPr lang="en-US" smtClean="0"/>
              <a:t>(</a:t>
            </a:r>
            <a:r>
              <a:rPr lang="zh-CN" altLang="en-US" smtClean="0"/>
              <a:t>　 　</a:t>
            </a:r>
            <a:r>
              <a:rPr lang="en-US" smtClean="0"/>
              <a:t>)</a:t>
            </a:r>
            <a:endParaRPr lang="zh-CN" altLang="en-US" smtClean="0"/>
          </a:p>
          <a:p>
            <a:r>
              <a:rPr lang="en-US" smtClean="0"/>
              <a:t>A.</a:t>
            </a:r>
            <a:r>
              <a:rPr lang="zh-CN" altLang="en-US" smtClean="0"/>
              <a:t>导体容易导电说明它对电流没有任何阻碍作用</a:t>
            </a:r>
          </a:p>
          <a:p>
            <a:r>
              <a:rPr lang="en-US" smtClean="0"/>
              <a:t>B.</a:t>
            </a:r>
            <a:r>
              <a:rPr lang="zh-CN" altLang="en-US" smtClean="0"/>
              <a:t>导体的电阻越大</a:t>
            </a:r>
            <a:r>
              <a:rPr lang="en-US" smtClean="0"/>
              <a:t>,</a:t>
            </a:r>
            <a:r>
              <a:rPr lang="zh-CN" altLang="en-US" smtClean="0"/>
              <a:t>它对电流的阻碍作用越小</a:t>
            </a:r>
          </a:p>
          <a:p>
            <a:r>
              <a:rPr lang="en-US" smtClean="0"/>
              <a:t>C.</a:t>
            </a:r>
            <a:r>
              <a:rPr lang="zh-CN" altLang="en-US" smtClean="0"/>
              <a:t>相同条件下</a:t>
            </a:r>
            <a:r>
              <a:rPr lang="en-US" smtClean="0"/>
              <a:t>,</a:t>
            </a:r>
            <a:r>
              <a:rPr lang="zh-CN" altLang="en-US" smtClean="0"/>
              <a:t>铜导线比铁导线的导电性能好</a:t>
            </a:r>
            <a:r>
              <a:rPr lang="en-US" smtClean="0"/>
              <a:t>,</a:t>
            </a:r>
            <a:r>
              <a:rPr lang="zh-CN" altLang="en-US" smtClean="0"/>
              <a:t>说明导体的电阻和材料有关</a:t>
            </a:r>
          </a:p>
          <a:p>
            <a:r>
              <a:rPr lang="en-US" smtClean="0"/>
              <a:t>D.</a:t>
            </a:r>
            <a:r>
              <a:rPr lang="zh-CN" altLang="en-US" smtClean="0"/>
              <a:t>导体的电阻由它两端的电压和通过它的电流决定</a:t>
            </a:r>
            <a:endParaRPr lang="zh-CN" altLang="en-US"/>
          </a:p>
        </p:txBody>
      </p: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607986" y="2642392"/>
            <a:ext cx="8251088" cy="2500330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b="0">
              <a:solidFill>
                <a:srgbClr val="0099FF"/>
              </a:solidFill>
              <a:latin typeface="Calibri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22706" y="2675498"/>
            <a:ext cx="8215370" cy="401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思路点拨</a:t>
            </a:r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: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5501488" y="785004"/>
            <a:ext cx="301686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C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7" name="考点三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715142" y="499252"/>
            <a:ext cx="1233838" cy="344523"/>
          </a:xfrm>
          <a:prstGeom prst="rect">
            <a:avLst/>
          </a:prstGeom>
        </p:spPr>
      </p:pic>
      <p:graphicFrame>
        <p:nvGraphicFramePr>
          <p:cNvPr id="12" name="对象 11"/>
          <p:cNvGraphicFramePr>
            <a:graphicFrameLocks noChangeAspect="1"/>
          </p:cNvGraphicFramePr>
          <p:nvPr/>
        </p:nvGraphicFramePr>
        <p:xfrm>
          <a:off x="2286778" y="2713830"/>
          <a:ext cx="3143272" cy="145845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3" imgW="3086510" imgH="1432131" progId="Word.Document.12">
                  <p:embed/>
                </p:oleObj>
              </mc:Choice>
              <mc:Fallback>
                <p:oleObj name="文档" r:id="rId3" imgW="3086510" imgH="1432131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286778" y="2713830"/>
                        <a:ext cx="3143272" cy="145845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643704" y="3999714"/>
            <a:ext cx="8215370" cy="1121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解析</a:t>
            </a:r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: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导体只要有电阻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对电流就有阻碍作用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故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错误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电阻越大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对电流的阻碍作用越大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故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错误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导体的电阻与材料有关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故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C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正确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导体的电阻与它两端的电压和通过它的电流无关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故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D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错误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  <a:endParaRPr lang="zh-CN" altLang="en-US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614363" y="713566"/>
          <a:ext cx="8293893" cy="1357322"/>
        </p:xfrm>
        <a:graphic>
          <a:graphicData uri="http://schemas.openxmlformats.org/drawingml/2006/table">
            <a:tbl>
              <a:tblPr/>
              <a:tblGrid>
                <a:gridCol w="8293893"/>
              </a:tblGrid>
              <a:tr h="135732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643704" y="1105664"/>
            <a:ext cx="8143932" cy="761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latin typeface="楷体" pitchFamily="49" charset="-122"/>
                <a:ea typeface="楷体" pitchFamily="49" charset="-122"/>
              </a:rPr>
              <a:t>电阻是导体本身的一种性质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它的大小与导体的材料、长度、横截面积和温度有关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与导体两端的电压和通过的电流无关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.</a:t>
            </a:r>
            <a:endParaRPr lang="zh-CN" altLang="en-US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9" name="规律总结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715142" y="785004"/>
            <a:ext cx="1258476" cy="311090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11"/>
          <p:cNvSpPr txBox="1"/>
          <p:nvPr/>
        </p:nvSpPr>
        <p:spPr>
          <a:xfrm>
            <a:off x="643704" y="499252"/>
            <a:ext cx="8286808" cy="2561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变式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4] </a:t>
            </a:r>
            <a:r>
              <a:rPr lang="zh-CN" altLang="en-US" smtClean="0"/>
              <a:t>由同种材料制成的三根电阻丝</a:t>
            </a:r>
            <a:r>
              <a:rPr lang="en-US" smtClean="0"/>
              <a:t>A,B,C,</a:t>
            </a:r>
            <a:r>
              <a:rPr lang="zh-CN" altLang="en-US" smtClean="0"/>
              <a:t>已知它们的长度关系为</a:t>
            </a:r>
            <a:r>
              <a:rPr lang="en-US" smtClean="0"/>
              <a:t>L</a:t>
            </a:r>
            <a:r>
              <a:rPr lang="en-US" baseline="-25000" smtClean="0"/>
              <a:t>1</a:t>
            </a:r>
            <a:r>
              <a:rPr lang="en-US" smtClean="0"/>
              <a:t>&gt;L</a:t>
            </a:r>
            <a:r>
              <a:rPr lang="en-US" baseline="-25000" smtClean="0"/>
              <a:t>2</a:t>
            </a:r>
            <a:r>
              <a:rPr lang="en-US" smtClean="0"/>
              <a:t>=L</a:t>
            </a:r>
            <a:r>
              <a:rPr lang="en-US" baseline="-25000" smtClean="0"/>
              <a:t>3</a:t>
            </a:r>
            <a:r>
              <a:rPr lang="en-US" smtClean="0"/>
              <a:t>,</a:t>
            </a:r>
            <a:r>
              <a:rPr lang="zh-CN" altLang="en-US" smtClean="0"/>
              <a:t>横截面积的关系为</a:t>
            </a:r>
            <a:r>
              <a:rPr lang="en-US" smtClean="0"/>
              <a:t>S</a:t>
            </a:r>
            <a:r>
              <a:rPr lang="en-US" baseline="-25000" smtClean="0"/>
              <a:t>1</a:t>
            </a:r>
            <a:r>
              <a:rPr lang="en-US" smtClean="0"/>
              <a:t>=S</a:t>
            </a:r>
            <a:r>
              <a:rPr lang="en-US" baseline="-25000" smtClean="0"/>
              <a:t>2</a:t>
            </a:r>
            <a:r>
              <a:rPr lang="en-US" smtClean="0"/>
              <a:t>&lt;S</a:t>
            </a:r>
            <a:r>
              <a:rPr lang="en-US" baseline="-25000" smtClean="0"/>
              <a:t>3</a:t>
            </a:r>
            <a:r>
              <a:rPr lang="en-US" smtClean="0"/>
              <a:t>,</a:t>
            </a:r>
            <a:r>
              <a:rPr lang="zh-CN" altLang="en-US" smtClean="0"/>
              <a:t>现将它们串联接入电路</a:t>
            </a:r>
            <a:r>
              <a:rPr lang="en-US" smtClean="0"/>
              <a:t>,</a:t>
            </a:r>
            <a:r>
              <a:rPr lang="zh-CN" altLang="en-US" smtClean="0"/>
              <a:t>关于它们的电阻和通过它们的电流关系</a:t>
            </a:r>
            <a:r>
              <a:rPr lang="en-US" smtClean="0"/>
              <a:t>,</a:t>
            </a:r>
            <a:r>
              <a:rPr lang="zh-CN" altLang="en-US" smtClean="0"/>
              <a:t>正确的是</a:t>
            </a:r>
            <a:r>
              <a:rPr lang="en-US" smtClean="0"/>
              <a:t>(</a:t>
            </a:r>
            <a:r>
              <a:rPr lang="zh-CN" altLang="en-US" smtClean="0"/>
              <a:t>　 　</a:t>
            </a:r>
            <a:r>
              <a:rPr lang="en-US" smtClean="0"/>
              <a:t>)</a:t>
            </a:r>
            <a:endParaRPr lang="zh-CN" altLang="en-US" smtClean="0"/>
          </a:p>
          <a:p>
            <a:r>
              <a:rPr lang="en-US" smtClean="0"/>
              <a:t>A.R</a:t>
            </a:r>
            <a:r>
              <a:rPr lang="en-US" baseline="-25000" smtClean="0"/>
              <a:t>1</a:t>
            </a:r>
            <a:r>
              <a:rPr lang="en-US" smtClean="0"/>
              <a:t>&lt;R</a:t>
            </a:r>
            <a:r>
              <a:rPr lang="en-US" baseline="-25000" smtClean="0"/>
              <a:t>2</a:t>
            </a:r>
            <a:r>
              <a:rPr lang="en-US" smtClean="0"/>
              <a:t>=R</a:t>
            </a:r>
            <a:r>
              <a:rPr lang="en-US" baseline="-25000" smtClean="0"/>
              <a:t>3</a:t>
            </a:r>
            <a:r>
              <a:rPr lang="en-US" smtClean="0"/>
              <a:t>,I</a:t>
            </a:r>
            <a:r>
              <a:rPr lang="en-US" baseline="-25000" smtClean="0"/>
              <a:t>1</a:t>
            </a:r>
            <a:r>
              <a:rPr lang="en-US" smtClean="0"/>
              <a:t>=I</a:t>
            </a:r>
            <a:r>
              <a:rPr lang="en-US" baseline="-25000" smtClean="0"/>
              <a:t>2</a:t>
            </a:r>
            <a:r>
              <a:rPr lang="en-US" smtClean="0"/>
              <a:t>=I</a:t>
            </a:r>
            <a:r>
              <a:rPr lang="en-US" baseline="-25000" smtClean="0"/>
              <a:t>3</a:t>
            </a:r>
            <a:endParaRPr lang="zh-CN" altLang="en-US" smtClean="0"/>
          </a:p>
          <a:p>
            <a:r>
              <a:rPr lang="en-US" smtClean="0"/>
              <a:t>B.R</a:t>
            </a:r>
            <a:r>
              <a:rPr lang="en-US" baseline="-25000" smtClean="0"/>
              <a:t>1</a:t>
            </a:r>
            <a:r>
              <a:rPr lang="en-US" smtClean="0"/>
              <a:t>=R</a:t>
            </a:r>
            <a:r>
              <a:rPr lang="en-US" baseline="-25000" smtClean="0"/>
              <a:t>2</a:t>
            </a:r>
            <a:r>
              <a:rPr lang="en-US" smtClean="0"/>
              <a:t>&gt;R</a:t>
            </a:r>
            <a:r>
              <a:rPr lang="en-US" baseline="-25000" smtClean="0"/>
              <a:t>3</a:t>
            </a:r>
            <a:r>
              <a:rPr lang="en-US" smtClean="0"/>
              <a:t>,I</a:t>
            </a:r>
            <a:r>
              <a:rPr lang="en-US" baseline="-25000" smtClean="0"/>
              <a:t>1</a:t>
            </a:r>
            <a:r>
              <a:rPr lang="en-US" smtClean="0"/>
              <a:t>=I</a:t>
            </a:r>
            <a:r>
              <a:rPr lang="en-US" baseline="-25000" smtClean="0"/>
              <a:t>2</a:t>
            </a:r>
            <a:r>
              <a:rPr lang="en-US" smtClean="0"/>
              <a:t>&gt;I</a:t>
            </a:r>
            <a:r>
              <a:rPr lang="en-US" baseline="-25000" smtClean="0"/>
              <a:t>3</a:t>
            </a:r>
            <a:endParaRPr lang="zh-CN" altLang="en-US" smtClean="0"/>
          </a:p>
          <a:p>
            <a:r>
              <a:rPr lang="en-US" smtClean="0"/>
              <a:t>C.R</a:t>
            </a:r>
            <a:r>
              <a:rPr lang="en-US" baseline="-25000" smtClean="0"/>
              <a:t>1</a:t>
            </a:r>
            <a:r>
              <a:rPr lang="en-US" smtClean="0"/>
              <a:t>&gt;R</a:t>
            </a:r>
            <a:r>
              <a:rPr lang="en-US" baseline="-25000" smtClean="0"/>
              <a:t>2</a:t>
            </a:r>
            <a:r>
              <a:rPr lang="en-US" smtClean="0"/>
              <a:t>&gt;R</a:t>
            </a:r>
            <a:r>
              <a:rPr lang="en-US" baseline="-25000" smtClean="0"/>
              <a:t>3</a:t>
            </a:r>
            <a:r>
              <a:rPr lang="en-US" smtClean="0"/>
              <a:t>,I</a:t>
            </a:r>
            <a:r>
              <a:rPr lang="en-US" baseline="-25000" smtClean="0"/>
              <a:t>1</a:t>
            </a:r>
            <a:r>
              <a:rPr lang="en-US" smtClean="0"/>
              <a:t>&gt;I</a:t>
            </a:r>
            <a:r>
              <a:rPr lang="en-US" baseline="-25000" smtClean="0"/>
              <a:t>2</a:t>
            </a:r>
            <a:r>
              <a:rPr lang="en-US" smtClean="0"/>
              <a:t>&gt;I</a:t>
            </a:r>
            <a:r>
              <a:rPr lang="en-US" baseline="-25000" smtClean="0"/>
              <a:t>3</a:t>
            </a:r>
            <a:endParaRPr lang="zh-CN" altLang="en-US" smtClean="0"/>
          </a:p>
          <a:p>
            <a:r>
              <a:rPr lang="en-US" smtClean="0"/>
              <a:t>D.R</a:t>
            </a:r>
            <a:r>
              <a:rPr lang="en-US" baseline="-25000" smtClean="0"/>
              <a:t>1</a:t>
            </a:r>
            <a:r>
              <a:rPr lang="en-US" smtClean="0"/>
              <a:t>&gt;R</a:t>
            </a:r>
            <a:r>
              <a:rPr lang="en-US" baseline="-25000" smtClean="0"/>
              <a:t>2</a:t>
            </a:r>
            <a:r>
              <a:rPr lang="en-US" smtClean="0"/>
              <a:t>&gt;R</a:t>
            </a:r>
            <a:r>
              <a:rPr lang="en-US" baseline="-25000" smtClean="0"/>
              <a:t>3</a:t>
            </a:r>
            <a:r>
              <a:rPr lang="en-US" smtClean="0"/>
              <a:t>,I</a:t>
            </a:r>
            <a:r>
              <a:rPr lang="en-US" baseline="-25000" smtClean="0"/>
              <a:t>1</a:t>
            </a:r>
            <a:r>
              <a:rPr lang="en-US" smtClean="0"/>
              <a:t>=I</a:t>
            </a:r>
            <a:r>
              <a:rPr lang="en-US" baseline="-25000" smtClean="0"/>
              <a:t>2</a:t>
            </a:r>
            <a:r>
              <a:rPr lang="en-US" smtClean="0"/>
              <a:t>=I</a:t>
            </a:r>
            <a:r>
              <a:rPr lang="en-US" baseline="-25000" smtClean="0"/>
              <a:t>3</a:t>
            </a:r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2929720" y="1213632"/>
            <a:ext cx="301686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D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5" name="Rectangle 2"/>
          <p:cNvSpPr>
            <a:spLocks noChangeArrowheads="1"/>
          </p:cNvSpPr>
          <p:nvPr/>
        </p:nvSpPr>
        <p:spPr bwMode="auto">
          <a:xfrm>
            <a:off x="636128" y="3213896"/>
            <a:ext cx="8251088" cy="1285884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b="0">
              <a:solidFill>
                <a:srgbClr val="0099FF"/>
              </a:solidFill>
              <a:latin typeface="Calibri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50848" y="3247002"/>
            <a:ext cx="8215370" cy="1121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just"/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解析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: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电阻丝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与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的材料和横截面积相同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,A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比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长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则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&gt;R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电阻丝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与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C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材料和长度相同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比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C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横截面积小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则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&gt;R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3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由以上可以知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 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&gt;R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&gt;R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3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串联电路中各处电流相等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所以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I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=I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=I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3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故本题选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D.</a:t>
            </a:r>
            <a:endParaRPr lang="zh-CN" altLang="en-US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6"/>
          <p:cNvSpPr txBox="1"/>
          <p:nvPr/>
        </p:nvSpPr>
        <p:spPr>
          <a:xfrm>
            <a:off x="1908158" y="642128"/>
            <a:ext cx="4286280" cy="401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latin typeface="黑体" pitchFamily="49" charset="-122"/>
                <a:ea typeface="黑体" pitchFamily="49" charset="-122"/>
              </a:rPr>
              <a:t>变阻器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3704" y="1080604"/>
            <a:ext cx="8286808" cy="761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典例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4] 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(2020</a:t>
            </a:r>
            <a:r>
              <a:rPr lang="zh-CN" altLang="en-US" smtClean="0">
                <a:latin typeface="楷体" pitchFamily="49" charset="-122"/>
                <a:ea typeface="楷体" pitchFamily="49" charset="-122"/>
              </a:rPr>
              <a:t>邵阳</a:t>
            </a:r>
            <a:r>
              <a:rPr lang="en-US" smtClean="0">
                <a:latin typeface="楷体" pitchFamily="49" charset="-122"/>
                <a:ea typeface="楷体" pitchFamily="49" charset="-122"/>
              </a:rPr>
              <a:t>)</a:t>
            </a:r>
            <a:r>
              <a:rPr lang="zh-CN" altLang="en-US" smtClean="0"/>
              <a:t>如图所示</a:t>
            </a:r>
            <a:r>
              <a:rPr lang="en-US" smtClean="0"/>
              <a:t>,</a:t>
            </a:r>
            <a:r>
              <a:rPr lang="zh-CN" altLang="en-US" smtClean="0"/>
              <a:t>当滑动变阻器的滑片</a:t>
            </a:r>
            <a:r>
              <a:rPr lang="en-US" smtClean="0"/>
              <a:t>P</a:t>
            </a:r>
            <a:r>
              <a:rPr lang="zh-CN" altLang="en-US" smtClean="0"/>
              <a:t>向左移动时</a:t>
            </a:r>
            <a:r>
              <a:rPr lang="en-US" smtClean="0"/>
              <a:t>,</a:t>
            </a:r>
            <a:r>
              <a:rPr lang="zh-CN" altLang="en-US" smtClean="0"/>
              <a:t>能使电路中的电阻变小的接法是</a:t>
            </a:r>
            <a:r>
              <a:rPr lang="en-US" smtClean="0"/>
              <a:t>(</a:t>
            </a:r>
            <a:r>
              <a:rPr lang="zh-CN" altLang="en-US" smtClean="0"/>
              <a:t>　 　</a:t>
            </a:r>
            <a:r>
              <a:rPr lang="en-US" smtClean="0"/>
              <a:t>)</a:t>
            </a:r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2858282" y="1427946"/>
            <a:ext cx="301686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D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2" name="考点四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715142" y="654795"/>
            <a:ext cx="1233838" cy="344523"/>
          </a:xfrm>
          <a:prstGeom prst="rect">
            <a:avLst/>
          </a:prstGeom>
        </p:spPr>
      </p:pic>
      <p:pic>
        <p:nvPicPr>
          <p:cNvPr id="8" name="A21XCZLAZFXDYWL65D.eps"/>
          <p:cNvPicPr/>
          <p:nvPr/>
        </p:nvPicPr>
        <p:blipFill>
          <a:blip r:embed="rId3"/>
          <a:stretch>
            <a:fillRect/>
          </a:stretch>
        </p:blipFill>
        <p:spPr>
          <a:xfrm>
            <a:off x="3001158" y="1928012"/>
            <a:ext cx="3929090" cy="2257626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607986" y="642128"/>
            <a:ext cx="8251088" cy="2357454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b="0">
              <a:solidFill>
                <a:srgbClr val="0099FF"/>
              </a:solidFill>
              <a:latin typeface="Calibri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43704" y="713566"/>
            <a:ext cx="8215370" cy="220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just"/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解析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:A,B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图滑动变阻器的接线柱分别接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和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C,B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和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D,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连入电路中的电阻丝都是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PB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部分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当滑片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P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向左滑动时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,PB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电阻丝长度变大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电阻变大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,A,B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项不符合题意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;C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图滑动变阻器的接线柱接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和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连入电路中的电阻丝是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AB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部分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无论怎样移动滑片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滑动变阻器接入电路电阻不变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,C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项不符合题意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;D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图滑动变阻器的接线柱接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和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D,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连入电路中的电阻丝是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AP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部分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当滑片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P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向左滑动时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,AP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电阻丝长度变小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电阻变小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,D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项符合题意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  <a:endParaRPr lang="zh-CN" altLang="en-US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>
    <p:push dir="r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" name="表格 6"/>
          <p:cNvGraphicFramePr>
            <a:graphicFrameLocks noGrp="1"/>
          </p:cNvGraphicFramePr>
          <p:nvPr/>
        </p:nvGraphicFramePr>
        <p:xfrm>
          <a:off x="614363" y="713566"/>
          <a:ext cx="8293893" cy="3071834"/>
        </p:xfrm>
        <a:graphic>
          <a:graphicData uri="http://schemas.openxmlformats.org/drawingml/2006/table">
            <a:tbl>
              <a:tblPr/>
              <a:tblGrid>
                <a:gridCol w="8293893"/>
              </a:tblGrid>
              <a:tr h="3071834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2" name="TextBox 11"/>
          <p:cNvSpPr txBox="1"/>
          <p:nvPr/>
        </p:nvSpPr>
        <p:spPr>
          <a:xfrm>
            <a:off x="643704" y="1105664"/>
            <a:ext cx="8143932" cy="401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mtClean="0">
                <a:latin typeface="黑体" pitchFamily="49" charset="-122"/>
                <a:ea typeface="黑体" pitchFamily="49" charset="-122"/>
              </a:rPr>
              <a:t>滑动变阻器的接法</a:t>
            </a:r>
            <a:endParaRPr lang="zh-CN" altLang="en-US"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4" name="方法技巧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786580" y="785004"/>
            <a:ext cx="1329914" cy="328749"/>
          </a:xfrm>
          <a:prstGeom prst="rect">
            <a:avLst/>
          </a:prstGeom>
        </p:spPr>
      </p:pic>
      <p:pic>
        <p:nvPicPr>
          <p:cNvPr id="16" name="A21XCZLAZFXDYWL66.eps"/>
          <p:cNvPicPr/>
          <p:nvPr/>
        </p:nvPicPr>
        <p:blipFill>
          <a:blip r:embed="rId3"/>
          <a:stretch>
            <a:fillRect/>
          </a:stretch>
        </p:blipFill>
        <p:spPr>
          <a:xfrm>
            <a:off x="2572530" y="1642259"/>
            <a:ext cx="4714908" cy="1897667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Box 8"/>
          <p:cNvSpPr txBox="1"/>
          <p:nvPr/>
        </p:nvSpPr>
        <p:spPr>
          <a:xfrm>
            <a:off x="643704" y="499252"/>
            <a:ext cx="8286808" cy="1481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变式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5] </a:t>
            </a:r>
            <a:r>
              <a:rPr lang="zh-CN" altLang="en-US" smtClean="0"/>
              <a:t>如图所示是未连接完整的电路</a:t>
            </a:r>
            <a:r>
              <a:rPr lang="en-US" smtClean="0"/>
              <a:t>,</a:t>
            </a:r>
            <a:r>
              <a:rPr lang="zh-CN" altLang="en-US" smtClean="0"/>
              <a:t>若要求闭合开关后</a:t>
            </a:r>
            <a:r>
              <a:rPr lang="en-US" smtClean="0"/>
              <a:t>,</a:t>
            </a:r>
            <a:r>
              <a:rPr lang="zh-CN" altLang="en-US" smtClean="0"/>
              <a:t>滑动变阻器的滑片</a:t>
            </a:r>
            <a:r>
              <a:rPr lang="en-US" smtClean="0"/>
              <a:t>P</a:t>
            </a:r>
            <a:r>
              <a:rPr lang="zh-CN" altLang="en-US" smtClean="0"/>
              <a:t>向左移动时</a:t>
            </a:r>
            <a:r>
              <a:rPr lang="en-US" smtClean="0"/>
              <a:t>,</a:t>
            </a:r>
            <a:r>
              <a:rPr lang="zh-CN" altLang="en-US" smtClean="0"/>
              <a:t>灯泡变亮</a:t>
            </a:r>
            <a:r>
              <a:rPr lang="en-US" smtClean="0"/>
              <a:t>.</a:t>
            </a:r>
            <a:r>
              <a:rPr lang="zh-CN" altLang="en-US" smtClean="0"/>
              <a:t>则下列接法符合要求的是</a:t>
            </a:r>
            <a:r>
              <a:rPr lang="en-US" smtClean="0"/>
              <a:t>(</a:t>
            </a:r>
            <a:r>
              <a:rPr lang="zh-CN" altLang="en-US" smtClean="0"/>
              <a:t>　 　</a:t>
            </a:r>
            <a:r>
              <a:rPr lang="en-US" smtClean="0"/>
              <a:t>)</a:t>
            </a:r>
            <a:endParaRPr lang="zh-CN" altLang="en-US" smtClean="0"/>
          </a:p>
          <a:p>
            <a:r>
              <a:rPr lang="en-US" smtClean="0"/>
              <a:t>A.M</a:t>
            </a:r>
            <a:r>
              <a:rPr lang="zh-CN" altLang="en-US" smtClean="0"/>
              <a:t>接</a:t>
            </a:r>
            <a:r>
              <a:rPr lang="en-US" smtClean="0"/>
              <a:t>A,N</a:t>
            </a:r>
            <a:r>
              <a:rPr lang="zh-CN" altLang="en-US" smtClean="0"/>
              <a:t>接</a:t>
            </a:r>
            <a:r>
              <a:rPr lang="en-US" smtClean="0"/>
              <a:t>D	B.M</a:t>
            </a:r>
            <a:r>
              <a:rPr lang="zh-CN" altLang="en-US" smtClean="0"/>
              <a:t>接</a:t>
            </a:r>
            <a:r>
              <a:rPr lang="en-US" smtClean="0"/>
              <a:t>B,N</a:t>
            </a:r>
            <a:r>
              <a:rPr lang="zh-CN" altLang="en-US" smtClean="0"/>
              <a:t>接</a:t>
            </a:r>
            <a:r>
              <a:rPr lang="en-US" smtClean="0"/>
              <a:t>C</a:t>
            </a:r>
            <a:endParaRPr lang="zh-CN" altLang="en-US" smtClean="0"/>
          </a:p>
          <a:p>
            <a:r>
              <a:rPr lang="en-US" smtClean="0"/>
              <a:t>C.M</a:t>
            </a:r>
            <a:r>
              <a:rPr lang="zh-CN" altLang="en-US" smtClean="0"/>
              <a:t>接</a:t>
            </a:r>
            <a:r>
              <a:rPr lang="en-US" smtClean="0"/>
              <a:t>A,N</a:t>
            </a:r>
            <a:r>
              <a:rPr lang="zh-CN" altLang="en-US" smtClean="0"/>
              <a:t>接</a:t>
            </a:r>
            <a:r>
              <a:rPr lang="en-US" smtClean="0"/>
              <a:t>B	D.M</a:t>
            </a:r>
            <a:r>
              <a:rPr lang="zh-CN" altLang="en-US" smtClean="0"/>
              <a:t>接</a:t>
            </a:r>
            <a:r>
              <a:rPr lang="en-US" smtClean="0"/>
              <a:t>C,N</a:t>
            </a:r>
            <a:r>
              <a:rPr lang="zh-CN" altLang="en-US" smtClean="0"/>
              <a:t>接</a:t>
            </a:r>
            <a:r>
              <a:rPr lang="en-US" smtClean="0"/>
              <a:t>D</a:t>
            </a:r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5787240" y="856442"/>
            <a:ext cx="301686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A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636128" y="2928144"/>
            <a:ext cx="8251088" cy="1643074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b="0">
              <a:solidFill>
                <a:srgbClr val="0099FF"/>
              </a:solidFill>
              <a:latin typeface="Calibri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50848" y="2961250"/>
            <a:ext cx="8215370" cy="1481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just"/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解析</a:t>
            </a:r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: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灯泡变亮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说明通过灯泡的电流变大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此时电路中的电阻减小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故滑动变阻器的滑片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P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向左移动时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其接入的电阻应减小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则滑片左侧的电阻丝应接入电路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(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即一定要接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接线柱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),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滑动变阻器采用“一上一下”的接法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,M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接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A,N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接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D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或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C.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故选</a:t>
            </a:r>
            <a:r>
              <a:rPr lang="en-US" altLang="zh-CN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A.</a:t>
            </a:r>
          </a:p>
        </p:txBody>
      </p:sp>
      <p:pic>
        <p:nvPicPr>
          <p:cNvPr id="8" name="A21XCZLAZFXDYWL67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4501356" y="1356507"/>
            <a:ext cx="2857520" cy="1419209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Box 8"/>
          <p:cNvSpPr txBox="1"/>
          <p:nvPr/>
        </p:nvSpPr>
        <p:spPr>
          <a:xfrm>
            <a:off x="643704" y="499252"/>
            <a:ext cx="8286808" cy="220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变式</a:t>
            </a:r>
            <a:r>
              <a:rPr lang="en-US" smtClean="0">
                <a:latin typeface="黑体" pitchFamily="49" charset="-122"/>
                <a:ea typeface="黑体" pitchFamily="49" charset="-122"/>
              </a:rPr>
              <a:t>6] </a:t>
            </a:r>
            <a:r>
              <a:rPr lang="zh-CN" altLang="en-US" smtClean="0"/>
              <a:t>如图所示的两个电路中电源电压保持不变</a:t>
            </a:r>
            <a:r>
              <a:rPr lang="en-US" smtClean="0"/>
              <a:t>,</a:t>
            </a:r>
            <a:r>
              <a:rPr lang="zh-CN" altLang="en-US" smtClean="0"/>
              <a:t>闭合开关</a:t>
            </a:r>
            <a:r>
              <a:rPr lang="en-US" smtClean="0"/>
              <a:t>S,</a:t>
            </a:r>
            <a:r>
              <a:rPr lang="zh-CN" altLang="en-US" smtClean="0"/>
              <a:t>当滑动变阻器的滑片</a:t>
            </a:r>
            <a:r>
              <a:rPr lang="en-US" smtClean="0"/>
              <a:t>P</a:t>
            </a:r>
            <a:r>
              <a:rPr lang="zh-CN" altLang="en-US" smtClean="0"/>
              <a:t>都向右滑动时</a:t>
            </a:r>
            <a:r>
              <a:rPr lang="en-US" smtClean="0"/>
              <a:t>,</a:t>
            </a:r>
            <a:r>
              <a:rPr lang="zh-CN" altLang="en-US" smtClean="0"/>
              <a:t>灯泡</a:t>
            </a:r>
            <a:r>
              <a:rPr lang="en-US" smtClean="0"/>
              <a:t>L</a:t>
            </a:r>
            <a:r>
              <a:rPr lang="en-US" baseline="-25000" smtClean="0"/>
              <a:t>1</a:t>
            </a:r>
            <a:r>
              <a:rPr lang="zh-CN" altLang="en-US" smtClean="0"/>
              <a:t>和</a:t>
            </a:r>
            <a:r>
              <a:rPr lang="en-US" smtClean="0"/>
              <a:t>L</a:t>
            </a:r>
            <a:r>
              <a:rPr lang="en-US" baseline="-25000" smtClean="0"/>
              <a:t>2</a:t>
            </a:r>
            <a:r>
              <a:rPr lang="zh-CN" altLang="en-US" smtClean="0"/>
              <a:t>的亮度变化是</a:t>
            </a:r>
            <a:r>
              <a:rPr lang="en-US" smtClean="0"/>
              <a:t>(</a:t>
            </a:r>
            <a:r>
              <a:rPr lang="zh-CN" altLang="en-US" smtClean="0"/>
              <a:t>　  　</a:t>
            </a:r>
            <a:r>
              <a:rPr lang="en-US" smtClean="0"/>
              <a:t>)</a:t>
            </a:r>
            <a:endParaRPr lang="zh-CN" altLang="en-US" smtClean="0"/>
          </a:p>
          <a:p>
            <a:r>
              <a:rPr lang="en-US" smtClean="0"/>
              <a:t>A.L</a:t>
            </a:r>
            <a:r>
              <a:rPr lang="en-US" baseline="-25000" smtClean="0"/>
              <a:t>1</a:t>
            </a:r>
            <a:r>
              <a:rPr lang="en-US" smtClean="0"/>
              <a:t>,L</a:t>
            </a:r>
            <a:r>
              <a:rPr lang="en-US" baseline="-25000" smtClean="0"/>
              <a:t>2</a:t>
            </a:r>
            <a:r>
              <a:rPr lang="zh-CN" altLang="en-US" smtClean="0"/>
              <a:t>都变暗</a:t>
            </a:r>
          </a:p>
          <a:p>
            <a:r>
              <a:rPr lang="en-US" smtClean="0"/>
              <a:t>B.L</a:t>
            </a:r>
            <a:r>
              <a:rPr lang="en-US" baseline="-25000" smtClean="0"/>
              <a:t>1</a:t>
            </a:r>
            <a:r>
              <a:rPr lang="en-US" smtClean="0"/>
              <a:t>,L</a:t>
            </a:r>
            <a:r>
              <a:rPr lang="en-US" baseline="-25000" smtClean="0"/>
              <a:t>2</a:t>
            </a:r>
            <a:r>
              <a:rPr lang="zh-CN" altLang="en-US" smtClean="0"/>
              <a:t>都变亮</a:t>
            </a:r>
          </a:p>
          <a:p>
            <a:r>
              <a:rPr lang="en-US" smtClean="0"/>
              <a:t>C.L</a:t>
            </a:r>
            <a:r>
              <a:rPr lang="en-US" baseline="-25000" smtClean="0"/>
              <a:t>1</a:t>
            </a:r>
            <a:r>
              <a:rPr lang="zh-CN" altLang="en-US" smtClean="0"/>
              <a:t>变暗</a:t>
            </a:r>
            <a:r>
              <a:rPr lang="en-US" smtClean="0"/>
              <a:t>,L</a:t>
            </a:r>
            <a:r>
              <a:rPr lang="en-US" baseline="-25000" smtClean="0"/>
              <a:t>2</a:t>
            </a:r>
            <a:r>
              <a:rPr lang="zh-CN" altLang="en-US" smtClean="0"/>
              <a:t>的亮度不变</a:t>
            </a:r>
          </a:p>
          <a:p>
            <a:r>
              <a:rPr lang="en-US" smtClean="0"/>
              <a:t>D.L</a:t>
            </a:r>
            <a:r>
              <a:rPr lang="en-US" baseline="-25000" smtClean="0"/>
              <a:t>1</a:t>
            </a:r>
            <a:r>
              <a:rPr lang="zh-CN" altLang="en-US" smtClean="0"/>
              <a:t>变暗</a:t>
            </a:r>
            <a:r>
              <a:rPr lang="en-US" smtClean="0"/>
              <a:t>,L</a:t>
            </a:r>
            <a:r>
              <a:rPr lang="en-US" baseline="-25000" smtClean="0"/>
              <a:t>2</a:t>
            </a:r>
            <a:r>
              <a:rPr lang="zh-CN" altLang="en-US" smtClean="0"/>
              <a:t>变亮</a:t>
            </a:r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5572926" y="856442"/>
            <a:ext cx="301686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C</a:t>
            </a:r>
            <a:endParaRPr lang="zh-CN" altLang="en-US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636128" y="2928144"/>
            <a:ext cx="8251088" cy="1285884"/>
          </a:xfrm>
          <a:prstGeom prst="rect">
            <a:avLst/>
          </a:prstGeom>
          <a:solidFill>
            <a:srgbClr val="FFC000">
              <a:alpha val="17000"/>
            </a:srgbClr>
          </a:solidFill>
          <a:ln w="6350">
            <a:solidFill>
              <a:srgbClr val="FF0000"/>
            </a:solidFill>
            <a:miter lim="800000"/>
          </a:ln>
        </p:spPr>
        <p:txBody>
          <a:bodyPr wrap="none" lIns="91422" tIns="45712" rIns="91422" bIns="45712" anchor="ctr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  <a:buFont typeface="Arial"/>
              <a:buNone/>
            </a:pPr>
            <a:endParaRPr lang="zh-CN" altLang="en-US" b="0">
              <a:solidFill>
                <a:srgbClr val="0099FF"/>
              </a:solidFill>
              <a:latin typeface="Calibri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50848" y="2961250"/>
            <a:ext cx="8215370" cy="1121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解析</a:t>
            </a:r>
            <a:r>
              <a:rPr 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: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灯泡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L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与滑动变阻器串联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当滑片向右滑动时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滑动变阻器连入电路的电阻变大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电路中电流变小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灯泡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L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变暗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;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灯泡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L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与滑动变阻器并联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滑动变阻器的滑片向右滑动时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不会影响灯泡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L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这条支路中的电流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,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所以灯泡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L</a:t>
            </a:r>
            <a:r>
              <a:rPr lang="en-US" baseline="-250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亮度不变</a:t>
            </a:r>
            <a:r>
              <a:rPr lang="en-US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.</a:t>
            </a:r>
            <a:endParaRPr lang="zh-CN" altLang="en-US">
              <a:solidFill>
                <a:srgbClr val="FF0000"/>
              </a:solidFill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2" name="A21XCZLAZFXDYWL68B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3786976" y="1499384"/>
            <a:ext cx="3143272" cy="1097514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2" descr="\\Czkejian00\图片收藏\img492.jpg"/>
          <p:cNvPicPr>
            <a:picLocks noChangeAspect="1" noChangeArrowheads="1"/>
          </p:cNvPicPr>
          <p:nvPr/>
        </p:nvPicPr>
        <p:blipFill>
          <a:blip r:embed="rId2"/>
          <a:srcRect l="876" t="33333" r="1223" b="12292"/>
          <a:stretch>
            <a:fillRect/>
          </a:stretch>
        </p:blipFill>
        <p:spPr bwMode="auto">
          <a:xfrm>
            <a:off x="663582" y="457988"/>
            <a:ext cx="8223243" cy="525852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643704" y="999318"/>
            <a:ext cx="8358246" cy="401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latin typeface="黑体" pitchFamily="49" charset="-122"/>
                <a:ea typeface="黑体" pitchFamily="49" charset="-122"/>
              </a:rPr>
              <a:t>实验</a:t>
            </a:r>
            <a:r>
              <a:rPr lang="en-US" altLang="zh-CN" smtClean="0"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　探究串、并联电路的电压规律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3704" y="1356508"/>
            <a:ext cx="8358246" cy="401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en-US" altLang="zh-CN" smtClean="0">
                <a:latin typeface="黑体" pitchFamily="49" charset="-122"/>
                <a:ea typeface="黑体" pitchFamily="49" charset="-122"/>
              </a:rPr>
              <a:t>[</a:t>
            </a:r>
            <a:r>
              <a:rPr lang="zh-CN" altLang="en-US" smtClean="0">
                <a:latin typeface="黑体" pitchFamily="49" charset="-122"/>
                <a:ea typeface="黑体" pitchFamily="49" charset="-122"/>
              </a:rPr>
              <a:t>实验全面剖析</a:t>
            </a:r>
            <a:r>
              <a:rPr lang="en-US" altLang="zh-CN" smtClean="0">
                <a:latin typeface="黑体" pitchFamily="49" charset="-122"/>
                <a:ea typeface="黑体" pitchFamily="49" charset="-122"/>
              </a:rPr>
              <a:t>]</a:t>
            </a:r>
          </a:p>
        </p:txBody>
      </p:sp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715142" y="1856574"/>
          <a:ext cx="8143933" cy="2428892"/>
        </p:xfrm>
        <a:graphic>
          <a:graphicData uri="http://schemas.openxmlformats.org/drawingml/2006/table">
            <a:tbl>
              <a:tblPr/>
              <a:tblGrid>
                <a:gridCol w="1000132"/>
                <a:gridCol w="3000396"/>
                <a:gridCol w="4143405"/>
              </a:tblGrid>
              <a:tr h="2428892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实</a:t>
                      </a: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验</a:t>
                      </a: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电</a:t>
                      </a: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路</a:t>
                      </a: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图</a:t>
                      </a: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和</a:t>
                      </a: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器</a:t>
                      </a: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材</a:t>
                      </a: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1800" b="1">
                          <a:latin typeface="+mn-ea"/>
                          <a:ea typeface="+mn-ea"/>
                          <a:cs typeface="Arial"/>
                        </a:rPr>
                        <a:t>1.</a:t>
                      </a: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电压表</a:t>
                      </a: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1800" b="1">
                          <a:latin typeface="+mn-ea"/>
                          <a:ea typeface="+mn-ea"/>
                          <a:cs typeface="Arial"/>
                        </a:rPr>
                        <a:t>2.</a:t>
                      </a: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小灯泡</a:t>
                      </a:r>
                      <a:r>
                        <a:rPr lang="en-US" sz="1800" b="1">
                          <a:latin typeface="+mn-ea"/>
                          <a:ea typeface="+mn-ea"/>
                          <a:cs typeface="Arial"/>
                        </a:rPr>
                        <a:t>:</a:t>
                      </a:r>
                      <a:r>
                        <a:rPr lang="zh-CN" sz="1800" b="1">
                          <a:latin typeface="+mn-ea"/>
                          <a:ea typeface="+mn-ea"/>
                          <a:cs typeface="Arial"/>
                        </a:rPr>
                        <a:t>选用</a:t>
                      </a:r>
                      <a:r>
                        <a:rPr lang="zh-CN" sz="18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altLang="zh-CN" sz="1800" b="1" u="sng" smtClean="0">
                          <a:latin typeface="+mn-ea"/>
                          <a:ea typeface="+mn-ea"/>
                          <a:cs typeface="Arial"/>
                        </a:rPr>
                        <a:t>     </a:t>
                      </a:r>
                      <a:r>
                        <a:rPr lang="zh-CN" sz="1800" b="1" smtClean="0">
                          <a:latin typeface="+mn-ea"/>
                          <a:ea typeface="+mn-ea"/>
                          <a:cs typeface="Arial"/>
                        </a:rPr>
                        <a:t>规格</a:t>
                      </a:r>
                      <a:r>
                        <a:rPr lang="en-US" sz="1800" b="1">
                          <a:latin typeface="+mn-ea"/>
                          <a:ea typeface="+mn-ea"/>
                          <a:cs typeface="Arial"/>
                        </a:rPr>
                        <a:t> </a:t>
                      </a:r>
                      <a:endParaRPr lang="zh-CN" sz="1800">
                        <a:latin typeface="+mn-ea"/>
                        <a:ea typeface="+mn-ea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矩形 7"/>
          <p:cNvSpPr/>
          <p:nvPr/>
        </p:nvSpPr>
        <p:spPr>
          <a:xfrm>
            <a:off x="6423587" y="2955444"/>
            <a:ext cx="649537" cy="4013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不同</a:t>
            </a:r>
            <a:endParaRPr lang="zh-CN" altLang="en-US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9" name="A21XCZLAZFXDYWL69B.eps"/>
          <p:cNvPicPr/>
          <p:nvPr/>
        </p:nvPicPr>
        <p:blipFill>
          <a:blip r:embed="rId3"/>
          <a:stretch>
            <a:fillRect/>
          </a:stretch>
        </p:blipFill>
        <p:spPr>
          <a:xfrm>
            <a:off x="2501092" y="1928011"/>
            <a:ext cx="1285884" cy="2234309"/>
          </a:xfrm>
          <a:prstGeom prst="rect">
            <a:avLst/>
          </a:prstGeom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715142" y="642128"/>
          <a:ext cx="8143932" cy="4286280"/>
        </p:xfrm>
        <a:graphic>
          <a:graphicData uri="http://schemas.openxmlformats.org/drawingml/2006/table">
            <a:tbl>
              <a:tblPr/>
              <a:tblGrid>
                <a:gridCol w="508996"/>
                <a:gridCol w="7634936"/>
              </a:tblGrid>
              <a:tr h="21431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过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程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及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现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象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1.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在连接或拆除电路时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,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开关一定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altLang="zh-CN" sz="1600" b="1" u="sng" smtClean="0">
                          <a:latin typeface="+mn-ea"/>
                          <a:ea typeface="+mn-ea"/>
                          <a:cs typeface="Arial"/>
                        </a:rPr>
                        <a:t>    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. 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2.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电压表的接线柱不能接反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: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电流从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altLang="zh-CN" sz="1600" b="1" u="sng" smtClean="0">
                          <a:latin typeface="+mn-ea"/>
                          <a:ea typeface="+mn-ea"/>
                          <a:cs typeface="Arial"/>
                        </a:rPr>
                        <a:t>  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接线柱流入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,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从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altLang="zh-CN" sz="1600" b="1" u="sng" smtClean="0">
                          <a:latin typeface="+mn-ea"/>
                          <a:ea typeface="+mn-ea"/>
                          <a:cs typeface="Arial"/>
                        </a:rPr>
                        <a:t>  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接线柱流出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. 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3.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选择电压表量程时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,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为了使读数精确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,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能用小量程的一定不能用大量程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,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在不能预估电压的情况下可用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altLang="zh-CN" sz="1600" b="1" u="sng" smtClean="0">
                          <a:latin typeface="+mn-ea"/>
                          <a:ea typeface="+mn-ea"/>
                          <a:cs typeface="Arial"/>
                        </a:rPr>
                        <a:t>       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选择合适的电压表量程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.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电压表反向偏转</a:t>
                      </a:r>
                      <a:r>
                        <a:rPr lang="zh-CN" sz="1600" b="1" smtClean="0">
                          <a:latin typeface="+mn-ea"/>
                          <a:ea typeface="+mn-ea"/>
                          <a:cs typeface="Arial"/>
                        </a:rPr>
                        <a:t>说明</a:t>
                      </a:r>
                      <a:r>
                        <a:rPr lang="en-US" altLang="zh-CN" sz="1600" b="1" u="none" smtClean="0">
                          <a:latin typeface="+mn-ea"/>
                          <a:ea typeface="+mn-ea"/>
                          <a:cs typeface="Arial"/>
                        </a:rPr>
                        <a:t>_______</a:t>
                      </a:r>
                    </a:p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1600" b="1" u="sng" smtClean="0">
                          <a:latin typeface="+mn-ea"/>
                          <a:ea typeface="+mn-ea"/>
                          <a:cs typeface="Arial"/>
                        </a:rPr>
                        <a:t>         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;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电压表指针转动幅度太小或太大说明选择的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altLang="zh-CN" sz="1600" b="1" u="sng" smtClean="0">
                          <a:latin typeface="+mn-ea"/>
                          <a:ea typeface="+mn-ea"/>
                          <a:cs typeface="Arial"/>
                        </a:rPr>
                        <a:t>                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. 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4.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实验中应选用不同规格的灯泡进行多次实验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,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测量多组数据是</a:t>
                      </a:r>
                      <a:r>
                        <a:rPr lang="zh-CN" sz="1600" b="1" smtClean="0">
                          <a:latin typeface="+mn-ea"/>
                          <a:ea typeface="+mn-ea"/>
                          <a:cs typeface="Arial"/>
                        </a:rPr>
                        <a:t>为了</a:t>
                      </a:r>
                      <a:r>
                        <a:rPr lang="en-US" altLang="zh-CN" sz="1600" b="1" u="none" smtClean="0">
                          <a:latin typeface="+mn-ea"/>
                          <a:ea typeface="+mn-ea"/>
                          <a:cs typeface="Arial"/>
                        </a:rPr>
                        <a:t>______________</a:t>
                      </a:r>
                    </a:p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sz="1600" b="1" u="sng" smtClean="0">
                          <a:latin typeface="+mn-ea"/>
                          <a:ea typeface="+mn-ea"/>
                          <a:cs typeface="Arial"/>
                        </a:rPr>
                        <a:t>                </a:t>
                      </a:r>
                      <a:r>
                        <a:rPr lang="en-US" sz="1600" b="1" u="sng">
                          <a:latin typeface="+mn-ea"/>
                          <a:ea typeface="+mn-ea"/>
                          <a:cs typeface="Arial"/>
                        </a:rPr>
                        <a:t> 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431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结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论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与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拓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ctr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展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黑体" pitchFamily="49" charset="-122"/>
                          <a:ea typeface="黑体" pitchFamily="49" charset="-122"/>
                          <a:cs typeface="Arial"/>
                        </a:rPr>
                        <a:t>实验结论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: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串联电路两端的总电压等于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altLang="zh-CN" sz="1600" b="1" u="sng" smtClean="0">
                          <a:latin typeface="+mn-ea"/>
                          <a:ea typeface="+mn-ea"/>
                          <a:cs typeface="Arial"/>
                        </a:rPr>
                        <a:t>                     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;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并联电路中各支路两端的电压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altLang="zh-CN" sz="1600" b="1" u="sng" smtClean="0">
                          <a:latin typeface="+mn-ea"/>
                          <a:ea typeface="+mn-ea"/>
                          <a:cs typeface="Arial"/>
                        </a:rPr>
                        <a:t>       </a:t>
                      </a:r>
                      <a:r>
                        <a:rPr lang="zh-CN" sz="1600" b="1" u="sng">
                          <a:latin typeface="+mn-ea"/>
                          <a:ea typeface="+mn-ea"/>
                          <a:cs typeface="Arial"/>
                        </a:rPr>
                        <a:t>　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. 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zh-CN" sz="1600" b="1">
                          <a:latin typeface="黑体" pitchFamily="49" charset="-122"/>
                          <a:ea typeface="黑体" pitchFamily="49" charset="-122"/>
                          <a:cs typeface="Arial"/>
                        </a:rPr>
                        <a:t>拓展</a:t>
                      </a:r>
                      <a:endParaRPr lang="zh-CN" sz="1600">
                        <a:latin typeface="黑体" pitchFamily="49" charset="-122"/>
                        <a:ea typeface="黑体" pitchFamily="49" charset="-122"/>
                        <a:cs typeface="Arial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1.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滑动变阻器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: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为了多次测量使实验结论更有普遍规律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,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可在干路中串联一个滑动变阻器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.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  <a:p>
                      <a:pPr algn="l">
                        <a:lnSpc>
                          <a:spcPct val="110000"/>
                        </a:lnSpc>
                        <a:spcAft>
                          <a:spcPct val="0"/>
                        </a:spcAft>
                      </a:pP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2.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电路故障分析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: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电路连接错误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,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电压表短路、断路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,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小灯泡短路、断路</a:t>
                      </a:r>
                      <a:r>
                        <a:rPr lang="en-US" sz="1600" b="1">
                          <a:latin typeface="+mn-ea"/>
                          <a:ea typeface="+mn-ea"/>
                          <a:cs typeface="Arial"/>
                        </a:rPr>
                        <a:t>,</a:t>
                      </a:r>
                      <a:r>
                        <a:rPr lang="zh-CN" sz="1600" b="1">
                          <a:latin typeface="+mn-ea"/>
                          <a:ea typeface="+mn-ea"/>
                          <a:cs typeface="Arial"/>
                        </a:rPr>
                        <a:t>接线柱接触不良、正负接反等</a:t>
                      </a:r>
                      <a:endParaRPr lang="zh-CN" sz="1600">
                        <a:latin typeface="+mn-ea"/>
                        <a:ea typeface="+mn-ea"/>
                        <a:cs typeface="Arial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矩形 17"/>
          <p:cNvSpPr/>
          <p:nvPr/>
        </p:nvSpPr>
        <p:spPr>
          <a:xfrm>
            <a:off x="4429918" y="642128"/>
            <a:ext cx="598241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断开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644232" y="927880"/>
            <a:ext cx="391454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正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430182" y="927880"/>
            <a:ext cx="391454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负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3072596" y="1489550"/>
            <a:ext cx="805029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试触法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8144694" y="1489550"/>
            <a:ext cx="598241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正负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1215208" y="1713698"/>
            <a:ext cx="1218603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接线柱接反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6644496" y="1713698"/>
            <a:ext cx="1632178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量程过大或过小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7430314" y="1999450"/>
            <a:ext cx="1425390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使实验结论具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1500960" y="2285202"/>
            <a:ext cx="1011815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有普遍性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4787108" y="2785268"/>
            <a:ext cx="2459328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各部分电路两端电压之和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2715406" y="3071020"/>
            <a:ext cx="598241" cy="4124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b="1" kern="12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FF0000"/>
                </a:solidFill>
                <a:latin typeface="黑体" pitchFamily="49" charset="-122"/>
                <a:ea typeface="黑体" pitchFamily="49" charset="-122"/>
                <a:cs typeface="Arial"/>
              </a:rPr>
              <a:t>相等</a:t>
            </a:r>
            <a:endParaRPr lang="zh-CN" altLang="en-US" sz="1600" baseline="30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3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5588" cy="4443413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https://d.book118.com/988067054136006040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5_自定义设计方案">
  <a:themeElements>
    <a:clrScheme name="13_自定义设计方案 2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FBDF53"/>
      </a:accent1>
      <a:accent2>
        <a:srgbClr val="FF9966"/>
      </a:accent2>
      <a:accent3>
        <a:srgbClr val="FFFFFF"/>
      </a:accent3>
      <a:accent4>
        <a:srgbClr val="000000"/>
      </a:accent4>
      <a:accent5>
        <a:srgbClr val="FDECB3"/>
      </a:accent5>
      <a:accent6>
        <a:srgbClr val="E78A5C"/>
      </a:accent6>
      <a:hlink>
        <a:srgbClr val="CC3300"/>
      </a:hlink>
      <a:folHlink>
        <a:srgbClr val="996600"/>
      </a:folHlink>
    </a:clrScheme>
    <a:fontScheme name="13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noFill/>
        <a:ln w="9525">
          <a:noFill/>
          <a:miter lim="800000"/>
          <a:headEnd/>
          <a:tailEnd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b="1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Calibri" pitchFamily="34" charset="0"/>
            <a:ea typeface="宋体" pitchFamily="2" charset="-122"/>
            <a:cs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3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宋体" pitchFamily="2" charset="-122"/>
            <a:ea typeface="宋体" pitchFamily="2" charset="-122"/>
          </a:defRPr>
        </a:defPPr>
      </a:lstStyle>
    </a:lnDef>
  </a:objectDefaults>
  <a:extraClrSchemeLst>
    <a:extraClrScheme>
      <a:clrScheme name="13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3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3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3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3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3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3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3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3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3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3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3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0">
      <vt:lpstr>Arial</vt:lpstr>
      <vt:lpstr>Calibri</vt:lpstr>
      <vt:lpstr>宋体</vt:lpstr>
      <vt:lpstr>黑体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2024-09-19T12:47:19.433</cp:lastPrinted>
  <dcterms:created xsi:type="dcterms:W3CDTF">2024-09-19T04:47:19Z</dcterms:created>
  <dcterms:modified xsi:type="dcterms:W3CDTF">2024-09-19T04:47:21Z</dcterms:modified>
</cp:coreProperties>
</file>