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A92D53D-5EF5-4534-836C-3FF9624B38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3F5E3E-7884-4FAB-8646-76543A98E4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A6CBBE6-A926-4AA5-BDFE-05495DE4AD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FE904EA-1720-4639-9136-2B49D7F87D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CD01D12-960D-42BC-BF5F-FE22175AFA5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F1647A5-0412-4A4C-AB51-B613E8D63EA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906057A-C8D5-4FD4-9A73-5E0CBF65B97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9AE3C0E-0ABB-4725-8FF5-E78BF542EA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122DF1A-DDC6-4D43-878E-922A6260D2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440AAE-BC87-49D2-A2FB-3B53234240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6AB141-4D49-40C2-8A75-828A6DDF41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8070063056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机器学习算法在用户行为分析中的应用探索</a:t>
            </a:r>
            <a:endParaRPr lang="en-US" sz="1100"/>
          </a:p>
        </p:txBody>
      </p:sp>
      <p:sp>
        <p:nvSpPr>
          <p:cNvPr id="5" name="AutoShape 5"/>
          <p:cNvSpPr/>
          <p:nvPr/>
        </p:nvSpPr>
        <p:spPr>
          <a:xfrm>
            <a:off x="5838648" y="4167778"/>
            <a:ext cx="2333375"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汇报人：XX</a:t>
            </a:r>
            <a:endParaRPr lang="en-US" sz="1100"/>
          </a:p>
        </p:txBody>
      </p:sp>
      <p:sp>
        <p:nvSpPr>
          <p:cNvPr id="6" name="AutoShape 6"/>
          <p:cNvSpPr/>
          <p:nvPr/>
        </p:nvSpPr>
        <p:spPr>
          <a:xfrm>
            <a:off x="8587678" y="4167778"/>
            <a:ext cx="2820047"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2024-01-28</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引言</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用户行为数据概述</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机器学习算法原理及模型</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基于机器学习的用户行为分析模型构建</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机器学习算法在用户行为分析中应用案例</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挑战与未来发展趋势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引言</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1492" b="21492"/>
          <a:stretch>
            <a:fillRect/>
          </a:stretch>
        </p:blipFill>
        <p:spPr>
          <a:xfrm>
            <a:off x="6230112" y="1739062"/>
            <a:ext cx="5058969" cy="2163307"/>
          </a:xfrm>
          <a:prstGeom prst="rect">
            <a:avLst/>
          </a:prstGeom>
          <a:ln w="19050">
            <a:solidFill>
              <a:schemeClr val="dk1"/>
            </a:solidFill>
          </a:ln>
        </p:spPr>
      </p:pic>
      <p:pic>
        <p:nvPicPr>
          <p:cNvPr id="3" name="Picture 3"/>
          <p:cNvPicPr>
            <a:picLocks noChangeAspect="1"/>
          </p:cNvPicPr>
          <p:nvPr/>
        </p:nvPicPr>
        <p:blipFill>
          <a:blip r:embed="rId3"/>
          <a:srcRect t="28619" b="28619"/>
          <a:stretch>
            <a:fillRect/>
          </a:stretch>
        </p:blipFill>
        <p:spPr>
          <a:xfrm>
            <a:off x="6233164" y="3914561"/>
            <a:ext cx="5058969" cy="2163308"/>
          </a:xfrm>
          <a:prstGeom prst="rect">
            <a:avLst/>
          </a:prstGeom>
          <a:ln w="19050">
            <a:solidFill>
              <a:schemeClr val="dk1"/>
            </a:solidFill>
          </a:ln>
        </p:spPr>
      </p:pic>
      <p:sp>
        <p:nvSpPr>
          <p:cNvPr id="4" name="AutoShape 4"/>
          <p:cNvSpPr/>
          <p:nvPr/>
        </p:nvSpPr>
        <p:spPr>
          <a:xfrm>
            <a:off x="763829" y="1852480"/>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89066" y="1938594"/>
            <a:ext cx="391119"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467193"/>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互联网和大数据技术的快速发展，使得用户行为数据的收集和分析成为可能。</a:t>
            </a:r>
            <a:endParaRPr lang="en-US" sz="1100"/>
          </a:p>
        </p:txBody>
      </p:sp>
      <p:sp>
        <p:nvSpPr>
          <p:cNvPr id="7" name="AutoShape 7"/>
          <p:cNvSpPr/>
          <p:nvPr/>
        </p:nvSpPr>
        <p:spPr>
          <a:xfrm>
            <a:off x="763829" y="3650029"/>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74314" y="3736142"/>
            <a:ext cx="416357"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02</a:t>
            </a:r>
          </a:p>
        </p:txBody>
      </p:sp>
      <p:sp>
        <p:nvSpPr>
          <p:cNvPr id="9" name="AutoShape 9"/>
          <p:cNvSpPr/>
          <p:nvPr/>
        </p:nvSpPr>
        <p:spPr>
          <a:xfrm>
            <a:off x="1306341" y="3264741"/>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用户行为分析对于企业的产品优化、营销策略制定等方面具有重要意义。</a:t>
            </a:r>
            <a:endParaRPr lang="en-US" sz="1100"/>
          </a:p>
        </p:txBody>
      </p:sp>
      <p:sp>
        <p:nvSpPr>
          <p:cNvPr id="10" name="AutoShape 10"/>
          <p:cNvSpPr/>
          <p:nvPr/>
        </p:nvSpPr>
        <p:spPr>
          <a:xfrm>
            <a:off x="763829" y="544148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773583" y="5527602"/>
            <a:ext cx="441594"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425">
                <a:solidFill>
                  <a:srgbClr val="FFFFFF">
                    <a:alpha val="100000"/>
                  </a:srgbClr>
                </a:solidFill>
                <a:latin typeface="Microsoft Yahei"/>
                <a:ea typeface="Microsoft Yahei"/>
                <a:cs typeface="Microsoft Yahei"/>
              </a:rPr>
              <a:t>03</a:t>
            </a:r>
          </a:p>
        </p:txBody>
      </p:sp>
      <p:sp>
        <p:nvSpPr>
          <p:cNvPr id="12" name="AutoShape 12"/>
          <p:cNvSpPr/>
          <p:nvPr/>
        </p:nvSpPr>
        <p:spPr>
          <a:xfrm>
            <a:off x="1306341" y="5062289"/>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机器学习算法作为一种强大的数据分析工具，在用户行为分析中具有广泛的应用前景。</a:t>
            </a:r>
            <a:endParaRPr lang="en-US" sz="1100"/>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sp>
        <p:nvSpPr>
          <p:cNvPr id="2" name="AutoShape 2"/>
          <p:cNvSpPr/>
          <p:nvPr/>
        </p:nvSpPr>
        <p:spPr>
          <a:xfrm>
            <a:off x="1267054" y="172053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268776" y="178893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4" name="AutoShape 4"/>
          <p:cNvSpPr/>
          <p:nvPr/>
        </p:nvSpPr>
        <p:spPr>
          <a:xfrm>
            <a:off x="1804696" y="1549847"/>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国内外学者在用户行为分析领域已经开展了大量研究，涉及用户画像、用户分群、用户流失预测等方面。</a:t>
            </a:r>
            <a:endParaRPr lang="en-US" sz="1100"/>
          </a:p>
        </p:txBody>
      </p:sp>
      <p:sp>
        <p:nvSpPr>
          <p:cNvPr id="5" name="AutoShape 5"/>
          <p:cNvSpPr/>
          <p:nvPr/>
        </p:nvSpPr>
        <p:spPr>
          <a:xfrm>
            <a:off x="1267054" y="332962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78301" y="3398024"/>
            <a:ext cx="41910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02</a:t>
            </a:r>
          </a:p>
        </p:txBody>
      </p:sp>
      <p:sp>
        <p:nvSpPr>
          <p:cNvPr id="7" name="AutoShape 7"/>
          <p:cNvSpPr/>
          <p:nvPr/>
        </p:nvSpPr>
        <p:spPr>
          <a:xfrm>
            <a:off x="1804696" y="3158939"/>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目前，机器学习算法在用户行为分析中的应用已经取得了显著成果，如基于决策树的分类算法、基于神经网络的预测模型等。</a:t>
            </a:r>
            <a:endParaRPr lang="en-US" sz="1100"/>
          </a:p>
        </p:txBody>
      </p:sp>
      <p:pic>
        <p:nvPicPr>
          <p:cNvPr id="8" name="Picture 8"/>
          <p:cNvPicPr>
            <a:picLocks noChangeAspect="1"/>
          </p:cNvPicPr>
          <p:nvPr/>
        </p:nvPicPr>
        <p:blipFill>
          <a:blip r:embed="rId2"/>
          <a:stretch>
            <a:fillRect/>
          </a:stretch>
        </p:blipFill>
        <p:spPr>
          <a:xfrm>
            <a:off x="6907441" y="1806607"/>
            <a:ext cx="4502196" cy="4061765"/>
          </a:xfrm>
          <a:prstGeom prst="rect">
            <a:avLst/>
          </a:prstGeom>
        </p:spPr>
      </p:pic>
      <p:pic>
        <p:nvPicPr>
          <p:cNvPr id="9" name="Picture 9"/>
          <p:cNvPicPr>
            <a:picLocks noChangeAspect="1"/>
          </p:cNvPicPr>
          <p:nvPr/>
        </p:nvPicPr>
        <p:blipFill>
          <a:blip r:embed="rId3"/>
          <a:srcRect l="3662" r="3662"/>
          <a:stretch>
            <a:fillRect/>
          </a:stretch>
        </p:blipFill>
        <p:spPr>
          <a:xfrm>
            <a:off x="6907441" y="1792193"/>
            <a:ext cx="4502197" cy="2732629"/>
          </a:xfrm>
          <a:prstGeom prst="rect">
            <a:avLst/>
          </a:prstGeom>
        </p:spPr>
      </p:pic>
      <p:grpSp>
        <p:nvGrpSpPr>
          <p:cNvPr id="10" name="Group 10"/>
          <p:cNvGrpSpPr/>
          <p:nvPr/>
        </p:nvGrpSpPr>
        <p:grpSpPr>
          <a:xfrm>
            <a:off x="-2693471" y="4060468"/>
            <a:ext cx="5386942" cy="5386942"/>
            <a:chOff x="-2693471" y="4060468"/>
            <a:chExt cx="5386942" cy="5386942"/>
          </a:xfrm>
        </p:grpSpPr>
        <p:sp>
          <p:nvSpPr>
            <p:cNvPr id="11" name="AutoShape 11"/>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2" name="AutoShape 22"/>
          <p:cNvSpPr/>
          <p:nvPr/>
        </p:nvSpPr>
        <p:spPr>
          <a:xfrm>
            <a:off x="1804696" y="4750369"/>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然而，现有的研究还存在一些问题，如数据稀疏性、模型泛化能力等，需要进一步探索和改进。</a:t>
            </a:r>
            <a:endParaRPr lang="en-US" sz="1100"/>
          </a:p>
        </p:txBody>
      </p:sp>
      <p:sp>
        <p:nvSpPr>
          <p:cNvPr id="23" name="AutoShape 23"/>
          <p:cNvSpPr/>
          <p:nvPr/>
        </p:nvSpPr>
        <p:spPr>
          <a:xfrm>
            <a:off x="1262116" y="4828813"/>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
        <p:nvSpPr>
          <p:cNvPr id="46" name="TextBox 46"/>
          <p:cNvSpPr txBox="1"/>
          <p:nvPr/>
        </p:nvSpPr>
        <p:spPr>
          <a:xfrm>
            <a:off x="1273363" y="4897210"/>
            <a:ext cx="41910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503105"/>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504" y="2151888"/>
            <a:ext cx="8135183" cy="1244966"/>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本文旨在探索机器学习算法在用户行为分析中的应用，并针对不同场景和需求提出相应的解决方案。</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2127391" y="3840884"/>
            <a:ext cx="8135183" cy="113329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具体内容包括：介绍用户行为分析的基本概念和常用方法；阐述机器学习算法在用户行为分析中的适用性和优势；通过实验验证不同机器学习算法在用户行为分析中的性能表现；总结机器学习算法在用户行为分析中的应用前景和挑战。</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grpSp>
        <p:nvGrpSpPr>
          <p:cNvPr id="5" name="Group 5"/>
          <p:cNvGrpSpPr/>
          <p:nvPr/>
        </p:nvGrpSpPr>
        <p:grpSpPr>
          <a:xfrm>
            <a:off x="8927447" y="1138342"/>
            <a:ext cx="5386942" cy="5386942"/>
            <a:chOff x="8927447" y="1138342"/>
            <a:chExt cx="5386942" cy="5386942"/>
          </a:xfrm>
        </p:grpSpPr>
        <p:sp>
          <p:nvSpPr>
            <p:cNvPr id="6" name="AutoShape 6"/>
            <p:cNvSpPr/>
            <p:nvPr/>
          </p:nvSpPr>
          <p:spPr>
            <a:xfrm>
              <a:off x="11148379" y="3359274"/>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0926285" y="3137181"/>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704193" y="2915088"/>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482100" y="2692994"/>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0260006" y="2470901"/>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037913" y="2248808"/>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815819" y="2026715"/>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593727" y="1804622"/>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371633" y="1582528"/>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149540" y="1360435"/>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8927447" y="1138342"/>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本文研究目的和内容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用户行为数据概述</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用户行为数据定义</a:t>
              </a:r>
            </a:p>
          </p:txBody>
        </p:sp>
      </p:grpSp>
      <p:sp>
        <p:nvSpPr>
          <p:cNvPr id="43" name="TextBox 43"/>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用户行为数据是指用户在互联网产品使用过程中产生的所有行为记录，包括点击、浏览、搜索、购买等。</a:t>
            </a:r>
          </a:p>
        </p:txBody>
      </p:sp>
      <p:sp>
        <p:nvSpPr>
          <p:cNvPr id="44" name="TextBox 44"/>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这些数据可以反映用户的兴趣、偏好、需求和行为模式，是机器学习算法进行用户行为分析的基础。</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显性行为数据</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用户主动产生的行为数据，如点击、评论、分享等，这些数据直接反映了用户的意愿和行动。</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隐性行为数据</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用户在无意识中产生的行为数据，如浏览时长、页面停留时间等，这些数据可以间接推断出用户的兴趣和需求。</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交易行为数据</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用户在购买商品或服务过程中产生的数据，如购买金额、购买频次等，这些数据反映了用户的消费能力和购买习惯。</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用户行为数据分类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951247" y="3956467"/>
            <a:ext cx="2521085"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多样性</a:t>
            </a:r>
            <a:endParaRPr lang="en-US" sz="1100"/>
          </a:p>
        </p:txBody>
      </p:sp>
      <p:sp>
        <p:nvSpPr>
          <p:cNvPr id="3" name="AutoShape 3"/>
          <p:cNvSpPr/>
          <p:nvPr/>
        </p:nvSpPr>
        <p:spPr>
          <a:xfrm>
            <a:off x="3932164"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91790" y="3956467"/>
            <a:ext cx="2551648"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动态性</a:t>
            </a:r>
            <a:endParaRPr lang="en-US" sz="1100"/>
          </a:p>
        </p:txBody>
      </p:sp>
      <p:sp>
        <p:nvSpPr>
          <p:cNvPr id="5" name="AutoShape 5"/>
          <p:cNvSpPr/>
          <p:nvPr/>
        </p:nvSpPr>
        <p:spPr>
          <a:xfrm>
            <a:off x="3691790" y="4363738"/>
            <a:ext cx="2348077"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用户行为数据是实时产生的，随着用户的使用而不断变化。</a:t>
            </a:r>
            <a:endParaRPr lang="en-US" sz="1100"/>
          </a:p>
        </p:txBody>
      </p:sp>
      <p:sp>
        <p:nvSpPr>
          <p:cNvPr id="6" name="AutoShape 6"/>
          <p:cNvSpPr/>
          <p:nvPr/>
        </p:nvSpPr>
        <p:spPr>
          <a:xfrm>
            <a:off x="6605747"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377549" y="3956467"/>
            <a:ext cx="2539471"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不确定性</a:t>
            </a:r>
            <a:endParaRPr lang="en-US" sz="1100"/>
          </a:p>
        </p:txBody>
      </p:sp>
      <p:sp>
        <p:nvSpPr>
          <p:cNvPr id="8" name="AutoShape 8"/>
          <p:cNvSpPr/>
          <p:nvPr/>
        </p:nvSpPr>
        <p:spPr>
          <a:xfrm>
            <a:off x="6377550" y="4363738"/>
            <a:ext cx="2323724"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用户行为数据受到多种因素的影响，如环境、情绪等，具有一定的随机性和不确定性。</a:t>
            </a:r>
            <a:endParaRPr lang="en-US" sz="1100"/>
          </a:p>
        </p:txBody>
      </p:sp>
      <p:sp>
        <p:nvSpPr>
          <p:cNvPr id="9" name="AutoShape 9"/>
          <p:cNvSpPr/>
          <p:nvPr/>
        </p:nvSpPr>
        <p:spPr>
          <a:xfrm>
            <a:off x="1173358"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51249" y="4363738"/>
            <a:ext cx="2311548"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用户行为数据种类繁多，包括文本、数值、图像、音频等多种形式。</a:t>
            </a:r>
            <a:endParaRPr lang="en-US" sz="1100"/>
          </a:p>
        </p:txBody>
      </p:sp>
      <p:sp>
        <p:nvSpPr>
          <p:cNvPr id="11" name="AutoShape 11"/>
          <p:cNvSpPr/>
          <p:nvPr/>
        </p:nvSpPr>
        <p:spPr>
          <a:xfrm>
            <a:off x="9038940" y="3956467"/>
            <a:ext cx="255507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价值密度低</a:t>
            </a:r>
            <a:endParaRPr lang="en-US" sz="1100"/>
          </a:p>
        </p:txBody>
      </p:sp>
      <p:sp>
        <p:nvSpPr>
          <p:cNvPr id="12" name="AutoShape 12"/>
          <p:cNvSpPr/>
          <p:nvPr/>
        </p:nvSpPr>
        <p:spPr>
          <a:xfrm>
            <a:off x="9038941" y="4363738"/>
            <a:ext cx="2323724"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用户行为数据中大部分信息是冗余的或无效的，真正有价值的信息占比较小。</a:t>
            </a:r>
            <a:endParaRPr lang="en-US" sz="1100"/>
          </a:p>
        </p:txBody>
      </p:sp>
      <p:sp>
        <p:nvSpPr>
          <p:cNvPr id="13" name="AutoShape 13"/>
          <p:cNvSpPr/>
          <p:nvPr/>
        </p:nvSpPr>
        <p:spPr>
          <a:xfrm>
            <a:off x="9267140"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1816793" y="2385294"/>
            <a:ext cx="580457" cy="611204"/>
            <a:chOff x="1816793" y="2385294"/>
            <a:chExt cx="580457" cy="611204"/>
          </a:xfrm>
        </p:grpSpPr>
        <p:sp>
          <p:nvSpPr>
            <p:cNvPr id="15" name="Freeform 15"/>
            <p:cNvSpPr/>
            <p:nvPr/>
          </p:nvSpPr>
          <p:spPr>
            <a:xfrm>
              <a:off x="1816793" y="2385294"/>
              <a:ext cx="580457" cy="611204"/>
            </a:xfrm>
            <a:custGeom>
              <a:rect l="l" t="t" r="r" b="b"/>
              <a:pathLst>
                <a:path w="636" h="746">
                  <a:moveTo>
                    <a:pt x="579" y="0"/>
                  </a:moveTo>
                  <a:cubicBezTo>
                    <a:pt x="57" y="0"/>
                    <a:pt x="57" y="0"/>
                    <a:pt x="57" y="0"/>
                  </a:cubicBezTo>
                  <a:cubicBezTo>
                    <a:pt x="25" y="0"/>
                    <a:pt x="0" y="25"/>
                    <a:pt x="0" y="57"/>
                  </a:cubicBezTo>
                  <a:cubicBezTo>
                    <a:pt x="0" y="689"/>
                    <a:pt x="0" y="689"/>
                    <a:pt x="0" y="689"/>
                  </a:cubicBezTo>
                  <a:cubicBezTo>
                    <a:pt x="0" y="721"/>
                    <a:pt x="25" y="746"/>
                    <a:pt x="57" y="746"/>
                  </a:cubicBezTo>
                  <a:cubicBezTo>
                    <a:pt x="579" y="746"/>
                    <a:pt x="579" y="746"/>
                    <a:pt x="579" y="746"/>
                  </a:cubicBezTo>
                  <a:cubicBezTo>
                    <a:pt x="611" y="746"/>
                    <a:pt x="636" y="721"/>
                    <a:pt x="636" y="689"/>
                  </a:cubicBezTo>
                  <a:cubicBezTo>
                    <a:pt x="636" y="57"/>
                    <a:pt x="636" y="57"/>
                    <a:pt x="636" y="57"/>
                  </a:cubicBezTo>
                  <a:cubicBezTo>
                    <a:pt x="636" y="25"/>
                    <a:pt x="611" y="0"/>
                    <a:pt x="579" y="0"/>
                  </a:cubicBezTo>
                  <a:close/>
                  <a:moveTo>
                    <a:pt x="43" y="689"/>
                  </a:moveTo>
                  <a:cubicBezTo>
                    <a:pt x="43" y="57"/>
                    <a:pt x="43" y="57"/>
                    <a:pt x="43" y="57"/>
                  </a:cubicBezTo>
                  <a:cubicBezTo>
                    <a:pt x="43" y="49"/>
                    <a:pt x="49" y="43"/>
                    <a:pt x="57" y="43"/>
                  </a:cubicBezTo>
                  <a:cubicBezTo>
                    <a:pt x="94" y="43"/>
                    <a:pt x="94" y="43"/>
                    <a:pt x="94" y="43"/>
                  </a:cubicBezTo>
                  <a:cubicBezTo>
                    <a:pt x="94" y="703"/>
                    <a:pt x="94" y="703"/>
                    <a:pt x="94" y="703"/>
                  </a:cubicBezTo>
                  <a:cubicBezTo>
                    <a:pt x="57" y="703"/>
                    <a:pt x="57" y="703"/>
                    <a:pt x="57" y="703"/>
                  </a:cubicBezTo>
                  <a:cubicBezTo>
                    <a:pt x="49" y="703"/>
                    <a:pt x="43" y="697"/>
                    <a:pt x="43" y="689"/>
                  </a:cubicBezTo>
                  <a:close/>
                  <a:moveTo>
                    <a:pt x="593" y="689"/>
                  </a:moveTo>
                  <a:cubicBezTo>
                    <a:pt x="593" y="697"/>
                    <a:pt x="587" y="703"/>
                    <a:pt x="579" y="703"/>
                  </a:cubicBezTo>
                  <a:cubicBezTo>
                    <a:pt x="138" y="703"/>
                    <a:pt x="138" y="703"/>
                    <a:pt x="138" y="703"/>
                  </a:cubicBezTo>
                  <a:cubicBezTo>
                    <a:pt x="138" y="43"/>
                    <a:pt x="138" y="43"/>
                    <a:pt x="138" y="43"/>
                  </a:cubicBezTo>
                  <a:cubicBezTo>
                    <a:pt x="579" y="43"/>
                    <a:pt x="579" y="43"/>
                    <a:pt x="579" y="43"/>
                  </a:cubicBezTo>
                  <a:cubicBezTo>
                    <a:pt x="587" y="43"/>
                    <a:pt x="593" y="49"/>
                    <a:pt x="593" y="57"/>
                  </a:cubicBezTo>
                  <a:lnTo>
                    <a:pt x="593" y="6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967516" y="2592214"/>
              <a:ext cx="137324"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967516" y="2510049"/>
              <a:ext cx="182717"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172048" y="2529578"/>
              <a:ext cx="139505" cy="408335"/>
            </a:xfrm>
            <a:custGeom>
              <a:rect l="l" t="t" r="r" b="b"/>
              <a:pathLst>
                <a:path w="153" h="498">
                  <a:moveTo>
                    <a:pt x="0" y="76"/>
                  </a:moveTo>
                  <a:cubicBezTo>
                    <a:pt x="0" y="441"/>
                    <a:pt x="0" y="441"/>
                    <a:pt x="0" y="441"/>
                  </a:cubicBezTo>
                  <a:cubicBezTo>
                    <a:pt x="0" y="472"/>
                    <a:pt x="26" y="498"/>
                    <a:pt x="57" y="498"/>
                  </a:cubicBezTo>
                  <a:cubicBezTo>
                    <a:pt x="96" y="498"/>
                    <a:pt x="96" y="498"/>
                    <a:pt x="96" y="498"/>
                  </a:cubicBezTo>
                  <a:cubicBezTo>
                    <a:pt x="128" y="498"/>
                    <a:pt x="153" y="472"/>
                    <a:pt x="153" y="441"/>
                  </a:cubicBezTo>
                  <a:cubicBezTo>
                    <a:pt x="153" y="76"/>
                    <a:pt x="153" y="76"/>
                    <a:pt x="153" y="76"/>
                  </a:cubicBezTo>
                  <a:cubicBezTo>
                    <a:pt x="77" y="0"/>
                    <a:pt x="77" y="0"/>
                    <a:pt x="77" y="0"/>
                  </a:cubicBezTo>
                  <a:lnTo>
                    <a:pt x="0" y="76"/>
                  </a:lnTo>
                  <a:close/>
                  <a:moveTo>
                    <a:pt x="109" y="441"/>
                  </a:moveTo>
                  <a:cubicBezTo>
                    <a:pt x="109" y="448"/>
                    <a:pt x="104" y="454"/>
                    <a:pt x="96" y="454"/>
                  </a:cubicBezTo>
                  <a:cubicBezTo>
                    <a:pt x="57" y="454"/>
                    <a:pt x="57" y="454"/>
                    <a:pt x="57" y="454"/>
                  </a:cubicBezTo>
                  <a:cubicBezTo>
                    <a:pt x="50" y="454"/>
                    <a:pt x="44" y="448"/>
                    <a:pt x="44" y="441"/>
                  </a:cubicBezTo>
                  <a:cubicBezTo>
                    <a:pt x="44" y="94"/>
                    <a:pt x="44" y="94"/>
                    <a:pt x="44" y="94"/>
                  </a:cubicBezTo>
                  <a:cubicBezTo>
                    <a:pt x="77" y="62"/>
                    <a:pt x="77" y="62"/>
                    <a:pt x="77" y="62"/>
                  </a:cubicBezTo>
                  <a:cubicBezTo>
                    <a:pt x="109" y="94"/>
                    <a:pt x="109" y="94"/>
                    <a:pt x="109" y="94"/>
                  </a:cubicBezTo>
                  <a:lnTo>
                    <a:pt x="109" y="4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 name="Group 19"/>
          <p:cNvGrpSpPr/>
          <p:nvPr/>
        </p:nvGrpSpPr>
        <p:grpSpPr>
          <a:xfrm>
            <a:off x="4467776" y="2395266"/>
            <a:ext cx="796103" cy="591260"/>
            <a:chOff x="4467776" y="2395266"/>
            <a:chExt cx="796103" cy="591260"/>
          </a:xfrm>
        </p:grpSpPr>
        <p:sp>
          <p:nvSpPr>
            <p:cNvPr id="20" name="Freeform 20"/>
            <p:cNvSpPr/>
            <p:nvPr/>
          </p:nvSpPr>
          <p:spPr>
            <a:xfrm>
              <a:off x="4749694" y="2658487"/>
              <a:ext cx="231331" cy="243277"/>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467776" y="2395266"/>
              <a:ext cx="796103" cy="591260"/>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2" name="Freeform 22"/>
          <p:cNvSpPr/>
          <p:nvPr/>
        </p:nvSpPr>
        <p:spPr>
          <a:xfrm>
            <a:off x="7193681" y="2398079"/>
            <a:ext cx="691461" cy="585635"/>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0" y="0"/>
            <a:ext cx="0" cy="0"/>
          </a:xfrm>
        </p:grpSpPr>
        <p:sp>
          <p:nvSpPr>
            <p:cNvPr id="24" name="Freeform 24"/>
            <p:cNvSpPr/>
            <p:nvPr/>
          </p:nvSpPr>
          <p:spPr>
            <a:xfrm flipH="1">
              <a:off x="0" y="0"/>
              <a:ext cx="0" cy="0"/>
            </a:xfrm>
            <a:custGeom>
              <a:rect l="l" t="t" r="r" b="b"/>
              <a:pathLst>
                <a:path w="513" h="214">
                  <a:moveTo>
                    <a:pt x="348" y="0"/>
                  </a:moveTo>
                  <a:lnTo>
                    <a:pt x="210" y="139"/>
                  </a:lnTo>
                  <a:lnTo>
                    <a:pt x="119" y="48"/>
                  </a:lnTo>
                  <a:lnTo>
                    <a:pt x="0" y="166"/>
                  </a:lnTo>
                  <a:lnTo>
                    <a:pt x="38" y="202"/>
                  </a:lnTo>
                  <a:lnTo>
                    <a:pt x="119" y="123"/>
                  </a:lnTo>
                  <a:lnTo>
                    <a:pt x="210" y="214"/>
                  </a:lnTo>
                  <a:lnTo>
                    <a:pt x="348" y="76"/>
                  </a:lnTo>
                  <a:lnTo>
                    <a:pt x="475" y="202"/>
                  </a:lnTo>
                  <a:lnTo>
                    <a:pt x="513" y="165"/>
                  </a:lnTo>
                  <a:lnTo>
                    <a:pt x="34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flipH="1">
              <a:off x="0" y="0"/>
              <a:ext cx="0" cy="0"/>
            </a:xfrm>
            <a:custGeom>
              <a:rect l="l" t="t" r="r" b="b"/>
              <a:pathLst>
                <a:path w="912" h="771">
                  <a:moveTo>
                    <a:pt x="912" y="54"/>
                  </a:moveTo>
                  <a:lnTo>
                    <a:pt x="912" y="0"/>
                  </a:lnTo>
                  <a:lnTo>
                    <a:pt x="2" y="0"/>
                  </a:lnTo>
                  <a:lnTo>
                    <a:pt x="2" y="54"/>
                  </a:lnTo>
                  <a:lnTo>
                    <a:pt x="30" y="54"/>
                  </a:lnTo>
                  <a:lnTo>
                    <a:pt x="30" y="541"/>
                  </a:lnTo>
                  <a:lnTo>
                    <a:pt x="0" y="541"/>
                  </a:lnTo>
                  <a:lnTo>
                    <a:pt x="0" y="594"/>
                  </a:lnTo>
                  <a:lnTo>
                    <a:pt x="30" y="594"/>
                  </a:lnTo>
                  <a:lnTo>
                    <a:pt x="30" y="595"/>
                  </a:lnTo>
                  <a:lnTo>
                    <a:pt x="429" y="595"/>
                  </a:lnTo>
                  <a:lnTo>
                    <a:pt x="429" y="718"/>
                  </a:lnTo>
                  <a:lnTo>
                    <a:pt x="367" y="718"/>
                  </a:lnTo>
                  <a:lnTo>
                    <a:pt x="367" y="771"/>
                  </a:lnTo>
                  <a:lnTo>
                    <a:pt x="545" y="771"/>
                  </a:lnTo>
                  <a:lnTo>
                    <a:pt x="545" y="718"/>
                  </a:lnTo>
                  <a:lnTo>
                    <a:pt x="482" y="718"/>
                  </a:lnTo>
                  <a:lnTo>
                    <a:pt x="482" y="595"/>
                  </a:lnTo>
                  <a:lnTo>
                    <a:pt x="885" y="595"/>
                  </a:lnTo>
                  <a:lnTo>
                    <a:pt x="885" y="594"/>
                  </a:lnTo>
                  <a:lnTo>
                    <a:pt x="911" y="594"/>
                  </a:lnTo>
                  <a:lnTo>
                    <a:pt x="911" y="541"/>
                  </a:lnTo>
                  <a:lnTo>
                    <a:pt x="885" y="541"/>
                  </a:lnTo>
                  <a:lnTo>
                    <a:pt x="885" y="54"/>
                  </a:lnTo>
                  <a:lnTo>
                    <a:pt x="912" y="54"/>
                  </a:lnTo>
                  <a:close/>
                  <a:moveTo>
                    <a:pt x="83" y="541"/>
                  </a:moveTo>
                  <a:lnTo>
                    <a:pt x="83" y="55"/>
                  </a:lnTo>
                  <a:lnTo>
                    <a:pt x="832" y="55"/>
                  </a:lnTo>
                  <a:lnTo>
                    <a:pt x="832" y="541"/>
                  </a:lnTo>
                  <a:lnTo>
                    <a:pt x="83" y="5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用户行为数据特点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机器学习算法原理及模型</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9995" r="19995"/>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机器学习算法通过训练数据自动发现规律和模式。在训练过程中，算法不断调整其内部参数以最小化预测错误。</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学习过程</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将原始数据转换为有意义的特征，以便算法能够更好地学习和预测。特征提取可以包括数据降维、特征选择和特征构造等步骤。</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特征提取</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机器学习算法的目标是构建一个能够泛化到未见过的数据的模型。为了实现这一目标，算法需要在训练过程中防止过拟合，同时优化模型的性能。</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模型泛化</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机器学习算法原理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681109" y="1654955"/>
            <a:ext cx="10869366" cy="102514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flipV="1">
            <a:off x="1824109" y="2746375"/>
            <a:ext cx="406400" cy="349251"/>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flipV="1">
            <a:off x="4491109" y="2746375"/>
            <a:ext cx="406400" cy="349251"/>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flipV="1">
            <a:off x="7291459" y="2746375"/>
            <a:ext cx="404283" cy="349251"/>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flipV="1">
            <a:off x="10076993" y="2746375"/>
            <a:ext cx="406400" cy="349251"/>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1109" y="3209926"/>
            <a:ext cx="2600876" cy="50331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375626" y="3209926"/>
            <a:ext cx="2667000" cy="50331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193162" y="3209926"/>
            <a:ext cx="2600876" cy="50331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8931875" y="3209926"/>
            <a:ext cx="2618599" cy="50331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358817" y="1811108"/>
            <a:ext cx="716192" cy="716192"/>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67640" y="228600"/>
                </a:moveTo>
                <a:lnTo>
                  <a:pt x="182880" y="228600"/>
                </a:lnTo>
                <a:cubicBezTo>
                  <a:pt x="208131" y="228600"/>
                  <a:pt x="228600" y="208131"/>
                  <a:pt x="228600" y="182880"/>
                </a:cubicBezTo>
                <a:cubicBezTo>
                  <a:pt x="228600" y="157629"/>
                  <a:pt x="208131" y="137160"/>
                  <a:pt x="182880" y="137160"/>
                </a:cubicBezTo>
                <a:lnTo>
                  <a:pt x="182880" y="137160"/>
                </a:lnTo>
                <a:lnTo>
                  <a:pt x="121768" y="137160"/>
                </a:lnTo>
                <a:cubicBezTo>
                  <a:pt x="113348" y="137160"/>
                  <a:pt x="106528" y="130340"/>
                  <a:pt x="106528" y="121920"/>
                </a:cubicBezTo>
                <a:cubicBezTo>
                  <a:pt x="106528" y="113500"/>
                  <a:pt x="113348" y="106680"/>
                  <a:pt x="121768" y="106680"/>
                </a:cubicBezTo>
                <a:lnTo>
                  <a:pt x="121768" y="106680"/>
                </a:lnTo>
                <a:lnTo>
                  <a:pt x="213360" y="106680"/>
                </a:lnTo>
                <a:lnTo>
                  <a:pt x="213360" y="76200"/>
                </a:lnTo>
                <a:lnTo>
                  <a:pt x="167640" y="76200"/>
                </a:lnTo>
                <a:lnTo>
                  <a:pt x="167640" y="45720"/>
                </a:lnTo>
                <a:lnTo>
                  <a:pt x="137160" y="45720"/>
                </a:lnTo>
                <a:lnTo>
                  <a:pt x="137160" y="76200"/>
                </a:lnTo>
                <a:lnTo>
                  <a:pt x="121920" y="76200"/>
                </a:lnTo>
                <a:cubicBezTo>
                  <a:pt x="96669" y="76200"/>
                  <a:pt x="76200" y="96669"/>
                  <a:pt x="76200" y="121920"/>
                </a:cubicBezTo>
                <a:cubicBezTo>
                  <a:pt x="76200" y="147171"/>
                  <a:pt x="96669" y="167640"/>
                  <a:pt x="121920" y="167640"/>
                </a:cubicBezTo>
                <a:lnTo>
                  <a:pt x="121920" y="167640"/>
                </a:lnTo>
                <a:lnTo>
                  <a:pt x="182880" y="167640"/>
                </a:lnTo>
                <a:cubicBezTo>
                  <a:pt x="191300" y="167640"/>
                  <a:pt x="198120" y="174460"/>
                  <a:pt x="198120" y="182880"/>
                </a:cubicBezTo>
                <a:cubicBezTo>
                  <a:pt x="198120" y="191300"/>
                  <a:pt x="191300" y="198120"/>
                  <a:pt x="182880" y="198120"/>
                </a:cubicBezTo>
                <a:lnTo>
                  <a:pt x="182880" y="198120"/>
                </a:lnTo>
                <a:lnTo>
                  <a:pt x="91440" y="198120"/>
                </a:lnTo>
                <a:lnTo>
                  <a:pt x="91440" y="228600"/>
                </a:lnTo>
                <a:lnTo>
                  <a:pt x="137160" y="228600"/>
                </a:lnTo>
                <a:lnTo>
                  <a:pt x="137160" y="259080"/>
                </a:lnTo>
                <a:lnTo>
                  <a:pt x="167640" y="25908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702259" y="1848212"/>
            <a:ext cx="641985" cy="641985"/>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172608" y="1848212"/>
            <a:ext cx="641985" cy="6419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9959200" y="1848212"/>
            <a:ext cx="641985" cy="641985"/>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常见机器学习模型</a:t>
              </a:r>
            </a:p>
          </p:txBody>
        </p:sp>
      </p:grpSp>
      <p:sp>
        <p:nvSpPr>
          <p:cNvPr id="37" name="TextBox 37"/>
          <p:cNvSpPr txBox="1"/>
          <p:nvPr/>
        </p:nvSpPr>
        <p:spPr>
          <a:xfrm>
            <a:off x="681109" y="3209926"/>
            <a:ext cx="260087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监督学习模型</a:t>
            </a:r>
          </a:p>
        </p:txBody>
      </p:sp>
      <p:sp>
        <p:nvSpPr>
          <p:cNvPr id="38" name="TextBox 38"/>
          <p:cNvSpPr txBox="1"/>
          <p:nvPr/>
        </p:nvSpPr>
        <p:spPr>
          <a:xfrm>
            <a:off x="681109" y="3843700"/>
            <a:ext cx="2600876" cy="2374592"/>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如线性回归、逻辑回归、支持向量机（SVM）和决策树等。这些模型在训练时需要标记的数据，并学习将输入映射到输出。</a:t>
            </a:r>
          </a:p>
        </p:txBody>
      </p:sp>
      <p:sp>
        <p:nvSpPr>
          <p:cNvPr id="39" name="TextBox 39"/>
          <p:cNvSpPr txBox="1"/>
          <p:nvPr/>
        </p:nvSpPr>
        <p:spPr>
          <a:xfrm>
            <a:off x="3393871" y="3209926"/>
            <a:ext cx="260087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无监督学习模型</a:t>
            </a:r>
          </a:p>
        </p:txBody>
      </p:sp>
      <p:sp>
        <p:nvSpPr>
          <p:cNvPr id="40" name="TextBox 40"/>
          <p:cNvSpPr txBox="1"/>
          <p:nvPr/>
        </p:nvSpPr>
        <p:spPr>
          <a:xfrm>
            <a:off x="3393871" y="3843700"/>
            <a:ext cx="2600876" cy="2374592"/>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如聚类分析、降维（如主成分分析，PCA）和关联规则学习等。这些模型用于发现数据中的结构和模式，而无需预先定义的标签。</a:t>
            </a:r>
          </a:p>
        </p:txBody>
      </p:sp>
      <p:sp>
        <p:nvSpPr>
          <p:cNvPr id="41" name="TextBox 41"/>
          <p:cNvSpPr txBox="1"/>
          <p:nvPr/>
        </p:nvSpPr>
        <p:spPr>
          <a:xfrm>
            <a:off x="6168567" y="3209926"/>
            <a:ext cx="260087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强化学习模型</a:t>
            </a:r>
          </a:p>
        </p:txBody>
      </p:sp>
      <p:sp>
        <p:nvSpPr>
          <p:cNvPr id="42" name="TextBox 42"/>
          <p:cNvSpPr txBox="1"/>
          <p:nvPr/>
        </p:nvSpPr>
        <p:spPr>
          <a:xfrm>
            <a:off x="6168567" y="3843700"/>
            <a:ext cx="2600876" cy="2374592"/>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在这种模型中，智能体通过与环境互动并根据结果调整其行为来学习。强化学习常用于控制问题，如机器人导航和游戏AI。</a:t>
            </a:r>
          </a:p>
        </p:txBody>
      </p:sp>
      <p:sp>
        <p:nvSpPr>
          <p:cNvPr id="43" name="TextBox 43"/>
          <p:cNvSpPr txBox="1"/>
          <p:nvPr/>
        </p:nvSpPr>
        <p:spPr>
          <a:xfrm>
            <a:off x="8931875" y="3209926"/>
            <a:ext cx="260087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深度学习模型</a:t>
            </a:r>
          </a:p>
        </p:txBody>
      </p:sp>
      <p:sp>
        <p:nvSpPr>
          <p:cNvPr id="44" name="TextBox 44"/>
          <p:cNvSpPr txBox="1"/>
          <p:nvPr/>
        </p:nvSpPr>
        <p:spPr>
          <a:xfrm>
            <a:off x="8931875" y="3843700"/>
            <a:ext cx="2600876" cy="2374592"/>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深度学习是神经网络的延伸，包括卷积神经网络（CNN）用于图像识别、循环神经网络（RNN）用于序列数据等。深度学习模型能够处理大规模的数据并学习复杂的非线性关系。</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601267"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412120"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86473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367559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01267"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01</a:t>
            </a:r>
          </a:p>
        </p:txBody>
      </p:sp>
      <p:sp>
        <p:nvSpPr>
          <p:cNvPr id="7" name="TextBox 7"/>
          <p:cNvSpPr txBox="1"/>
          <p:nvPr/>
        </p:nvSpPr>
        <p:spPr>
          <a:xfrm>
            <a:off x="2864738"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02</a:t>
            </a:r>
          </a:p>
        </p:txBody>
      </p:sp>
      <p:sp>
        <p:nvSpPr>
          <p:cNvPr id="8" name="TextBox 8"/>
          <p:cNvSpPr txBox="1"/>
          <p:nvPr/>
        </p:nvSpPr>
        <p:spPr>
          <a:xfrm>
            <a:off x="454963"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评估指标</a:t>
            </a:r>
          </a:p>
        </p:txBody>
      </p:sp>
      <p:sp>
        <p:nvSpPr>
          <p:cNvPr id="9" name="TextBox 9"/>
          <p:cNvSpPr txBox="1"/>
          <p:nvPr/>
        </p:nvSpPr>
        <p:spPr>
          <a:xfrm>
            <a:off x="454963"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使用准确率、精确率、召回率、F1分数等指标来评估分类模型的性能；对于回归问题，可以使用均方误差（MSE）、均方根误差（RMSE）和平均绝对误差（MAE）等指标。</a:t>
            </a:r>
          </a:p>
        </p:txBody>
      </p:sp>
      <p:sp>
        <p:nvSpPr>
          <p:cNvPr id="10" name="TextBox 10"/>
          <p:cNvSpPr txBox="1"/>
          <p:nvPr/>
        </p:nvSpPr>
        <p:spPr>
          <a:xfrm>
            <a:off x="2734570"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交叉验证</a:t>
            </a:r>
          </a:p>
        </p:txBody>
      </p:sp>
      <p:sp>
        <p:nvSpPr>
          <p:cNvPr id="11" name="TextBox 11"/>
          <p:cNvSpPr txBox="1"/>
          <p:nvPr/>
        </p:nvSpPr>
        <p:spPr>
          <a:xfrm>
            <a:off x="2734570"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这是一种评估模型性能的方法，通过将数据集分成多个部分，并使用其中的一部分作为验证集来评估模型。常见的交叉验证方法包括k折交叉验证和留一交叉验证。</a:t>
            </a:r>
          </a:p>
        </p:txBody>
      </p:sp>
      <p:sp>
        <p:nvSpPr>
          <p:cNvPr id="12" name="TextBox 12"/>
          <p:cNvSpPr txBox="1"/>
          <p:nvPr/>
        </p:nvSpPr>
        <p:spPr>
          <a:xfrm>
            <a:off x="5021895"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超参数调优</a:t>
            </a:r>
          </a:p>
        </p:txBody>
      </p:sp>
      <p:sp>
        <p:nvSpPr>
          <p:cNvPr id="13" name="TextBox 13"/>
          <p:cNvSpPr txBox="1"/>
          <p:nvPr/>
        </p:nvSpPr>
        <p:spPr>
          <a:xfrm>
            <a:off x="5021895"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超参数是影响机器学习算法性能的关键因素。通过网格搜索、随机搜索或贝叶斯优化等方法，可以找到最佳的超参数组合，从而提高模型的性能。</a:t>
            </a:r>
          </a:p>
        </p:txBody>
      </p:sp>
      <p:sp>
        <p:nvSpPr>
          <p:cNvPr id="14" name="TextBox 14"/>
          <p:cNvSpPr txBox="1"/>
          <p:nvPr/>
        </p:nvSpPr>
        <p:spPr>
          <a:xfrm>
            <a:off x="7289688"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特征选择与工程</a:t>
            </a:r>
          </a:p>
        </p:txBody>
      </p:sp>
      <p:sp>
        <p:nvSpPr>
          <p:cNvPr id="15" name="TextBox 15"/>
          <p:cNvSpPr txBox="1"/>
          <p:nvPr/>
        </p:nvSpPr>
        <p:spPr>
          <a:xfrm>
            <a:off x="7289688"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选择与问题最相关的特征，以及创建新的有意义的特征，可以提高模型的性能并减少过拟合的风险。特征选择方法包括基于统计的测试、递归特征消除等。</a:t>
            </a:r>
          </a:p>
        </p:txBody>
      </p:sp>
      <p:sp>
        <p:nvSpPr>
          <p:cNvPr id="16" name="TextBox 16"/>
          <p:cNvSpPr txBox="1"/>
          <p:nvPr/>
        </p:nvSpPr>
        <p:spPr>
          <a:xfrm>
            <a:off x="9527896"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集成方法</a:t>
            </a:r>
          </a:p>
        </p:txBody>
      </p:sp>
      <p:sp>
        <p:nvSpPr>
          <p:cNvPr id="17" name="TextBox 17"/>
          <p:cNvSpPr txBox="1"/>
          <p:nvPr/>
        </p:nvSpPr>
        <p:spPr>
          <a:xfrm>
            <a:off x="9527896"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集成方法通过结合多个模型的预测来提高整体性能。常见的集成方法包括装袋（Bagging）、提升（Boosting）和堆叠（Stacking）。</a:t>
            </a:r>
          </a:p>
        </p:txBody>
      </p:sp>
      <p:sp>
        <p:nvSpPr>
          <p:cNvPr id="18" name="AutoShape 18"/>
          <p:cNvSpPr/>
          <p:nvPr/>
        </p:nvSpPr>
        <p:spPr>
          <a:xfrm>
            <a:off x="5193089"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00394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46902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27988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710204"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10521058"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193089"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03</a:t>
            </a:r>
          </a:p>
        </p:txBody>
      </p:sp>
      <p:sp>
        <p:nvSpPr>
          <p:cNvPr id="25" name="TextBox 25"/>
          <p:cNvSpPr txBox="1"/>
          <p:nvPr/>
        </p:nvSpPr>
        <p:spPr>
          <a:xfrm>
            <a:off x="7469028" y="1641445"/>
            <a:ext cx="110760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04</a:t>
            </a:r>
          </a:p>
        </p:txBody>
      </p:sp>
      <p:sp>
        <p:nvSpPr>
          <p:cNvPr id="26" name="TextBox 26"/>
          <p:cNvSpPr txBox="1"/>
          <p:nvPr/>
        </p:nvSpPr>
        <p:spPr>
          <a:xfrm>
            <a:off x="9710204" y="1641445"/>
            <a:ext cx="104988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05</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模型评估与优化方法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https://d.book118.com/988070063056006040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2024-09-18T21:10:34.947</cp:lastPrinted>
  <dcterms:created xsi:type="dcterms:W3CDTF">2024-09-18T13:10:34Z</dcterms:created>
  <dcterms:modified xsi:type="dcterms:W3CDTF">2024-09-18T13:10:37Z</dcterms:modified>
</cp:coreProperties>
</file>