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9525000" cy="53467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7C6346-8250-4DC2-A1C5-CE09257EDA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CE4C2C-D94F-4A21-A5B3-0413D4FD9B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E60509-0D68-460B-9E76-6CBFCE3EE6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1C9F66-C063-41DC-AC01-33BF2C59B6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A95790-995A-4B4C-9CA4-F23E3EEEB7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BD49AC-F9B2-408F-B833-807551F397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475E6D-D1B4-424C-B2C9-110ED1A155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97ED87-5E12-4739-ABC3-1462EC301E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65EADA-A40E-4032-B709-E252B9F6F0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240E9B-2615-4EC9-83B9-3B10C5AB7D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86C9FE-9D51-4C98-A101-23579B63AC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7202200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TextBox 2"/>
          <p:cNvSpPr txBox="1"/>
          <p:nvPr/>
        </p:nvSpPr>
        <p:spPr>
          <a:xfrm>
            <a:off x="484896" y="1503125"/>
            <a:ext cx="4668067" cy="163443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dk1"/>
                </a:solidFill>
                <a:latin typeface="Microsoft Yahei"/>
                <a:ea typeface="Microsoft Yahei"/>
                <a:cs typeface="Microsoft Yahei"/>
              </a:rPr>
              <a:t>禽流感疫苗行业发展趋势</a:t>
            </a:r>
          </a:p>
        </p:txBody>
      </p:sp>
      <p:sp>
        <p:nvSpPr>
          <p:cNvPr id="3" name="TextBox 3"/>
          <p:cNvSpPr txBox="1"/>
          <p:nvPr/>
        </p:nvSpPr>
        <p:spPr>
          <a:xfrm>
            <a:off x="617287" y="4074073"/>
            <a:ext cx="6273013" cy="2914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endParaRPr lang="en-US" sz="1575">
              <a:solidFill>
                <a:schemeClr val="dk1"/>
              </a:solidFill>
              <a:latin typeface="Microsoft Yahei"/>
              <a:ea typeface="Microsoft Yahei"/>
              <a:cs typeface="Microsoft Yahei"/>
            </a:endParaRPr>
          </a:p>
        </p:txBody>
      </p:sp>
      <p:sp>
        <p:nvSpPr>
          <p:cNvPr id="4" name="TextBox 4"/>
          <p:cNvSpPr txBox="1"/>
          <p:nvPr/>
        </p:nvSpPr>
        <p:spPr>
          <a:xfrm>
            <a:off x="617287" y="4349209"/>
            <a:ext cx="5715000" cy="2914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a:solidFill>
                  <a:schemeClr val="dk1"/>
                </a:solidFill>
                <a:latin typeface="Microsoft Yahei"/>
                <a:ea typeface="Microsoft Yahei"/>
                <a:cs typeface="Microsoft Yahei"/>
              </a:rPr>
              <a:t>2023-11-03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AutoShape 2"/>
          <p:cNvSpPr/>
          <p:nvPr/>
        </p:nvSpPr>
        <p:spPr>
          <a:xfrm>
            <a:off x="0" y="-39814"/>
            <a:ext cx="1704101" cy="543572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rot="5400000">
            <a:off x="-2085815" y="1439799"/>
            <a:ext cx="6358696" cy="30250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9600">
                <a:solidFill>
                  <a:srgbClr val="FFFFFF">
                    <a:alpha val="46000"/>
                  </a:srgbClr>
                </a:solidFill>
                <a:latin typeface="Microsoft Yahei"/>
                <a:ea typeface="Microsoft Yahei"/>
                <a:cs typeface="Microsoft Yahei"/>
              </a:rPr>
              <a:t>contents</a:t>
            </a:r>
          </a:p>
        </p:txBody>
      </p:sp>
      <p:sp>
        <p:nvSpPr>
          <p:cNvPr id="4" name="TextBox 4"/>
          <p:cNvSpPr txBox="1"/>
          <p:nvPr/>
        </p:nvSpPr>
        <p:spPr>
          <a:xfrm>
            <a:off x="1704101" y="2011299"/>
            <a:ext cx="2833586" cy="1619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4981406" y="868299"/>
            <a:ext cx="3625313" cy="3619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00"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行业现状分析</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行业发展趋势预测</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行业面临的挑战与对策</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行业未来发展展望</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行业案例分析</a:t>
            </a:r>
          </a:p>
        </p:txBody>
      </p:sp>
      <p:cxnSp>
        <p:nvCxnSpPr>
          <p:cNvPr id="6" name="Connector 6"/>
          <p:cNvCxnSpPr/>
          <p:nvPr/>
        </p:nvCxnSpPr>
        <p:spPr>
          <a:xfrm flipH="1">
            <a:off x="4686778" y="1102222"/>
            <a:ext cx="0" cy="3151654"/>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TextBox 2"/>
          <p:cNvSpPr txBox="1"/>
          <p:nvPr/>
        </p:nvSpPr>
        <p:spPr>
          <a:xfrm>
            <a:off x="998583" y="1400411"/>
            <a:ext cx="600265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4500" b="1">
                <a:solidFill>
                  <a:schemeClr val="dk1"/>
                </a:solidFill>
                <a:latin typeface="Microsoft Yahei"/>
                <a:ea typeface="Microsoft Yahei"/>
                <a:cs typeface="Microsoft Yahei"/>
              </a:rPr>
              <a:t>01</a:t>
            </a:r>
          </a:p>
        </p:txBody>
      </p:sp>
      <p:sp>
        <p:nvSpPr>
          <p:cNvPr id="3" name="TextBox 3"/>
          <p:cNvSpPr txBox="1"/>
          <p:nvPr/>
        </p:nvSpPr>
        <p:spPr>
          <a:xfrm>
            <a:off x="998583" y="2283441"/>
            <a:ext cx="7374255" cy="7010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4050" b="1">
                <a:solidFill>
                  <a:schemeClr val="dk1"/>
                </a:solidFill>
                <a:latin typeface="Microsoft Yahei"/>
                <a:ea typeface="Microsoft Yahei"/>
                <a:cs typeface="Microsoft Yahei"/>
              </a:rPr>
              <a:t>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7" r="10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00" b="12500"/>
          <a:stretch>
            <a:fillRect/>
          </a:stretch>
        </p:blipFill>
        <p:spPr>
          <a:xfrm>
            <a:off x="733971" y="1105724"/>
            <a:ext cx="3783825" cy="3783824"/>
          </a:xfrm>
          <a:prstGeom prst="roundRect">
            <a:avLst/>
          </a:prstGeom>
        </p:spPr>
      </p:pic>
      <p:sp>
        <p:nvSpPr>
          <p:cNvPr id="3" name="TextBox 3"/>
          <p:cNvSpPr txBox="1"/>
          <p:nvPr/>
        </p:nvSpPr>
        <p:spPr>
          <a:xfrm>
            <a:off x="4891990" y="1567100"/>
            <a:ext cx="3718928" cy="143053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禽流感疫苗是一种专门用于预防禽类感染禽流感病毒的疫苗。</a:t>
            </a:r>
          </a:p>
        </p:txBody>
      </p:sp>
      <p:sp>
        <p:nvSpPr>
          <p:cNvPr id="4" name="TextBox 4"/>
          <p:cNvSpPr txBox="1"/>
          <p:nvPr/>
        </p:nvSpPr>
        <p:spPr>
          <a:xfrm>
            <a:off x="4891990" y="1056815"/>
            <a:ext cx="3626635" cy="780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定义</a:t>
            </a:r>
          </a:p>
        </p:txBody>
      </p:sp>
      <p:sp>
        <p:nvSpPr>
          <p:cNvPr id="5" name="TextBox 5"/>
          <p:cNvSpPr txBox="1"/>
          <p:nvPr/>
        </p:nvSpPr>
        <p:spPr>
          <a:xfrm>
            <a:off x="4891990" y="3515137"/>
            <a:ext cx="3718928" cy="143053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禽流感疫苗具有高效、安全、针对性强的特点，对家禽养殖业、食品安全和公共卫生具有重要意义。</a:t>
            </a:r>
          </a:p>
        </p:txBody>
      </p:sp>
      <p:sp>
        <p:nvSpPr>
          <p:cNvPr id="6" name="TextBox 6"/>
          <p:cNvSpPr txBox="1"/>
          <p:nvPr/>
        </p:nvSpPr>
        <p:spPr>
          <a:xfrm>
            <a:off x="4891990" y="3023901"/>
            <a:ext cx="4003302" cy="780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特点</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855345" y="73342"/>
            <a:ext cx="7815272" cy="8533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7" r="107"/>
          </a:stretch>
        </a:blipFill>
      </p:bgPr>
    </p:bg>
    <p:spTree>
      <p:nvGrpSpPr>
        <p:cNvPr id="1" name=""/>
        <p:cNvGrpSpPr/>
        <p:nvPr/>
      </p:nvGrpSpPr>
      <p:grpSpPr>
        <a:xfrm>
          <a:off x="0" y="0"/>
          <a:ext cx="0" cy="0"/>
        </a:xfrm>
      </p:grpSpPr>
      <p:grpSp>
        <p:nvGrpSpPr>
          <p:cNvPr id="2" name="Group 2"/>
          <p:cNvGrpSpPr/>
          <p:nvPr/>
        </p:nvGrpSpPr>
        <p:grpSpPr>
          <a:xfrm>
            <a:off x="355440" y="221399"/>
            <a:ext cx="402793" cy="344077"/>
            <a:chOff x="355440" y="221399"/>
            <a:chExt cx="402793" cy="344077"/>
          </a:xfrm>
        </p:grpSpPr>
        <p:sp>
          <p:nvSpPr>
            <p:cNvPr id="3" name="AutoShape 3"/>
            <p:cNvSpPr/>
            <p:nvPr/>
          </p:nvSpPr>
          <p:spPr>
            <a:xfrm>
              <a:off x="355440" y="22370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49257" y="22139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538379" y="22274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624819" y="22974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706988" y="22651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355440" y="31571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449257" y="31341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538379" y="31475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624819" y="32175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06988" y="31853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355440" y="40772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49257" y="40542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38379" y="40676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24819" y="41376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06988" y="41054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355440" y="49973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49257" y="49743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38379" y="49877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24819" y="50578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06988" y="50255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23" name="TextBox 23"/>
          <p:cNvSpPr txBox="1"/>
          <p:nvPr/>
        </p:nvSpPr>
        <p:spPr>
          <a:xfrm>
            <a:off x="863008" y="176297"/>
            <a:ext cx="7815272"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行业的重要性</a:t>
            </a:r>
          </a:p>
        </p:txBody>
      </p:sp>
      <p:grpSp>
        <p:nvGrpSpPr>
          <p:cNvPr id="24" name="Group 24"/>
          <p:cNvGrpSpPr/>
          <p:nvPr/>
        </p:nvGrpSpPr>
        <p:grpSpPr>
          <a:xfrm>
            <a:off x="4674059" y="2435003"/>
            <a:ext cx="4518193" cy="906660"/>
            <a:chOff x="4674059" y="2435003"/>
            <a:chExt cx="4518193" cy="906660"/>
          </a:xfrm>
        </p:grpSpPr>
        <p:sp>
          <p:nvSpPr>
            <p:cNvPr id="25" name="TextBox 25"/>
            <p:cNvSpPr txBox="1"/>
            <p:nvPr/>
          </p:nvSpPr>
          <p:spPr>
            <a:xfrm>
              <a:off x="4674059" y="2435003"/>
              <a:ext cx="353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保障食品安全</a:t>
              </a:r>
            </a:p>
          </p:txBody>
        </p:sp>
        <p:sp>
          <p:nvSpPr>
            <p:cNvPr id="26" name="TextBox 26"/>
            <p:cNvSpPr txBox="1"/>
            <p:nvPr/>
          </p:nvSpPr>
          <p:spPr>
            <a:xfrm>
              <a:off x="4674059" y="2793083"/>
              <a:ext cx="4518193"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禽流感病毒可能通过家禽产品传播给人类，因此禽流感疫苗对于保障食品安全具有重要意义。</a:t>
              </a:r>
            </a:p>
          </p:txBody>
        </p:sp>
      </p:grpSp>
      <p:grpSp>
        <p:nvGrpSpPr>
          <p:cNvPr id="27" name="Group 27"/>
          <p:cNvGrpSpPr/>
          <p:nvPr/>
        </p:nvGrpSpPr>
        <p:grpSpPr>
          <a:xfrm>
            <a:off x="4674059" y="3726139"/>
            <a:ext cx="4518193" cy="906661"/>
            <a:chOff x="4674059" y="3726139"/>
            <a:chExt cx="4518193" cy="906661"/>
          </a:xfrm>
        </p:grpSpPr>
        <p:sp>
          <p:nvSpPr>
            <p:cNvPr id="28" name="TextBox 28"/>
            <p:cNvSpPr txBox="1"/>
            <p:nvPr/>
          </p:nvSpPr>
          <p:spPr>
            <a:xfrm>
              <a:off x="4674059" y="3726139"/>
              <a:ext cx="353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公共卫生</a:t>
              </a:r>
            </a:p>
          </p:txBody>
        </p:sp>
        <p:sp>
          <p:nvSpPr>
            <p:cNvPr id="29" name="TextBox 29"/>
            <p:cNvSpPr txBox="1"/>
            <p:nvPr/>
          </p:nvSpPr>
          <p:spPr>
            <a:xfrm>
              <a:off x="4674059" y="4084220"/>
              <a:ext cx="4518193"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禽流感病毒可能引起人类大流行病，因此禽流感疫苗在公共卫生方面具有重要意义。</a:t>
              </a:r>
            </a:p>
          </p:txBody>
        </p:sp>
      </p:grpSp>
      <p:sp>
        <p:nvSpPr>
          <p:cNvPr id="30" name="TextBox 30"/>
          <p:cNvSpPr txBox="1"/>
          <p:nvPr/>
        </p:nvSpPr>
        <p:spPr>
          <a:xfrm>
            <a:off x="4674059" y="1147002"/>
            <a:ext cx="353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保障家禽养殖业发展</a:t>
            </a:r>
          </a:p>
        </p:txBody>
      </p:sp>
      <p:sp>
        <p:nvSpPr>
          <p:cNvPr id="31" name="TextBox 31"/>
          <p:cNvSpPr txBox="1"/>
          <p:nvPr/>
        </p:nvSpPr>
        <p:spPr>
          <a:xfrm>
            <a:off x="4674059" y="1505083"/>
            <a:ext cx="4453805"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禽流感对家禽养殖业会造成巨大损失，因此禽流感疫苗对于保障家禽健康和养殖业发展至关重要。</a:t>
            </a:r>
          </a:p>
        </p:txBody>
      </p:sp>
      <p:pic>
        <p:nvPicPr>
          <p:cNvPr id="32" name="Picture 32"/>
          <p:cNvPicPr>
            <a:picLocks noChangeAspect="1"/>
          </p:cNvPicPr>
          <p:nvPr/>
        </p:nvPicPr>
        <p:blipFill>
          <a:blip r:embed="rId2"/>
          <a:srcRect l="16417" r="16417"/>
          <a:stretch>
            <a:fillRect/>
          </a:stretch>
        </p:blipFill>
        <p:spPr>
          <a:xfrm>
            <a:off x="678911" y="1010652"/>
            <a:ext cx="3564863" cy="3564863"/>
          </a:xfrm>
          <a:prstGeom prst="diamond">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7" r="107"/>
          </a:stretch>
        </a:blipFill>
      </p:bgPr>
    </p:bg>
    <p:spTree>
      <p:nvGrpSpPr>
        <p:cNvPr id="1" name=""/>
        <p:cNvGrpSpPr/>
        <p:nvPr/>
      </p:nvGrpSpPr>
      <p:grpSpPr>
        <a:xfrm>
          <a:off x="0" y="0"/>
          <a:ext cx="0" cy="0"/>
        </a:xfrm>
      </p:grpSpPr>
      <p:sp>
        <p:nvSpPr>
          <p:cNvPr id="2" name="TextBox 2"/>
          <p:cNvSpPr txBox="1"/>
          <p:nvPr/>
        </p:nvSpPr>
        <p:spPr>
          <a:xfrm>
            <a:off x="596741" y="1105319"/>
            <a:ext cx="5262477" cy="68758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历史</a:t>
            </a:r>
          </a:p>
        </p:txBody>
      </p:sp>
      <p:sp>
        <p:nvSpPr>
          <p:cNvPr id="3" name="TextBox 3"/>
          <p:cNvSpPr txBox="1"/>
          <p:nvPr/>
        </p:nvSpPr>
        <p:spPr>
          <a:xfrm>
            <a:off x="596741" y="1635662"/>
            <a:ext cx="5262477"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禽流感疫苗的研究和开发始于20世纪初，但直到近年来才得到广泛应用和推广。</a:t>
            </a:r>
          </a:p>
        </p:txBody>
      </p:sp>
      <p:sp>
        <p:nvSpPr>
          <p:cNvPr id="4" name="TextBox 4"/>
          <p:cNvSpPr txBox="1"/>
          <p:nvPr/>
        </p:nvSpPr>
        <p:spPr>
          <a:xfrm>
            <a:off x="538745" y="3085265"/>
            <a:ext cx="5100318" cy="68758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发展</a:t>
            </a:r>
          </a:p>
        </p:txBody>
      </p:sp>
      <p:sp>
        <p:nvSpPr>
          <p:cNvPr id="5" name="TextBox 5"/>
          <p:cNvSpPr txBox="1"/>
          <p:nvPr/>
        </p:nvSpPr>
        <p:spPr>
          <a:xfrm>
            <a:off x="538745" y="3629644"/>
            <a:ext cx="5320474"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随着人们对禽流感和疫苗的认识不断提高，以及疫苗生产技术的不断改进，禽流感疫苗行业得到了快速发展。未来，禽流感疫苗行业将继续保持快速发展态势，并可能迎来更多的创新和突破。</a:t>
            </a:r>
          </a:p>
        </p:txBody>
      </p:sp>
      <p:sp>
        <p:nvSpPr>
          <p:cNvPr id="6" name="AutoShape 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TextBox 26"/>
          <p:cNvSpPr txBox="1"/>
          <p:nvPr/>
        </p:nvSpPr>
        <p:spPr>
          <a:xfrm>
            <a:off x="854864" y="6712"/>
            <a:ext cx="7815272" cy="8533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行业历史与发展</a:t>
            </a:r>
          </a:p>
        </p:txBody>
      </p:sp>
      <p:sp>
        <p:nvSpPr>
          <p:cNvPr id="27" name="AutoShape 27"/>
          <p:cNvSpPr/>
          <p:nvPr/>
        </p:nvSpPr>
        <p:spPr>
          <a:xfrm>
            <a:off x="69094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496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11830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0" name="Connector 30"/>
          <p:cNvCxnSpPr/>
          <p:nvPr/>
        </p:nvCxnSpPr>
        <p:spPr>
          <a:xfrm>
            <a:off x="1238964" y="4710426"/>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22750" r="22750"/>
          <a:stretch>
            <a:fillRect/>
          </a:stretch>
        </p:blipFill>
        <p:spPr>
          <a:xfrm>
            <a:off x="6096320" y="1015032"/>
            <a:ext cx="2874862" cy="3833150"/>
          </a:xfrm>
          <a:prstGeom prst="rect">
            <a:avLst/>
          </a:prstGeom>
        </p:spPr>
      </p:pic>
      <p:sp>
        <p:nvSpPr>
          <p:cNvPr id="32" name="AutoShape 32"/>
          <p:cNvSpPr/>
          <p:nvPr/>
        </p:nvSpPr>
        <p:spPr>
          <a:xfrm>
            <a:off x="666156" y="2835515"/>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248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11582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5" name="Connector 35"/>
          <p:cNvCxnSpPr/>
          <p:nvPr/>
        </p:nvCxnSpPr>
        <p:spPr>
          <a:xfrm>
            <a:off x="1214178" y="2893507"/>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TextBox 2"/>
          <p:cNvSpPr txBox="1"/>
          <p:nvPr/>
        </p:nvSpPr>
        <p:spPr>
          <a:xfrm>
            <a:off x="998583" y="1400411"/>
            <a:ext cx="600265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4500" b="1">
                <a:solidFill>
                  <a:schemeClr val="dk1"/>
                </a:solidFill>
                <a:latin typeface="Microsoft Yahei"/>
                <a:ea typeface="Microsoft Yahei"/>
                <a:cs typeface="Microsoft Yahei"/>
              </a:rPr>
              <a:t>02</a:t>
            </a:r>
          </a:p>
        </p:txBody>
      </p:sp>
      <p:sp>
        <p:nvSpPr>
          <p:cNvPr id="3" name="TextBox 3"/>
          <p:cNvSpPr txBox="1"/>
          <p:nvPr/>
        </p:nvSpPr>
        <p:spPr>
          <a:xfrm>
            <a:off x="998583" y="2283441"/>
            <a:ext cx="7374255" cy="7010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4050" b="1">
                <a:solidFill>
                  <a:schemeClr val="dk1"/>
                </a:solidFill>
                <a:latin typeface="Microsoft Yahei"/>
                <a:ea typeface="Microsoft Yahei"/>
                <a:cs typeface="Microsoft Yahei"/>
              </a:rPr>
              <a:t>行业现状分析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TextBox 2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市场规模与增长</a:t>
            </a:r>
          </a:p>
        </p:txBody>
      </p:sp>
      <p:sp>
        <p:nvSpPr>
          <p:cNvPr id="23" name="AutoShape 23"/>
          <p:cNvSpPr/>
          <p:nvPr/>
        </p:nvSpPr>
        <p:spPr>
          <a:xfrm>
            <a:off x="677012" y="976909"/>
            <a:ext cx="8170977" cy="19050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TextBox 24"/>
          <p:cNvSpPr txBox="1"/>
          <p:nvPr/>
        </p:nvSpPr>
        <p:spPr>
          <a:xfrm>
            <a:off x="1015683" y="1699833"/>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FFFFFF"/>
                </a:solidFill>
                <a:latin typeface="Microsoft Yahei"/>
                <a:ea typeface="Microsoft Yahei"/>
                <a:cs typeface="Microsoft Yahei"/>
              </a:rPr>
              <a:t>全球范围内，禽流感疫苗市场呈现出稳步增长的趋势。市场规模不断扩大，其中，亚洲地区的增长速度最快。</a:t>
            </a:r>
          </a:p>
        </p:txBody>
      </p:sp>
      <p:sp>
        <p:nvSpPr>
          <p:cNvPr id="25" name="TextBox 25"/>
          <p:cNvSpPr txBox="1"/>
          <p:nvPr/>
        </p:nvSpPr>
        <p:spPr>
          <a:xfrm>
            <a:off x="1015683" y="1078568"/>
            <a:ext cx="7357045"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禽流感疫苗市场现状</a:t>
            </a:r>
          </a:p>
        </p:txBody>
      </p:sp>
      <p:sp>
        <p:nvSpPr>
          <p:cNvPr id="26" name="AutoShape 26"/>
          <p:cNvSpPr/>
          <p:nvPr/>
        </p:nvSpPr>
        <p:spPr>
          <a:xfrm>
            <a:off x="677012" y="3087895"/>
            <a:ext cx="8170977" cy="19050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06158" y="3804858"/>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031A3E"/>
                </a:solidFill>
                <a:latin typeface="Microsoft Yahei"/>
                <a:ea typeface="Microsoft Yahei"/>
                <a:cs typeface="Microsoft Yahei"/>
              </a:rPr>
              <a:t>随着养殖业的快速发展，禽流感疫情的频发，以及政府对动物疫苗接种的重视，禽流感疫苗市场的需求量不断增加。</a:t>
            </a:r>
          </a:p>
        </p:txBody>
      </p:sp>
      <p:sp>
        <p:nvSpPr>
          <p:cNvPr id="28" name="TextBox 28"/>
          <p:cNvSpPr txBox="1"/>
          <p:nvPr/>
        </p:nvSpPr>
        <p:spPr>
          <a:xfrm>
            <a:off x="1006158" y="3202643"/>
            <a:ext cx="7562946"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031A3E"/>
                </a:solidFill>
                <a:latin typeface="Microsoft Yahei"/>
                <a:ea typeface="Microsoft Yahei"/>
                <a:cs typeface="Microsoft Yahei"/>
              </a:rPr>
              <a:t>市场规模增长原因</a:t>
            </a:r>
          </a:p>
        </p:txBody>
      </p:sp>
      <p:cxnSp>
        <p:nvCxnSpPr>
          <p:cNvPr id="29" name="Connector 29"/>
          <p:cNvCxnSpPr/>
          <p:nvPr/>
        </p:nvCxnSpPr>
        <p:spPr>
          <a:xfrm>
            <a:off x="1151296" y="3773010"/>
            <a:ext cx="7203357"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157326" y="1699833"/>
            <a:ext cx="7203357"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TextBox 2"/>
          <p:cNvSpPr txBox="1"/>
          <p:nvPr/>
        </p:nvSpPr>
        <p:spPr>
          <a:xfrm>
            <a:off x="2792730" y="1111796"/>
            <a:ext cx="6276515"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主要企业</a:t>
            </a:r>
          </a:p>
        </p:txBody>
      </p:sp>
      <p:sp>
        <p:nvSpPr>
          <p:cNvPr id="3" name="AutoShape 3"/>
          <p:cNvSpPr/>
          <p:nvPr/>
        </p:nvSpPr>
        <p:spPr>
          <a:xfrm>
            <a:off x="97669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3535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146875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6" name="Connector 6"/>
          <p:cNvCxnSpPr/>
          <p:nvPr/>
        </p:nvCxnSpPr>
        <p:spPr>
          <a:xfrm>
            <a:off x="1524714" y="471042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2792730" y="1494759"/>
            <a:ext cx="6075734"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包括赛诺菲、辉瑞、默克、华兰生物等国内外知名企业。</a:t>
            </a:r>
          </a:p>
        </p:txBody>
      </p:sp>
      <p:sp>
        <p:nvSpPr>
          <p:cNvPr id="8" name="TextBox 8"/>
          <p:cNvSpPr txBox="1"/>
          <p:nvPr/>
        </p:nvSpPr>
        <p:spPr>
          <a:xfrm>
            <a:off x="935355" y="3102521"/>
            <a:ext cx="6276515"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主要产品</a:t>
            </a:r>
          </a:p>
        </p:txBody>
      </p:sp>
      <p:sp>
        <p:nvSpPr>
          <p:cNvPr id="9" name="TextBox 9"/>
          <p:cNvSpPr txBox="1"/>
          <p:nvPr/>
        </p:nvSpPr>
        <p:spPr>
          <a:xfrm>
            <a:off x="935355" y="3485484"/>
            <a:ext cx="609871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包括H5N1、H7N9等针对不同亚型的禽流感疫苗。</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主要企业与产品</a:t>
            </a:r>
          </a:p>
        </p:txBody>
      </p:sp>
      <p:sp>
        <p:nvSpPr>
          <p:cNvPr id="31" name="AutoShape 31"/>
          <p:cNvSpPr/>
          <p:nvPr/>
        </p:nvSpPr>
        <p:spPr>
          <a:xfrm>
            <a:off x="2775200" y="258281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2733863" y="258281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3267263" y="258281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4" name="Connector 34"/>
          <p:cNvCxnSpPr/>
          <p:nvPr/>
        </p:nvCxnSpPr>
        <p:spPr>
          <a:xfrm>
            <a:off x="3323222" y="264080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AutoShape 2"/>
          <p:cNvSpPr/>
          <p:nvPr/>
        </p:nvSpPr>
        <p:spPr>
          <a:xfrm>
            <a:off x="4832629" y="1368193"/>
            <a:ext cx="4095831" cy="3308171"/>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96540" y="1368193"/>
            <a:ext cx="4095831" cy="3308171"/>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3539623" y="1898873"/>
            <a:ext cx="2445753" cy="2445753"/>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88708" y="2047958"/>
            <a:ext cx="2147584" cy="2147584"/>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3811921" y="2312125"/>
            <a:ext cx="1760899" cy="1619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6000" b="1">
                <a:solidFill>
                  <a:srgbClr val="FFFFFF"/>
                </a:solidFill>
                <a:latin typeface="Microsoft Yahei"/>
                <a:ea typeface="Microsoft Yahei"/>
                <a:cs typeface="Microsoft Yahei"/>
              </a:rPr>
              <a:t>VS</a:t>
            </a:r>
          </a:p>
        </p:txBody>
      </p:sp>
      <p:cxnSp>
        <p:nvCxnSpPr>
          <p:cNvPr id="7" name="Connector 7"/>
          <p:cNvCxnSpPr/>
          <p:nvPr/>
        </p:nvCxnSpPr>
        <p:spPr>
          <a:xfrm>
            <a:off x="948840" y="2230618"/>
            <a:ext cx="2231294" cy="0"/>
          </a:xfrm>
          <a:prstGeom prst="line">
            <a:avLst/>
          </a:prstGeom>
          <a:ln w="9525">
            <a:solidFill>
              <a:srgbClr val="FFFFFF">
                <a:alpha val="100000"/>
              </a:srgbClr>
            </a:solidFill>
            <a:prstDash val="solid"/>
            <a:headEnd type="oval"/>
          </a:ln>
        </p:spPr>
      </p:cxnSp>
      <p:sp>
        <p:nvSpPr>
          <p:cNvPr id="8" name="TextBox 8"/>
          <p:cNvSpPr txBox="1"/>
          <p:nvPr/>
        </p:nvSpPr>
        <p:spPr>
          <a:xfrm>
            <a:off x="847712" y="2290542"/>
            <a:ext cx="2549233"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随着养殖密度的增加和贸易全球化的推进，禽流感疫情的传播范围更广、速度更快，因此禽流感疫苗的市场需求量也在不断增加。</a:t>
            </a:r>
          </a:p>
        </p:txBody>
      </p:sp>
      <p:sp>
        <p:nvSpPr>
          <p:cNvPr id="9" name="TextBox 9"/>
          <p:cNvSpPr txBox="1"/>
          <p:nvPr/>
        </p:nvSpPr>
        <p:spPr>
          <a:xfrm>
            <a:off x="4991588" y="1613123"/>
            <a:ext cx="3685699"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00" b="1">
                <a:solidFill>
                  <a:srgbClr val="031A3E"/>
                </a:solidFill>
                <a:latin typeface="Microsoft Yahei"/>
                <a:ea typeface="Microsoft Yahei"/>
                <a:cs typeface="Microsoft Yahei"/>
              </a:rPr>
              <a:t>供给状况</a:t>
            </a:r>
          </a:p>
        </p:txBody>
      </p:sp>
      <p:cxnSp>
        <p:nvCxnSpPr>
          <p:cNvPr id="10" name="Connector 10"/>
          <p:cNvCxnSpPr/>
          <p:nvPr/>
        </p:nvCxnSpPr>
        <p:spPr>
          <a:xfrm>
            <a:off x="6341922" y="2230618"/>
            <a:ext cx="2231294" cy="0"/>
          </a:xfrm>
          <a:prstGeom prst="line">
            <a:avLst/>
          </a:prstGeom>
          <a:ln w="9525">
            <a:solidFill>
              <a:srgbClr val="031A3E">
                <a:alpha val="100000"/>
              </a:srgbClr>
            </a:solidFill>
            <a:prstDash val="solid"/>
            <a:tailEnd type="oval"/>
          </a:ln>
        </p:spPr>
      </p:cxnSp>
      <p:sp>
        <p:nvSpPr>
          <p:cNvPr id="11" name="TextBox 11"/>
          <p:cNvSpPr txBox="1"/>
          <p:nvPr/>
        </p:nvSpPr>
        <p:spPr>
          <a:xfrm>
            <a:off x="6107564" y="2290542"/>
            <a:ext cx="2569723"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31A3E"/>
                </a:solidFill>
                <a:latin typeface="Microsoft Yahei"/>
                <a:ea typeface="Microsoft Yahei"/>
                <a:cs typeface="Microsoft Yahei"/>
              </a:rPr>
              <a:t>目前，全球禽流感疫苗的供给相对紧张，尤其是在高致病性禽流感疫情暴发时，疫苗供不应求。</a:t>
            </a:r>
          </a:p>
        </p:txBody>
      </p:sp>
      <p:sp>
        <p:nvSpPr>
          <p:cNvPr id="12" name="TextBox 12"/>
          <p:cNvSpPr txBox="1"/>
          <p:nvPr/>
        </p:nvSpPr>
        <p:spPr>
          <a:xfrm>
            <a:off x="847712" y="1613123"/>
            <a:ext cx="3242802"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市场需求</a:t>
            </a:r>
          </a:p>
        </p:txBody>
      </p:sp>
      <p:sp>
        <p:nvSpPr>
          <p:cNvPr id="13" name="AutoShape 13"/>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TextBox 33"/>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市场需求与供给</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AutoShape 2"/>
          <p:cNvSpPr/>
          <p:nvPr/>
        </p:nvSpPr>
        <p:spPr>
          <a:xfrm>
            <a:off x="366900" y="1622477"/>
            <a:ext cx="1018145" cy="101814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8128942" y="1622477"/>
            <a:ext cx="1053103" cy="105310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4" name="Connector 4"/>
          <p:cNvCxnSpPr/>
          <p:nvPr/>
        </p:nvCxnSpPr>
        <p:spPr>
          <a:xfrm>
            <a:off x="1640017" y="1811381"/>
            <a:ext cx="2709877"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534447" y="1831805"/>
            <a:ext cx="2991516" cy="2762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禽流感病毒的变异速度快，导致疫苗研发难度大、成本高；同时，疫苗接种程序复杂，对养殖户的依从性要求较高。</a:t>
            </a:r>
          </a:p>
        </p:txBody>
      </p:sp>
      <p:cxnSp>
        <p:nvCxnSpPr>
          <p:cNvPr id="6" name="Connector 6"/>
          <p:cNvCxnSpPr/>
          <p:nvPr/>
        </p:nvCxnSpPr>
        <p:spPr>
          <a:xfrm>
            <a:off x="5091237" y="1811381"/>
            <a:ext cx="2709877"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4985668" y="1831805"/>
            <a:ext cx="2991516" cy="2762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随着技术的不断发展，新型高效、安全的禽流感疫苗的研发为行业发展带来新的机遇；另外，政府对动物疫苗接种的重视和政策支持也将为行业发展带来积极影响。</a:t>
            </a:r>
          </a:p>
        </p:txBody>
      </p:sp>
      <p:sp>
        <p:nvSpPr>
          <p:cNvPr id="8" name="TextBox 8"/>
          <p:cNvSpPr txBox="1"/>
          <p:nvPr/>
        </p:nvSpPr>
        <p:spPr>
          <a:xfrm>
            <a:off x="1534447" y="1196904"/>
            <a:ext cx="3143274" cy="634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00" b="1">
                <a:solidFill>
                  <a:schemeClr val="accent1"/>
                </a:solidFill>
                <a:latin typeface="Microsoft Yahei"/>
                <a:ea typeface="Microsoft Yahei"/>
                <a:cs typeface="Microsoft Yahei"/>
              </a:rPr>
              <a:t>行业痛点</a:t>
            </a:r>
          </a:p>
        </p:txBody>
      </p:sp>
      <p:sp>
        <p:nvSpPr>
          <p:cNvPr id="9" name="TextBox 9"/>
          <p:cNvSpPr txBox="1"/>
          <p:nvPr/>
        </p:nvSpPr>
        <p:spPr>
          <a:xfrm>
            <a:off x="4985668" y="1196904"/>
            <a:ext cx="3143274" cy="634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00" b="1">
                <a:solidFill>
                  <a:schemeClr val="accent1"/>
                </a:solidFill>
                <a:latin typeface="Microsoft Yahei"/>
                <a:ea typeface="Microsoft Yahei"/>
                <a:cs typeface="Microsoft Yahei"/>
              </a:rPr>
              <a:t>行业机遇</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行业痛点与机遇</a:t>
            </a:r>
          </a:p>
        </p:txBody>
      </p:sp>
      <p:sp>
        <p:nvSpPr>
          <p:cNvPr id="31" name="Freeform 31"/>
          <p:cNvSpPr/>
          <p:nvPr/>
        </p:nvSpPr>
        <p:spPr>
          <a:xfrm>
            <a:off x="8407378" y="1900913"/>
            <a:ext cx="496232" cy="4962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620665" y="1876242"/>
            <a:ext cx="510616" cy="510616"/>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TextBox 2"/>
          <p:cNvSpPr txBox="1"/>
          <p:nvPr/>
        </p:nvSpPr>
        <p:spPr>
          <a:xfrm>
            <a:off x="998583" y="1400411"/>
            <a:ext cx="600265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4500" b="1">
                <a:solidFill>
                  <a:schemeClr val="dk1"/>
                </a:solidFill>
                <a:latin typeface="Microsoft Yahei"/>
                <a:ea typeface="Microsoft Yahei"/>
                <a:cs typeface="Microsoft Yahei"/>
              </a:rPr>
              <a:t>03</a:t>
            </a:r>
          </a:p>
        </p:txBody>
      </p:sp>
      <p:sp>
        <p:nvSpPr>
          <p:cNvPr id="3" name="TextBox 3"/>
          <p:cNvSpPr txBox="1"/>
          <p:nvPr/>
        </p:nvSpPr>
        <p:spPr>
          <a:xfrm>
            <a:off x="998583" y="2283441"/>
            <a:ext cx="7374255" cy="7010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4050" b="1">
                <a:solidFill>
                  <a:schemeClr val="dk1"/>
                </a:solidFill>
                <a:latin typeface="Microsoft Yahei"/>
                <a:ea typeface="Microsoft Yahei"/>
                <a:cs typeface="Microsoft Yahei"/>
              </a:rPr>
              <a:t>行业发展趋势预测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Freeform 2"/>
          <p:cNvSpPr/>
          <p:nvPr/>
        </p:nvSpPr>
        <p:spPr>
          <a:xfrm>
            <a:off x="505798" y="1106453"/>
            <a:ext cx="8427632" cy="3716802"/>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 name="Connector 3"/>
          <p:cNvCxnSpPr/>
          <p:nvPr/>
        </p:nvCxnSpPr>
        <p:spPr>
          <a:xfrm flipH="1">
            <a:off x="4741596" y="1353490"/>
            <a:ext cx="0" cy="3216015"/>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986200" y="2247810"/>
            <a:ext cx="3295645"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随着生物技术的不断发展，疫苗研发的速度和效率也在逐步提高。预计未来会有更多针对新型禽流感的疫苗被研发出来，为行业增长提供新的动力。</a:t>
            </a:r>
          </a:p>
        </p:txBody>
      </p:sp>
      <p:sp>
        <p:nvSpPr>
          <p:cNvPr id="5" name="TextBox 5"/>
          <p:cNvSpPr txBox="1"/>
          <p:nvPr/>
        </p:nvSpPr>
        <p:spPr>
          <a:xfrm>
            <a:off x="986200" y="1354264"/>
            <a:ext cx="3343844"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新的疫苗研发</a:t>
            </a:r>
          </a:p>
        </p:txBody>
      </p:sp>
      <p:sp>
        <p:nvSpPr>
          <p:cNvPr id="6" name="TextBox 6"/>
          <p:cNvSpPr txBox="1"/>
          <p:nvPr/>
        </p:nvSpPr>
        <p:spPr>
          <a:xfrm>
            <a:off x="5241018" y="2247810"/>
            <a:ext cx="3295645"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随着生产技术的不断升级，疫苗的生产效率和质量也会得到提升，从而降低生产成本，提高整个行业的竞争力。</a:t>
            </a:r>
          </a:p>
        </p:txBody>
      </p:sp>
      <p:sp>
        <p:nvSpPr>
          <p:cNvPr id="7" name="TextBox 7"/>
          <p:cNvSpPr txBox="1"/>
          <p:nvPr/>
        </p:nvSpPr>
        <p:spPr>
          <a:xfrm>
            <a:off x="5212443" y="1354264"/>
            <a:ext cx="3369244"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疫苗生产工艺改进</a:t>
            </a:r>
          </a:p>
        </p:txBody>
      </p:sp>
      <p:sp>
        <p:nvSpPr>
          <p:cNvPr id="8" name="AutoShape 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TextBox 28"/>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技术创新驱动增长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AutoShape 2"/>
          <p:cNvSpPr/>
          <p:nvPr/>
        </p:nvSpPr>
        <p:spPr>
          <a:xfrm>
            <a:off x="4898594" y="1045031"/>
            <a:ext cx="4005639" cy="3675408"/>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96741" y="1045031"/>
            <a:ext cx="4005639" cy="3675408"/>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90725" y="1045031"/>
            <a:ext cx="1591896" cy="3952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1864031" y="1045031"/>
            <a:ext cx="518088" cy="395268"/>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898594" y="1045031"/>
            <a:ext cx="1591896" cy="3952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6171899" y="1045031"/>
            <a:ext cx="518088" cy="395268"/>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916224" y="1555918"/>
            <a:ext cx="3353499" cy="9906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政府采购政策</a:t>
            </a:r>
          </a:p>
        </p:txBody>
      </p:sp>
      <p:sp>
        <p:nvSpPr>
          <p:cNvPr id="9" name="TextBox 9"/>
          <p:cNvSpPr txBox="1"/>
          <p:nvPr/>
        </p:nvSpPr>
        <p:spPr>
          <a:xfrm>
            <a:off x="916224" y="2365471"/>
            <a:ext cx="3353499"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政府对于禽流感疫苗的采购量会随着疫情的变化而调整，但在疫情高发期，政府会加大采购量，从而推动行业发展。</a:t>
            </a:r>
          </a:p>
        </p:txBody>
      </p:sp>
      <p:sp>
        <p:nvSpPr>
          <p:cNvPr id="10" name="TextBox 10"/>
          <p:cNvSpPr txBox="1"/>
          <p:nvPr/>
        </p:nvSpPr>
        <p:spPr>
          <a:xfrm>
            <a:off x="951703" y="974467"/>
            <a:ext cx="912327" cy="523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b="1">
                <a:solidFill>
                  <a:srgbClr val="FFFFFF"/>
                </a:solidFill>
                <a:latin typeface="Microsoft Yahei"/>
                <a:ea typeface="Microsoft Yahei"/>
                <a:cs typeface="Microsoft Yahei"/>
              </a:rPr>
              <a:t>要点一</a:t>
            </a:r>
          </a:p>
        </p:txBody>
      </p:sp>
      <p:sp>
        <p:nvSpPr>
          <p:cNvPr id="11" name="TextBox 11"/>
          <p:cNvSpPr txBox="1"/>
          <p:nvPr/>
        </p:nvSpPr>
        <p:spPr>
          <a:xfrm>
            <a:off x="5293138" y="985937"/>
            <a:ext cx="912327" cy="523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b="1">
                <a:solidFill>
                  <a:srgbClr val="FFFFFF"/>
                </a:solidFill>
                <a:latin typeface="Microsoft Yahei"/>
                <a:ea typeface="Microsoft Yahei"/>
                <a:cs typeface="Microsoft Yahei"/>
              </a:rPr>
              <a:t>要点二</a:t>
            </a:r>
          </a:p>
        </p:txBody>
      </p:sp>
      <p:sp>
        <p:nvSpPr>
          <p:cNvPr id="12" name="TextBox 12"/>
          <p:cNvSpPr txBox="1"/>
          <p:nvPr/>
        </p:nvSpPr>
        <p:spPr>
          <a:xfrm>
            <a:off x="5262764" y="1555918"/>
            <a:ext cx="3353499" cy="9906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行业法规和标准制定</a:t>
            </a:r>
          </a:p>
        </p:txBody>
      </p:sp>
      <p:sp>
        <p:nvSpPr>
          <p:cNvPr id="13" name="TextBox 13"/>
          <p:cNvSpPr txBox="1"/>
          <p:nvPr/>
        </p:nvSpPr>
        <p:spPr>
          <a:xfrm>
            <a:off x="5262764" y="2365471"/>
            <a:ext cx="3353499"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政府会根据疫情发展和防控需要，制定更加严格的行业法规和标准，以保障疫苗的安全性和有效性。这些法规和标准的实施将有助于提高整个行业的水平。</a:t>
            </a:r>
          </a:p>
        </p:txBody>
      </p:sp>
      <p:sp>
        <p:nvSpPr>
          <p:cNvPr id="14" name="AutoShape 14"/>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TextBox 34"/>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政策支持推动发展</a:t>
            </a:r>
          </a:p>
        </p:txBody>
      </p:sp>
      <p:sp>
        <p:nvSpPr>
          <p:cNvPr id="35" name="AutoShape 35"/>
          <p:cNvSpPr/>
          <p:nvPr/>
        </p:nvSpPr>
        <p:spPr>
          <a:xfrm>
            <a:off x="396777" y="4936668"/>
            <a:ext cx="548022" cy="9609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3554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8888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8" name="Connector 38"/>
          <p:cNvCxnSpPr/>
          <p:nvPr/>
        </p:nvCxnSpPr>
        <p:spPr>
          <a:xfrm>
            <a:off x="944799" y="4994660"/>
            <a:ext cx="858738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AutoShape 2"/>
          <p:cNvSpPr/>
          <p:nvPr/>
        </p:nvSpPr>
        <p:spPr>
          <a:xfrm>
            <a:off x="3549576" y="1465982"/>
            <a:ext cx="2425849" cy="2425849"/>
          </a:xfrm>
          <a:prstGeom prst="ellipse">
            <a:avLst/>
          </a:prstGeom>
          <a:solidFill>
            <a:schemeClr val="accent2">
              <a:alpha val="2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3780220" y="1696627"/>
            <a:ext cx="1964559" cy="196455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622913" y="1201327"/>
            <a:ext cx="2708420"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chemeClr val="accent1"/>
                </a:solidFill>
                <a:latin typeface="Microsoft Yahei"/>
                <a:ea typeface="Microsoft Yahei"/>
                <a:cs typeface="Microsoft Yahei"/>
              </a:rPr>
              <a:t>养殖业发展</a:t>
            </a:r>
          </a:p>
        </p:txBody>
      </p:sp>
      <p:sp>
        <p:nvSpPr>
          <p:cNvPr id="5" name="TextBox 5"/>
          <p:cNvSpPr txBox="1"/>
          <p:nvPr/>
        </p:nvSpPr>
        <p:spPr>
          <a:xfrm>
            <a:off x="622913" y="2203307"/>
            <a:ext cx="2708420" cy="2670572"/>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随着养殖业的不断发展，禽类数量不断增加，对于禽流感疫苗的需求也会随之增加。</a:t>
            </a:r>
          </a:p>
        </p:txBody>
      </p:sp>
      <p:sp>
        <p:nvSpPr>
          <p:cNvPr id="6" name="TextBox 6"/>
          <p:cNvSpPr txBox="1"/>
          <p:nvPr/>
        </p:nvSpPr>
        <p:spPr>
          <a:xfrm>
            <a:off x="6200112" y="1201327"/>
            <a:ext cx="2708420"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800" b="1">
                <a:solidFill>
                  <a:schemeClr val="accent1"/>
                </a:solidFill>
                <a:latin typeface="Microsoft Yahei"/>
                <a:ea typeface="Microsoft Yahei"/>
                <a:cs typeface="Microsoft Yahei"/>
              </a:rPr>
              <a:t>公众健康意识提高</a:t>
            </a:r>
          </a:p>
        </p:txBody>
      </p:sp>
      <p:sp>
        <p:nvSpPr>
          <p:cNvPr id="7" name="TextBox 7"/>
          <p:cNvSpPr txBox="1"/>
          <p:nvPr/>
        </p:nvSpPr>
        <p:spPr>
          <a:xfrm>
            <a:off x="6200112" y="2203307"/>
            <a:ext cx="2708420" cy="2670572"/>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050">
                <a:solidFill>
                  <a:schemeClr val="dk1"/>
                </a:solidFill>
                <a:latin typeface="Microsoft Yahei"/>
                <a:ea typeface="Microsoft Yahei"/>
                <a:cs typeface="Microsoft Yahei"/>
              </a:rPr>
              <a:t>随着公众健康意识的不断提高，人们对于预防疾病的态度也更加积极，对于禽流感疫苗的需求也会增加。</a:t>
            </a:r>
          </a:p>
        </p:txBody>
      </p:sp>
      <p:sp>
        <p:nvSpPr>
          <p:cNvPr id="8" name="AutoShape 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TextBox 28"/>
          <p:cNvSpPr txBox="1"/>
          <p:nvPr/>
        </p:nvSpPr>
        <p:spPr>
          <a:xfrm>
            <a:off x="855345" y="73342"/>
            <a:ext cx="7815272" cy="8533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市场需求持续扩大</a:t>
            </a:r>
          </a:p>
        </p:txBody>
      </p:sp>
      <p:sp>
        <p:nvSpPr>
          <p:cNvPr id="29" name="Freeform 29"/>
          <p:cNvSpPr/>
          <p:nvPr/>
        </p:nvSpPr>
        <p:spPr>
          <a:xfrm>
            <a:off x="4299809" y="2216215"/>
            <a:ext cx="925383" cy="92538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AutoShape 2"/>
          <p:cNvSpPr/>
          <p:nvPr/>
        </p:nvSpPr>
        <p:spPr>
          <a:xfrm>
            <a:off x="644399" y="1152963"/>
            <a:ext cx="526938" cy="526938"/>
          </a:xfrm>
          <a:prstGeom prst="ellipse">
            <a:avLst/>
          </a:prstGeom>
          <a:solidFill>
            <a:schemeClr val="accent1">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720059" y="1229196"/>
            <a:ext cx="366143" cy="36614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87527" y="4525431"/>
            <a:ext cx="283811" cy="283811"/>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5" name="Connector 5"/>
          <p:cNvCxnSpPr/>
          <p:nvPr/>
        </p:nvCxnSpPr>
        <p:spPr>
          <a:xfrm>
            <a:off x="888541" y="1616718"/>
            <a:ext cx="8511" cy="318299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888541" y="4799717"/>
            <a:ext cx="3695738"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4878271" y="1189794"/>
            <a:ext cx="526938" cy="526938"/>
          </a:xfrm>
          <a:prstGeom prst="ellipse">
            <a:avLst/>
          </a:prstGeom>
          <a:solidFill>
            <a:schemeClr val="accent1">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953930" y="1266027"/>
            <a:ext cx="366143" cy="36614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121398" y="4562262"/>
            <a:ext cx="283811" cy="283811"/>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0" name="Connector 10"/>
          <p:cNvCxnSpPr/>
          <p:nvPr/>
        </p:nvCxnSpPr>
        <p:spPr>
          <a:xfrm>
            <a:off x="5122412" y="1653549"/>
            <a:ext cx="8511" cy="318299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5122412" y="4836548"/>
            <a:ext cx="3695738"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1129987" y="1564967"/>
            <a:ext cx="3454292" cy="9906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新进入者挑战</a:t>
            </a:r>
          </a:p>
        </p:txBody>
      </p:sp>
      <p:sp>
        <p:nvSpPr>
          <p:cNvPr id="13" name="TextBox 13"/>
          <p:cNvSpPr txBox="1"/>
          <p:nvPr/>
        </p:nvSpPr>
        <p:spPr>
          <a:xfrm>
            <a:off x="1129987" y="2395605"/>
            <a:ext cx="3454292"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随着技术的不断进步，新的疫苗研发企业可能会进入市场，对现有企业带来挑战。</a:t>
            </a:r>
          </a:p>
        </p:txBody>
      </p:sp>
      <p:sp>
        <p:nvSpPr>
          <p:cNvPr id="14" name="TextBox 14"/>
          <p:cNvSpPr txBox="1"/>
          <p:nvPr/>
        </p:nvSpPr>
        <p:spPr>
          <a:xfrm>
            <a:off x="5405209" y="1564967"/>
            <a:ext cx="3454292" cy="9906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行业内合作与兼并</a:t>
            </a:r>
          </a:p>
        </p:txBody>
      </p:sp>
      <p:sp>
        <p:nvSpPr>
          <p:cNvPr id="15" name="TextBox 15"/>
          <p:cNvSpPr txBox="1"/>
          <p:nvPr/>
        </p:nvSpPr>
        <p:spPr>
          <a:xfrm>
            <a:off x="5405209" y="2396767"/>
            <a:ext cx="3454292"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为了提高生产效率和降低成本，行业内可能会出现更多的合作和兼并，形成更为集中的市场格局。</a:t>
            </a:r>
          </a:p>
        </p:txBody>
      </p:sp>
      <p:sp>
        <p:nvSpPr>
          <p:cNvPr id="16" name="AutoShape 1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竞争格局变化分析</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https://d.book118.com/988072022002006043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2024-09-22T08:37:10.974</cp:lastPrinted>
  <dcterms:created xsi:type="dcterms:W3CDTF">2024-09-22T00:37:10Z</dcterms:created>
  <dcterms:modified xsi:type="dcterms:W3CDTF">2024-09-22T00:37:12Z</dcterms:modified>
</cp:coreProperties>
</file>