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E768A3-F151-4DC1-8D07-4C263D199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93D6C-4383-47A4-9729-1A64BF500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2F2979-C77E-4D98-9706-D33BB1A8E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778C98-1029-402A-9272-82129F34F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639077-65D3-4E2D-B3C1-223FB64D57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8DB3AE-FF2E-4721-BB06-D91A77DA21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8A5F7E-6EEA-4172-9E9D-D68F396E66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6295C-481D-49A1-94F8-52EB201A5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0633CA-1C4D-448B-8211-7EBBCC22A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00E94-D5EE-4490-B38F-9AF198115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93447-220A-4265-902C-2376D5DDE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500214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0" y="0"/>
            <a:ext cx="12192000" cy="6858000"/>
          </a:xfrm>
          <a:prstGeom prst="rect">
            <a:avLst/>
          </a:prstGeom>
        </p:spPr>
      </p:pic>
      <p:sp>
        <p:nvSpPr>
          <p:cNvPr id="3" name="TextBox 3"/>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餐盒广告竞争格局分析</a:t>
            </a:r>
          </a:p>
        </p:txBody>
      </p:sp>
      <p:sp>
        <p:nvSpPr>
          <p:cNvPr id="4" name="TextBox 4"/>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a:t>
            </a:r>
          </a:p>
        </p:txBody>
      </p:sp>
      <p:sp>
        <p:nvSpPr>
          <p:cNvPr id="5" name="TextBox 5"/>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行业竞争格局</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行业发展趋势</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行业盈利能力分析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行业风险分析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行业投资策略建议</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行业概述</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餐盒广告是指通过餐盒作为广告载体的广告形式，通常包括在餐盒上印制或贴上广告信息，以及通过特殊设计的餐盒来吸引消费者注意。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餐盒广告具有针对性强、传播效果好、成本低等特点，适合于各类餐饮企业、食品品牌等推广宣传。</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餐盒广告的定义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餐盒广告起源于20世纪末，随着餐饮行业的快速发展，餐盒广告逐渐成为一种常见的广告形式。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近年来，随着数字技术的不断发展，餐盒广告的形式和内容也得到了极大的拓展和创新。</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餐盒广告的发展历程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TextBox 16"/>
          <p:cNvSpPr txBox="1"/>
          <p:nvPr/>
        </p:nvSpPr>
        <p:spPr>
          <a:xfrm>
            <a:off x="633796" y="3291448"/>
            <a:ext cx="2019230"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餐盒广告的产业链包括广告主、广告制作商、餐饮企业、消费者等环节。</a:t>
            </a:r>
          </a:p>
        </p:txBody>
      </p:sp>
      <p:sp>
        <p:nvSpPr>
          <p:cNvPr id="17" name="TextBox 17"/>
          <p:cNvSpPr txBox="1"/>
          <p:nvPr/>
        </p:nvSpPr>
        <p:spPr>
          <a:xfrm>
            <a:off x="2871147" y="3291448"/>
            <a:ext cx="2019230"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广告主通常是各类品牌厂商、餐饮企业等，他们需要选择合适的广告制作商来设计制作餐盒广告。</a:t>
            </a:r>
          </a:p>
        </p:txBody>
      </p:sp>
      <p:sp>
        <p:nvSpPr>
          <p:cNvPr id="18" name="TextBox 18"/>
          <p:cNvSpPr txBox="1"/>
          <p:nvPr/>
        </p:nvSpPr>
        <p:spPr>
          <a:xfrm>
            <a:off x="5086385" y="3291448"/>
            <a:ext cx="2019230"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广告制作商根据广告主的需求，设计制作餐盒广告，包括在餐盒上印制或贴上广告信息，以及通过特殊设计的餐盒来吸引消费者注意。</a:t>
            </a:r>
          </a:p>
        </p:txBody>
      </p:sp>
      <p:sp>
        <p:nvSpPr>
          <p:cNvPr id="19" name="TextBox 19"/>
          <p:cNvSpPr txBox="1"/>
          <p:nvPr/>
        </p:nvSpPr>
        <p:spPr>
          <a:xfrm>
            <a:off x="7308884" y="3291448"/>
            <a:ext cx="2019230"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餐饮企业作为餐盒广告的载体，需要向广告制作商提供合适的餐盒和配合广告制作商的宣传推广活动。</a:t>
            </a:r>
          </a:p>
        </p:txBody>
      </p:sp>
      <p:sp>
        <p:nvSpPr>
          <p:cNvPr id="20" name="TextBox 20"/>
          <p:cNvSpPr txBox="1"/>
          <p:nvPr/>
        </p:nvSpPr>
        <p:spPr>
          <a:xfrm>
            <a:off x="9574070" y="3291448"/>
            <a:ext cx="2019230"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消费者则是餐盒广告的受众群体，他们通过接触餐盒广告来获取品牌信息、尝试新产品，并反馈给广告主和餐饮企业。</a:t>
            </a:r>
          </a:p>
        </p:txBody>
      </p:sp>
      <p:sp>
        <p:nvSpPr>
          <p:cNvPr id="21" name="AutoShape 21"/>
          <p:cNvSpPr/>
          <p:nvPr/>
        </p:nvSpPr>
        <p:spPr>
          <a:xfrm>
            <a:off x="5209470" y="1395303"/>
            <a:ext cx="1773060" cy="177306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TextBox 42"/>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餐盒广告的产业链结构</a:t>
            </a:r>
          </a:p>
        </p:txBody>
      </p:sp>
      <p:sp>
        <p:nvSpPr>
          <p:cNvPr id="43" name="Freeform 43"/>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行业竞争格局</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如美团、饿了么等，拥有庞大的用户群体和广泛的覆盖范围。</a:t>
            </a:r>
          </a:p>
        </p:txBody>
      </p:sp>
      <p:sp>
        <p:nvSpPr>
          <p:cNvPr id="4" name="TextBox 4"/>
          <p:cNvSpPr txBox="1"/>
          <p:nvPr/>
        </p:nvSpPr>
        <p:spPr>
          <a:xfrm>
            <a:off x="994345" y="1509487"/>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互联网餐饮企业</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如肯德基、麦当劳等，有着品牌影响力和稳定的客源。</a:t>
            </a:r>
          </a:p>
        </p:txBody>
      </p:sp>
      <p:sp>
        <p:nvSpPr>
          <p:cNvPr id="7" name="TextBox 7"/>
          <p:cNvSpPr txBox="1"/>
          <p:nvPr/>
        </p:nvSpPr>
        <p:spPr>
          <a:xfrm>
            <a:off x="994345" y="3118831"/>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传统餐饮企业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以健康、绿色、有机为卖点，逐渐获得消费者认可。</a:t>
            </a:r>
          </a:p>
        </p:txBody>
      </p:sp>
      <p:sp>
        <p:nvSpPr>
          <p:cNvPr id="9" name="TextBox 9"/>
          <p:cNvSpPr txBox="1"/>
          <p:nvPr/>
        </p:nvSpPr>
        <p:spPr>
          <a:xfrm>
            <a:off x="994345" y="4755268"/>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新兴健康餐饮品牌</a:t>
            </a:r>
          </a:p>
        </p:txBody>
      </p:sp>
      <p:grpSp>
        <p:nvGrpSpPr>
          <p:cNvPr id="10" name="Group 10"/>
          <p:cNvGrpSpPr/>
          <p:nvPr/>
        </p:nvGrpSpPr>
        <p:grpSpPr>
          <a:xfrm>
            <a:off x="454963" y="285778"/>
            <a:ext cx="515576" cy="440418"/>
            <a:chOff x="454963" y="285778"/>
            <a:chExt cx="515576" cy="440418"/>
          </a:xfrm>
        </p:grpSpPr>
        <p:sp>
          <p:nvSpPr>
            <p:cNvPr id="11" name="AutoShape 11"/>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31" name="TextBox 31"/>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主要竞争者类型</a:t>
            </a:r>
          </a:p>
        </p:txBody>
      </p:sp>
      <p:sp>
        <p:nvSpPr>
          <p:cNvPr id="32" name="AutoShape 32"/>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各竞争者的市场份额</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传统餐饮企业</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市场份额相对稳定，但受到新兴品牌的冲击。</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新兴健康餐饮品牌</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市场份额较小，但增长潜力较大。</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互联网餐饮企业</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市场份额较大，但随着传统餐饮企业和新健康品牌的崛起，其市场份额正在逐渐缩小。</a:t>
            </a:r>
          </a:p>
        </p:txBody>
      </p:sp>
      <p:pic>
        <p:nvPicPr>
          <p:cNvPr id="32" name="Picture 32"/>
          <p:cNvPicPr>
            <a:picLocks noChangeAspect="1"/>
          </p:cNvPicPr>
          <p:nvPr/>
        </p:nvPicPr>
        <p:blipFill>
          <a:blip r:embed="rId2"/>
          <a:srcRect l="16667" r="16667"/>
          <a:stretch>
            <a:fillRect/>
          </a:stretch>
        </p:blipFill>
        <p:spPr>
          <a:xfrm>
            <a:off x="869006" y="1293634"/>
            <a:ext cx="4563024" cy="4563025"/>
          </a:xfrm>
          <a:prstGeom prst="diamond">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价格竞争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通过优惠券、打折等方式降低消费者支付成本，吸引更多用户。</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品质竞争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提高食品品质、提供优质服务，提升消费者满意度。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创新竞争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推出新品种、新口味等，满足消费者求新求奇的心理。</a:t>
            </a:r>
          </a:p>
        </p:txBody>
      </p:sp>
      <p:grpSp>
        <p:nvGrpSpPr>
          <p:cNvPr id="17" name="Group 17"/>
          <p:cNvGrpSpPr/>
          <p:nvPr/>
        </p:nvGrpSpPr>
        <p:grpSpPr>
          <a:xfrm>
            <a:off x="454963" y="332876"/>
            <a:ext cx="515576" cy="440418"/>
            <a:chOff x="454963" y="332876"/>
            <a:chExt cx="515576" cy="440418"/>
          </a:xfrm>
        </p:grpSpPr>
        <p:sp>
          <p:nvSpPr>
            <p:cNvPr id="18" name="AutoShape 18"/>
            <p:cNvSpPr/>
            <p:nvPr/>
          </p:nvSpPr>
          <p:spPr>
            <a:xfrm>
              <a:off x="454963" y="33582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287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459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356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3943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5359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065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236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133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5720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7137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6842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014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7911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497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914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8619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8791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69688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275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38" name="TextBox 38"/>
          <p:cNvSpPr txBox="1"/>
          <p:nvPr/>
        </p:nvSpPr>
        <p:spPr>
          <a:xfrm>
            <a:off x="1218874" y="201994"/>
            <a:ext cx="988433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竞争者之间的竞争情况</a:t>
            </a:r>
          </a:p>
        </p:txBody>
      </p:sp>
      <p:sp>
        <p:nvSpPr>
          <p:cNvPr id="39" name="AutoShape 39"/>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行业发展趋势</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00" b="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随着全球经济的发展，人们的生活水平不断提高，对于品牌和产品的需求也不断增加，这为餐盒广告行业的发展提供了广阔的市场空间。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经济发展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新技术的不断涌现，如数字印刷、三维成像等，为餐盒广告的设计和制作提供了更多的可能性，推动了行业的发展。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技术进步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消费者对于环保和健康的关注度不断提高，对于使用可降解、环保的餐盒的需求也在增加，为餐盒广告行业提供了新的发展机遇。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消费者行为变化</a:t>
            </a:r>
          </a:p>
        </p:txBody>
      </p:sp>
      <p:sp>
        <p:nvSpPr>
          <p:cNvPr id="9" name="TextBox 9"/>
          <p:cNvSpPr txBox="1"/>
          <p:nvPr/>
        </p:nvSpPr>
        <p:spPr>
          <a:xfrm>
            <a:off x="1142994"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行业发展的驱动因素</a:t>
            </a:r>
          </a:p>
        </p:txBody>
      </p:sp>
      <p:grpSp>
        <p:nvGrpSpPr>
          <p:cNvPr id="10" name="Group 10"/>
          <p:cNvGrpSpPr/>
          <p:nvPr/>
        </p:nvGrpSpPr>
        <p:grpSpPr>
          <a:xfrm>
            <a:off x="454963" y="291442"/>
            <a:ext cx="515576" cy="440418"/>
            <a:chOff x="454963" y="291442"/>
            <a:chExt cx="515576" cy="440418"/>
          </a:xfrm>
        </p:grpSpPr>
        <p:sp>
          <p:nvSpPr>
            <p:cNvPr id="11" name="AutoShape 11"/>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行业发展的挑战与风险</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餐盒广告行业的原材料主要是纸张和油墨等，这些材料的价格波动可能会对企业的成本和盈利能力产生影响。</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原材料价格波动</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随着市场的不断扩大，餐盒广告行业的竞争也越来越激烈，企业需要不断提高自身的竞争力以获得市场份额。</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市场竞争激烈</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新技术不断涌现，如果企业不能及时跟上技术更新换代的速度，可能会被市场淘汰。</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技术更新换代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行业发展的前景与趋势</a:t>
            </a:r>
          </a:p>
        </p:txBody>
      </p:sp>
      <p:sp>
        <p:nvSpPr>
          <p:cNvPr id="3" name="AutoShape 3"/>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15607"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绿色环保趋势</a:t>
            </a:r>
          </a:p>
        </p:txBody>
      </p:sp>
      <p:sp>
        <p:nvSpPr>
          <p:cNvPr id="10" name="TextBox 10"/>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随着环保意识的不断提高，消费者对于环保和健康的要求越来越高，餐盒广告行业将越来越注重环保和可持续发展。</a:t>
            </a:r>
          </a:p>
        </p:txBody>
      </p:sp>
      <p:sp>
        <p:nvSpPr>
          <p:cNvPr id="11" name="TextBox 11"/>
          <p:cNvSpPr txBox="1"/>
          <p:nvPr/>
        </p:nvSpPr>
        <p:spPr>
          <a:xfrm>
            <a:off x="4638006"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个性化定制趋势</a:t>
            </a:r>
          </a:p>
        </p:txBody>
      </p:sp>
      <p:sp>
        <p:nvSpPr>
          <p:cNvPr id="12" name="TextBox 12"/>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随着消费者需求的多样化，餐盒广告行业将越来越注重个性化和定制化服务，以满足消费者的不同需求。</a:t>
            </a:r>
          </a:p>
        </p:txBody>
      </p:sp>
      <p:sp>
        <p:nvSpPr>
          <p:cNvPr id="13" name="TextBox 13"/>
          <p:cNvSpPr txBox="1"/>
          <p:nvPr/>
        </p:nvSpPr>
        <p:spPr>
          <a:xfrm>
            <a:off x="8260404"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数字化转型趋势</a:t>
            </a:r>
          </a:p>
        </p:txBody>
      </p:sp>
      <p:sp>
        <p:nvSpPr>
          <p:cNvPr id="14" name="TextBox 14"/>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数字化技术将进一步改变餐盒广告的设计和制作方式，提高生产效率和质量，同时也将为企业的营销和推广提供更多的可能性。</a:t>
            </a:r>
          </a:p>
        </p:txBody>
      </p:sp>
      <p:sp>
        <p:nvSpPr>
          <p:cNvPr id="15" name="TextBox 15"/>
          <p:cNvSpPr txBox="1"/>
          <p:nvPr/>
        </p:nvSpPr>
        <p:spPr>
          <a:xfrm>
            <a:off x="1480607" y="1020470"/>
            <a:ext cx="1985990"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01</a:t>
            </a:r>
          </a:p>
        </p:txBody>
      </p:sp>
      <p:sp>
        <p:nvSpPr>
          <p:cNvPr id="16" name="TextBox 16"/>
          <p:cNvSpPr txBox="1"/>
          <p:nvPr/>
        </p:nvSpPr>
        <p:spPr>
          <a:xfrm>
            <a:off x="5037367" y="1020470"/>
            <a:ext cx="2118497"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02</a:t>
            </a:r>
          </a:p>
        </p:txBody>
      </p:sp>
      <p:sp>
        <p:nvSpPr>
          <p:cNvPr id="17" name="TextBox 17"/>
          <p:cNvSpPr txBox="1"/>
          <p:nvPr/>
        </p:nvSpPr>
        <p:spPr>
          <a:xfrm>
            <a:off x="8724677" y="1059557"/>
            <a:ext cx="1987443"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03</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https://d.book118.com/988075002141006035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2024-09-14T23:32:59.538</cp:lastPrinted>
  <dcterms:created xsi:type="dcterms:W3CDTF">2024-09-14T15:32:59Z</dcterms:created>
  <dcterms:modified xsi:type="dcterms:W3CDTF">2024-09-14T15:33:01Z</dcterms:modified>
</cp:coreProperties>
</file>