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8B876AF-886E-4115-B564-2D9CDD423D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976CFE-6BBB-411A-8B78-3FF85F1F6E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B773361-E973-4334-B697-1D7E36B72C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2757D38-235E-4A5D-8B95-371F14F2409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32E5AAA-1E8E-446B-A3D4-62CAB6E883E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CDE5A99-1FD6-45CD-B029-7A59EA254EB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12ACE45-A2F0-44C0-9924-8D882D769B0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13FB580-3112-4BED-9861-C4BD4B4F5B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BDB4894-4E64-40AB-9E80-845F14934CE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79A0EC-BB83-4321-9373-0EE6577E7A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5ADA50-514C-45BD-A11F-98AF25DDE3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 Id="rId4" Type="http://schemas.openxmlformats.org/officeDocument/2006/relationships/image" Target="../media/image4.jpeg" /><Relationship Id="rId5"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88075031106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409093" y="4827662"/>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汇报人：XX</a:t>
            </a:r>
          </a:p>
        </p:txBody>
      </p:sp>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医学伦理的基本原则与应用</a:t>
            </a:r>
          </a:p>
        </p:txBody>
      </p:sp>
      <p:sp>
        <p:nvSpPr>
          <p:cNvPr id="4" name="TextBox 4"/>
          <p:cNvSpPr txBox="1"/>
          <p:nvPr/>
        </p:nvSpPr>
        <p:spPr>
          <a:xfrm>
            <a:off x="3825995" y="5328676"/>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2024-01-22</a:t>
            </a:r>
          </a:p>
        </p:txBody>
      </p:sp>
      <p:grpSp>
        <p:nvGrpSpPr>
          <p:cNvPr id="5" name="Group 5"/>
          <p:cNvGrpSpPr/>
          <p:nvPr/>
        </p:nvGrpSpPr>
        <p:grpSpPr>
          <a:xfrm>
            <a:off x="5059558" y="1161765"/>
            <a:ext cx="2072884" cy="2072884"/>
            <a:chOff x="5059558" y="1161765"/>
            <a:chExt cx="2072884" cy="2072884"/>
          </a:xfrm>
        </p:grpSpPr>
        <p:sp>
          <p:nvSpPr>
            <p:cNvPr id="6" name="AutoShape 6"/>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116739" y="1218945"/>
            <a:ext cx="1958523" cy="1958523"/>
            <a:chOff x="5116739" y="1218945"/>
            <a:chExt cx="1958523" cy="1958523"/>
          </a:xfrm>
        </p:grpSpPr>
        <p:sp>
          <p:nvSpPr>
            <p:cNvPr id="8" name="Freeform 8"/>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16739" y="1218945"/>
              <a:ext cx="1958523" cy="1958523"/>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253411" y="1355617"/>
              <a:ext cx="1685300" cy="1685300"/>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5441229" y="1902429"/>
            <a:ext cx="1309543" cy="896478"/>
            <a:chOff x="5441229" y="1902429"/>
            <a:chExt cx="1309543" cy="896478"/>
          </a:xfrm>
        </p:grpSpPr>
        <p:sp>
          <p:nvSpPr>
            <p:cNvPr id="12" name="Freeform 12"/>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1200" y="495117"/>
            <a:ext cx="757489" cy="757489"/>
            <a:chOff x="551200" y="495117"/>
            <a:chExt cx="757489" cy="757489"/>
          </a:xfrm>
        </p:grpSpPr>
        <p:sp>
          <p:nvSpPr>
            <p:cNvPr id="3" name="AutoShape 3"/>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572171" y="516087"/>
            <a:ext cx="715670" cy="715670"/>
            <a:chOff x="572171" y="516087"/>
            <a:chExt cx="715670" cy="715670"/>
          </a:xfrm>
        </p:grpSpPr>
        <p:sp>
          <p:nvSpPr>
            <p:cNvPr id="5" name="Freeform 5"/>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2171" y="516087"/>
              <a:ext cx="715670" cy="715670"/>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22036" y="565953"/>
              <a:ext cx="615696" cy="615696"/>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490568" y="1247584"/>
            <a:ext cx="1681506" cy="766756"/>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9" name="Connector 9"/>
          <p:cNvCxnSpPr/>
          <p:nvPr/>
        </p:nvCxnSpPr>
        <p:spPr>
          <a:xfrm>
            <a:off x="4573574" y="1614170"/>
            <a:ext cx="5237390" cy="0"/>
          </a:xfrm>
          <a:prstGeom prst="line">
            <a:avLst/>
          </a:prstGeom>
          <a:ln w="9525">
            <a:solidFill>
              <a:srgbClr val="FFFFFF">
                <a:alpha val="100000"/>
              </a:srgbClr>
            </a:solidFill>
            <a:prstDash val="solid"/>
            <a:headEnd type="oval"/>
            <a:tailEnd type="none"/>
          </a:ln>
        </p:spPr>
      </p:cxnSp>
      <p:sp>
        <p:nvSpPr>
          <p:cNvPr id="10" name="TextBox 10"/>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医学伦理概述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医学伦理基本原则</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医学实践中伦理问题探讨</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医学新技术应用中伦理挑战与应对</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医学伦理教育与素质提升策略</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医学伦理概述</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8883" y="1711764"/>
            <a:ext cx="4242156" cy="1454089"/>
          </a:xfrm>
          <a:prstGeom prst="roundRect">
            <a:avLst>
              <a:gd name="adj" fmla="val 2049"/>
            </a:avLst>
          </a:prstGeom>
          <a:solidFill>
            <a:schemeClr val="accent1">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996316" y="1711764"/>
            <a:ext cx="4092216" cy="1454089"/>
          </a:xfrm>
          <a:prstGeom prst="roundRect">
            <a:avLst>
              <a:gd name="adj" fmla="val 2049"/>
            </a:avLst>
          </a:prstGeom>
          <a:solidFill>
            <a:schemeClr val="accent2">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6096000" y="3660226"/>
            <a:ext cx="0" cy="2439937"/>
          </a:xfrm>
          <a:prstGeom prst="line">
            <a:avLst/>
          </a:prstGeom>
          <a:ln w="9525">
            <a:solidFill>
              <a:srgbClr val="FFFFFF">
                <a:alpha val="100000"/>
              </a:srgbClr>
            </a:solidFill>
            <a:prstDash val="solid"/>
            <a:headEnd type="none"/>
            <a:tailEnd type="none"/>
          </a:ln>
        </p:spPr>
      </p:cxnSp>
      <p:sp>
        <p:nvSpPr>
          <p:cNvPr id="5" name="AutoShape 5"/>
          <p:cNvSpPr/>
          <p:nvPr/>
        </p:nvSpPr>
        <p:spPr>
          <a:xfrm>
            <a:off x="112888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医学伦理是研究医学领域中的道德问题、道德现象及其规律的学科，旨在指导医务人员的行为和决策，保障患者的权益和尊严。</a:t>
            </a:r>
            <a:endParaRPr lang="en-US" sz="1100"/>
          </a:p>
        </p:txBody>
      </p:sp>
      <p:sp>
        <p:nvSpPr>
          <p:cNvPr id="6" name="AutoShape 6"/>
          <p:cNvSpPr/>
          <p:nvPr/>
        </p:nvSpPr>
        <p:spPr>
          <a:xfrm>
            <a:off x="685104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医学伦理起源于古希腊时期，随着医学科学的发展和社会进步，医学伦理逐渐成为一个独立的学科领域，并不断发展和完善。</a:t>
            </a:r>
            <a:endParaRPr lang="en-US" sz="1100"/>
          </a:p>
        </p:txBody>
      </p:sp>
      <p:sp>
        <p:nvSpPr>
          <p:cNvPr id="7" name="AutoShape 7"/>
          <p:cNvSpPr/>
          <p:nvPr/>
        </p:nvSpPr>
        <p:spPr>
          <a:xfrm>
            <a:off x="1128883" y="2489009"/>
            <a:ext cx="424215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定义</a:t>
            </a:r>
            <a:endParaRPr lang="en-US" sz="1100"/>
          </a:p>
        </p:txBody>
      </p:sp>
      <p:sp>
        <p:nvSpPr>
          <p:cNvPr id="8" name="AutoShape 8"/>
          <p:cNvSpPr/>
          <p:nvPr/>
        </p:nvSpPr>
        <p:spPr>
          <a:xfrm>
            <a:off x="6996316" y="2489009"/>
            <a:ext cx="409221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发展历程</a:t>
            </a:r>
            <a:endParaRPr lang="en-US" sz="1100"/>
          </a:p>
        </p:txBody>
      </p:sp>
      <p:sp>
        <p:nvSpPr>
          <p:cNvPr id="9" name="Freeform 9"/>
          <p:cNvSpPr/>
          <p:nvPr/>
        </p:nvSpPr>
        <p:spPr>
          <a:xfrm>
            <a:off x="3032529" y="2003945"/>
            <a:ext cx="434864" cy="434864"/>
          </a:xfrm>
          <a:custGeom>
            <a:rect l="l" t="t" r="r" b="b"/>
            <a:pathLst>
              <a:path w="9753600" h="9753600">
                <a:moveTo>
                  <a:pt x="8367503" y="4412961"/>
                </a:moveTo>
                <a:cubicBezTo>
                  <a:pt x="8156175" y="3938286"/>
                  <a:pt x="7853813" y="3517798"/>
                  <a:pt x="7469088" y="3164500"/>
                </a:cubicBezTo>
                <a:lnTo>
                  <a:pt x="7153722" y="2875143"/>
                </a:lnTo>
                <a:cubicBezTo>
                  <a:pt x="7107121" y="2833961"/>
                  <a:pt x="7033428" y="2852385"/>
                  <a:pt x="7012836" y="2910906"/>
                </a:cubicBezTo>
                <a:lnTo>
                  <a:pt x="6871951" y="3315139"/>
                </a:lnTo>
                <a:cubicBezTo>
                  <a:pt x="6784169" y="3568732"/>
                  <a:pt x="6622692" y="3827745"/>
                  <a:pt x="6394025" y="4082422"/>
                </a:cubicBezTo>
                <a:cubicBezTo>
                  <a:pt x="6378853" y="4098678"/>
                  <a:pt x="6361513" y="4103013"/>
                  <a:pt x="6349592" y="4104097"/>
                </a:cubicBezTo>
                <a:cubicBezTo>
                  <a:pt x="6337671" y="4105181"/>
                  <a:pt x="6319247" y="4103013"/>
                  <a:pt x="6302991" y="4087841"/>
                </a:cubicBezTo>
                <a:cubicBezTo>
                  <a:pt x="6287819" y="4074836"/>
                  <a:pt x="6280233" y="4055329"/>
                  <a:pt x="6281317" y="4035822"/>
                </a:cubicBezTo>
                <a:cubicBezTo>
                  <a:pt x="6321415" y="3383415"/>
                  <a:pt x="6126343" y="2647563"/>
                  <a:pt x="5699351" y="1846682"/>
                </a:cubicBezTo>
                <a:cubicBezTo>
                  <a:pt x="5346059" y="1181271"/>
                  <a:pt x="4855121" y="662161"/>
                  <a:pt x="4241730" y="300194"/>
                </a:cubicBezTo>
                <a:lnTo>
                  <a:pt x="3794148" y="36847"/>
                </a:lnTo>
                <a:cubicBezTo>
                  <a:pt x="3735627" y="2167"/>
                  <a:pt x="3660849" y="47684"/>
                  <a:pt x="3664101" y="115959"/>
                </a:cubicBezTo>
                <a:lnTo>
                  <a:pt x="3687943" y="636151"/>
                </a:lnTo>
                <a:cubicBezTo>
                  <a:pt x="3704199" y="991615"/>
                  <a:pt x="3663017" y="1305898"/>
                  <a:pt x="3565481" y="1567078"/>
                </a:cubicBezTo>
                <a:cubicBezTo>
                  <a:pt x="3446270" y="1886778"/>
                  <a:pt x="3275041" y="2183722"/>
                  <a:pt x="3056126" y="2450320"/>
                </a:cubicBezTo>
                <a:cubicBezTo>
                  <a:pt x="2902236" y="2636723"/>
                  <a:pt x="2729922" y="2804701"/>
                  <a:pt x="2541353" y="2949922"/>
                </a:cubicBezTo>
                <a:cubicBezTo>
                  <a:pt x="2085102" y="3299967"/>
                  <a:pt x="1709046" y="3756220"/>
                  <a:pt x="1454369" y="4266658"/>
                </a:cubicBezTo>
                <a:cubicBezTo>
                  <a:pt x="1197521" y="4782512"/>
                  <a:pt x="1062057" y="5360146"/>
                  <a:pt x="1062057" y="5938857"/>
                </a:cubicBezTo>
                <a:cubicBezTo>
                  <a:pt x="1062057" y="6450379"/>
                  <a:pt x="1162843" y="6945649"/>
                  <a:pt x="1362250" y="7412736"/>
                </a:cubicBezTo>
                <a:cubicBezTo>
                  <a:pt x="1555154" y="7862486"/>
                  <a:pt x="1830423" y="8267802"/>
                  <a:pt x="2180469" y="8614601"/>
                </a:cubicBezTo>
                <a:cubicBezTo>
                  <a:pt x="2531598" y="8961395"/>
                  <a:pt x="2939082" y="9234496"/>
                  <a:pt x="3393163" y="9424149"/>
                </a:cubicBezTo>
                <a:cubicBezTo>
                  <a:pt x="3863511" y="9621393"/>
                  <a:pt x="4362031" y="9721120"/>
                  <a:pt x="4876800" y="9721120"/>
                </a:cubicBezTo>
                <a:cubicBezTo>
                  <a:pt x="5391569" y="9721120"/>
                  <a:pt x="5890089" y="9621416"/>
                  <a:pt x="6360433" y="9425261"/>
                </a:cubicBezTo>
                <a:cubicBezTo>
                  <a:pt x="6814517" y="9235608"/>
                  <a:pt x="7223085" y="8963591"/>
                  <a:pt x="7573127" y="8615712"/>
                </a:cubicBezTo>
                <a:cubicBezTo>
                  <a:pt x="7924257" y="8268917"/>
                  <a:pt x="8199526" y="7863601"/>
                  <a:pt x="8391346" y="7413848"/>
                </a:cubicBezTo>
                <a:cubicBezTo>
                  <a:pt x="8590753" y="6946759"/>
                  <a:pt x="8691540" y="6451489"/>
                  <a:pt x="8691540" y="5939968"/>
                </a:cubicBezTo>
                <a:cubicBezTo>
                  <a:pt x="8691540" y="5411106"/>
                  <a:pt x="8583166" y="4897419"/>
                  <a:pt x="8367503" y="441298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832836" y="2019632"/>
            <a:ext cx="419176" cy="419176"/>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定义与发展历程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9171" b="917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160" b="116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5250" b="5250"/>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医学伦理重要性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保障患者权益</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医学伦理要求医务人员尊重患者的自主权、知情权和隐私权，确保患者在医疗过程中的权益得到充分保障。</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促进医疗质量</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医学伦理要求医务人员具备高尚的医德医风，遵守医疗规范，提高医疗服务质量，为患者提供优质的医疗服务。</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推动医学科学发展</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医学伦理对医学科学研究提出道德要求，推动医学科学在符合伦理原则的前提下健康发展。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法律法规是医学伦理的保障</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法律法规对医务人员的行为和决策具有强制约束力，为医学伦理的实施提供了有力保障。</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医学伦理与法律法规相互促进</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医学伦理和法律法规在保障患者权益、规范医务人员行为等方面相互促进，共同推动医疗卫生事业的健康发展。</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医学伦理是法律法规的基础</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医学伦理原则为制定和完善医疗卫生法律法规提供了道德基础和价值导向。</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医学伦理与法律法规关系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医学伦理基本原则</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750" r="167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尊重患者的知情同意权</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医生应向患者充分解释病情、治疗方案、风险和预后等信息，确保患者在充分理解的基础上做出决策。</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尊重患者的人格尊严</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医生应尊重患者的人格尊严，保护患者的隐私权和自主权，不歧视任何患者。</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尊重患者的自主权</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医生应尊重患者的自主决策权，提供充分的信息和支持，帮助患者做出符合自身价值观和意愿的医疗决策。</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尊重原则</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医生应采取合理的诊疗措施，避免给患者带来不必要的身体或心理伤害。</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避免不必要的伤害</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最小化伤害</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5375" r="53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防范潜在伤害</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在必要的医疗过程中，医生应采取最优化的方案，将伤害降至最低限度。</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医生应预见并防范潜在的医疗风险，确保患者的安全。</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不伤害原则</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提供高质量的医疗服务</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医生应不断提升自身的专业素养和技能水平，为患者提供高质量的医疗服务。</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关注患者的全面需求</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医生不仅关注患者的生理需求，还应关注患者的心理、社会和精神需求，提供全面的医疗照护。</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促进患者健康</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医生的首要目标是促进患者的健康，通过专业的诊疗和关怀，帮助患者恢复健康或减轻病痛。</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7416" r="7416"/>
          <a:stretch>
            <a:fillRect/>
          </a:stretch>
        </p:blipFill>
        <p:spPr>
          <a:xfrm>
            <a:off x="641457" y="1883900"/>
            <a:ext cx="3722788"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有益原则</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6625" r="6625"/>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公平分配医疗资源</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医生应遵循公平、公正的原则，合理分配医疗资源，确保每个患者都能得到必要的医疗照护。</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不偏袒任何一方</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医生在处理医疗纠纷或争议时，应保持中立和公正的态度，不偏袒任何一方。</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关注弱势群体</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医生应特别关注社会弱势群体和特殊患者的医疗需求，积极为他们提供帮助和支持。</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公正原则</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医学实践中伦理问题探讨</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医生应尊重患者的知情权和自主权，充分告知患者病情、治疗方案及可能的风险，确保患者在充分理解的基础上做出决策。</a:t>
            </a:r>
          </a:p>
        </p:txBody>
      </p:sp>
      <p:pic>
        <p:nvPicPr>
          <p:cNvPr id="6" name="Picture 6"/>
          <p:cNvPicPr>
            <a:picLocks noChangeAspect="1"/>
          </p:cNvPicPr>
          <p:nvPr/>
        </p:nvPicPr>
        <p:blipFill>
          <a:blip r:embed="rId2"/>
          <a:srcRect l="6708" r="6708"/>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尊重患者自主权</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医生应严格保护患者的隐私和个人信息，避免泄露给无关人员，确保患者的权益得到尊重。</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保护患者隐私权</a:t>
            </a:r>
          </a:p>
        </p:txBody>
      </p:sp>
      <p:pic>
        <p:nvPicPr>
          <p:cNvPr id="10" name="Picture 10"/>
          <p:cNvPicPr>
            <a:picLocks noChangeAspect="1"/>
          </p:cNvPicPr>
          <p:nvPr/>
        </p:nvPicPr>
        <p:blipFill>
          <a:blip r:embed="rId3"/>
          <a:srcRect l="10571" r="10571"/>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0792" r="1079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医生应遵循公正原则，合理分配医疗资源，确保所有患者都能得到及时、有效的治疗。</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公正分配医疗资源</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临床诊疗中伦理问题</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https://d.book118.com/988075031106006037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2024-09-17T14:36:45.090</cp:lastPrinted>
  <dcterms:created xsi:type="dcterms:W3CDTF">2024-09-17T06:36:45Z</dcterms:created>
  <dcterms:modified xsi:type="dcterms:W3CDTF">2024-09-17T06:36:47Z</dcterms:modified>
</cp:coreProperties>
</file>