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95E7A3-F566-4A2C-9501-A3BE661EBB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46BB61-1959-4A37-BC5D-4F781C6C30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F52DFE-AA51-4CE5-9851-7B53A0EA37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A07CBC-9F4C-464D-BB9D-7617B007E1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1335CBF-4837-40D9-B473-3C7361E35F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10B8829-BED0-4AE1-8ECD-73A551806C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E36E680-3E91-40B5-810E-865B3AA80C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79C10C-7B47-469C-9341-33997C2DF5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4269EA-003A-48E9-ACA6-5C21EEE06C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F80235-D76E-47F9-BFA3-627324C592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4DC29C5-AC28-4F5D-B9F0-1A13EB3FF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571500" y="2606765"/>
            <a:ext cx="5506636" cy="1200329"/>
          </a:xfrm>
        </p:spPr>
        <p:txBody>
          <a:bodyPr wrap="none" anchor="t">
            <a:spAutoFit/>
          </a:bodyPr>
          <a:lstStyle>
            <a:lvl1pPr algn="l">
              <a:defRPr sz="8000" b="1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副标题 2"/>
          <p:cNvSpPr>
            <a:spLocks noGrp="1"/>
          </p:cNvSpPr>
          <p:nvPr>
            <p:ph type="subTitle" idx="1" hasCustomPrompt="1"/>
          </p:nvPr>
        </p:nvSpPr>
        <p:spPr>
          <a:xfrm>
            <a:off x="571500" y="3984896"/>
            <a:ext cx="3070071" cy="397032"/>
          </a:xfrm>
        </p:spPr>
        <p:txBody>
          <a:bodyPr wrap="none">
            <a:spAutoFit/>
          </a:bodyPr>
          <a:lstStyle>
            <a:lvl1pPr marL="0" indent="0" algn="l">
              <a:buNone/>
              <a:defRPr sz="2200" b="0" i="0" spc="3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kumimoji="1" lang="zh-CN" altLang="en-US"/>
              <a:t>点击编辑副标题样式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571500" y="1406436"/>
            <a:ext cx="5506636" cy="1200329"/>
          </a:xfrm>
        </p:spPr>
        <p:txBody>
          <a:bodyPr wrap="none" anchor="b">
            <a:spAutoFit/>
          </a:bodyPr>
          <a:lstStyle>
            <a:lvl1pPr marL="0" indent="0">
              <a:buNone/>
              <a:defRPr sz="8000" b="0" i="0" spc="300">
                <a:solidFill>
                  <a:schemeClr val="accent1">
                    <a:lumMod val="50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9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0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1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2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3" name=""/>
        <p:cNvGrpSpPr/>
        <p:nvPr/>
      </p:nvGrpSpPr>
      <p:grpSpPr>
        <a:xfrm>
          <a:off x="0" y="0"/>
          <a:ext cx="0" cy="0"/>
        </a:xfrm>
      </p:grpSpPr>
      <p:sp>
        <p:nvSpPr>
          <p:cNvPr id="24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25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6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pic>
        <p:nvPicPr>
          <p:cNvPr id="28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emf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6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88112057075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子宫肌瘤护理个案护理PPT\n## 1.子宫肌瘤的基本概念与病因\n### 1.1子宫肌瘤的定义与分类\n### 1.2子宫肌瘤的发病原因及危险因素\n### 1.3子宫肌瘤的临床表现与诊断\n## 2.子宫肌瘤的治疗方法\n### 2.1药物治疗子宫肌瘤\n### 2.2手术治疗子宫肌瘤\n### 2.3其他治疗方法概述\n## 3.子宫肌瘤的护理概述\n### 3.1子宫肌瘤患者的心理护理\n### 3.2子宫肌瘤患者的生活护理\n### 3.3子宫肌瘤患者的疼痛护理\n## 4.子宫肌瘤的个案护理案例分析\n### 4.1病例介绍与病史采集\n### 4.2护理诊断与护理目标\n### 4.3护理措施与效果评价\n## 5.子宫肌瘤的预防与健康教育\n### 5.1子宫肌瘤的预防措施\n### 5.2子宫肌瘤的健康教育内容\n### 5.3提高患者自我护理意识与能力\n&quot;,&quot;templateId&quot;:&quot;ujpcqsuz1ifzxno4qckwkhkbir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571500" y="2606765"/>
            <a:ext cx="11055350" cy="11874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6900"/>
              <a:t>子宫肌瘤护理个案护理PPT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571500" y="3984896"/>
            <a:ext cx="5581650" cy="400050"/>
          </a:xfrm>
        </p:spPr>
        <p:txBody>
          <a:bodyPr/>
          <a:lstStyle/>
          <a:p>
            <a:r>
              <a:rPr lang="en-US"/>
              <a:t>TENCENT DOCS SMART CREATE</a:t>
            </a:r>
            <a:endParaRPr/>
          </a:p>
        </p:txBody>
      </p:sp>
      <p:cxnSp>
        <p:nvCxnSpPr>
          <p:cNvPr id="4" name="直线连接符 4"/>
          <p:cNvCxnSpPr/>
          <p:nvPr/>
        </p:nvCxnSpPr>
        <p:spPr>
          <a:xfrm>
            <a:off x="660400" y="6014027"/>
            <a:ext cx="825500" cy="0"/>
          </a:xfrm>
          <a:prstGeom prst="line">
            <a:avLst/>
          </a:prstGeom>
          <a:ln w="127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571499" y="6129521"/>
            <a:ext cx="2093843" cy="375552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  <a:latin typeface="+mn-lt"/>
              </a:rPr>
              <a:t>CREATE TOGETHER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  <a:latin typeface="+mn-lt"/>
            </a:endParaRPr>
          </a:p>
        </p:txBody>
      </p:sp>
      <p:sp>
        <p:nvSpPr>
          <p:cNvPr id="6" name="文本占位符 20"/>
          <p:cNvSpPr txBox="1"/>
          <p:nvPr/>
        </p:nvSpPr>
        <p:spPr>
          <a:xfrm>
            <a:off x="9937347" y="6129521"/>
            <a:ext cx="1683154" cy="377411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TENCENT</a:t>
            </a:r>
            <a:r>
              <a:rPr lang="zh-CN" altLang="en-US" sz="1400" spc="80">
                <a:solidFill>
                  <a:schemeClr val="accent1">
                    <a:lumMod val="50000"/>
                  </a:schemeClr>
                </a:solidFill>
                <a:effectLst/>
              </a:rPr>
              <a:t> </a:t>
            </a:r>
            <a:r>
              <a:rPr lang="en-US" altLang="zh-CN" sz="1400" spc="80">
                <a:solidFill>
                  <a:schemeClr val="accent1">
                    <a:lumMod val="50000"/>
                  </a:schemeClr>
                </a:solidFill>
                <a:effectLst/>
              </a:rPr>
              <a:t>DOCS</a:t>
            </a:r>
            <a:endParaRPr kumimoji="1" lang="en-US" altLang="zh-CN" sz="1400" spc="80">
              <a:solidFill>
                <a:schemeClr val="accent1">
                  <a:lumMod val="50000"/>
                </a:schemeClr>
              </a:solidFill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35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子宫肌瘤的基本概念与病因</a:t>
            </a:r>
            <a:endParaRPr/>
          </a:p>
        </p:txBody>
      </p:sp>
      <p:sp>
        <p:nvSpPr>
          <p:cNvPr id="136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37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7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子宫肌瘤的定义与分类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7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7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7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子宫肌瘤是一种良性肿瘤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7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发生在子宫平滑肌组织中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是女性最常见的生殖系统肿瘤之一</a:t>
                </a:r>
                <a:endParaRPr/>
              </a:p>
            </p:txBody>
          </p:sp>
          <p:pic>
            <p:nvPicPr>
              <p:cNvPr id="17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根据生长部位和肿瘤来源分类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浆膜下肌瘤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：生长在子宫浆膜层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肌壁间肌瘤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：生长在子宫肌层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黏膜下肌瘤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：生长在子宫内膜层</a:t>
                </a:r>
                <a:endParaRPr/>
              </a:p>
            </p:txBody>
          </p:sp>
          <p:pic>
            <p:nvPicPr>
              <p:cNvPr id="18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4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4106722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子宫肌瘤的发病原因及危险因素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6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4099560"/>
            <a:ext cx="6480000" cy="215952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发病原因尚不明确   -可能与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激素水平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遗传因素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、</a:t>
            </a: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免疫系统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等因素有关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危险因素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年龄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：40-50岁女性发病率高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家族史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：有家族史的女性发病风险较高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肥胖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：肥胖女性发病风险较高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高血压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：患有高血压的女性发病风险较高</a:t>
            </a:r>
            <a:endParaRPr/>
          </a:p>
        </p:txBody>
      </p:sp>
      <p:pic>
        <p:nvPicPr>
          <p:cNvPr id="187" name="图片 2" descr="{&quot;isTemplate&quot;:true,&quot;type&quot;:&quot;image&quot;,&quot;canOmit&quot;:false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8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临床表现</a:t>
                </a:r>
                <a:endParaRPr/>
              </a:p>
            </p:txBody>
          </p:sp>
          <p:sp>
            <p:nvSpPr>
              <p:cNvPr id="19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月经量增多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：月经量增多，持续时间延长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腹部包块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：可触及腹部包块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疼痛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：下腹部疼痛、腰酸背痛等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压迫症状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：如尿频、便秘等</a:t>
                </a:r>
                <a:endParaRPr/>
              </a:p>
            </p:txBody>
          </p:sp>
          <p:sp>
            <p:nvSpPr>
              <p:cNvPr id="19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9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9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9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诊断方法</a:t>
                </a:r>
                <a:endParaRPr/>
              </a:p>
            </p:txBody>
          </p:sp>
          <p:sp>
            <p:nvSpPr>
              <p:cNvPr id="20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妇科检查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：通过盆腔检查发现子宫肿块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超声检查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：通过腹部或阴道超声检查确诊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MRI检查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：对于肿瘤较大或位置较深的患者，可采用MRI检查</a:t>
                </a:r>
                <a:endParaRPr/>
              </a:p>
            </p:txBody>
          </p:sp>
          <p:sp>
            <p:nvSpPr>
              <p:cNvPr id="20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0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子宫肌瘤的临床表现与诊断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7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子宫肌瘤的治疗方法</a:t>
            </a:r>
            <a:endParaRPr/>
          </a:p>
        </p:txBody>
      </p:sp>
      <p:sp>
        <p:nvSpPr>
          <p:cNvPr id="208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209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药物治疗子宫肌瘤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2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药物治疗适用于症状较轻、肌瘤较小的患者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激素治疗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：如孕激素、抗雌激素等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促性腺激素释放激素类似物（GnRH-a）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：如亮丙瑞林、戈舍瑞林等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中药治疗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：如桂枝茯苓丸、逍遥散等</a:t>
            </a:r>
            <a:endParaRPr/>
          </a:p>
        </p:txBody>
      </p:sp>
      <p:cxnSp>
        <p:nvCxnSpPr>
          <p:cNvPr id="213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14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6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7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手术治疗子宫肌瘤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18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手术治疗适用于症状较重、肌瘤较大的患者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腹腔镜手术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：对于浆膜下肌瘤和肌壁间肌瘤可采用腹腔镜手术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开腹手术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：对于黏膜下肌瘤和较大肌瘤可采用开腹手术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子宫切除术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：对于年龄较大、无生育要求的患者，可考虑行全子宫切除术</a:t>
            </a:r>
            <a:endParaRPr/>
          </a:p>
        </p:txBody>
      </p:sp>
      <p:cxnSp>
        <p:nvCxnSpPr>
          <p:cNvPr id="219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20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1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2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3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介入治疗：通过导管将药物注入子宫动脉，阻断血流，使肌瘤萎缩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25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高强度聚焦超声（HIFU）：利用超声波聚焦原理，将肌瘤加热至凝固性坏死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其他治疗方法概述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>
            <a:spLocks noGrp="1"/>
          </p:cNvSpPr>
          <p:nvPr>
            <p:ph type="title" idx="4294967295"/>
          </p:nvPr>
        </p:nvSpPr>
        <p:spPr>
          <a:xfrm>
            <a:off x="831850" y="3537545"/>
            <a:ext cx="10826750" cy="74930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 sz="4800" b="1" spc="300">
                <a:solidFill>
                  <a:schemeClr val="accent1">
                    <a:lumMod val="50000"/>
                    <a:alpha val="100000"/>
                  </a:schemeClr>
                </a:solidFill>
              </a:rPr>
              <a:t>子宫肌瘤的护理概述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831850" y="1844227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000" b="0" i="0" kern="1200">
                <a:solidFill>
                  <a:schemeClr val="accent1">
                    <a:lumMod val="50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 sz="8800" spc="300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 sz="8800" spc="300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  <p:cxnSp>
        <p:nvCxnSpPr>
          <p:cNvPr id="10" name="直线连接符 4"/>
          <p:cNvCxnSpPr/>
          <p:nvPr/>
        </p:nvCxnSpPr>
        <p:spPr>
          <a:xfrm>
            <a:off x="952500" y="3155355"/>
            <a:ext cx="1203752" cy="0"/>
          </a:xfrm>
          <a:prstGeom prst="line">
            <a:avLst/>
          </a:prstGeom>
          <a:ln w="25400">
            <a:solidFill>
              <a:schemeClr val="accent1">
                <a:lumMod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2" name="AutoShape 2" descr="{&quot;isTemplate&quot;:true,&quot;type&quot;:&quot;image&quot;,&quot;canOmit&quot;:false,&quot;range&quot;:0}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13" name="Group 473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59808" y="1869081"/>
            <a:ext cx="6019800" cy="4574158"/>
            <a:chOff x="454962" y="1575832"/>
            <a:chExt cx="6019800" cy="4574158"/>
          </a:xfrm>
        </p:grpSpPr>
        <p:grpSp>
          <p:nvGrpSpPr>
            <p:cNvPr id="14" name="Group 474"/>
            <p:cNvGrpSpPr/>
            <p:nvPr/>
          </p:nvGrpSpPr>
          <p:grpSpPr>
            <a:xfrm>
              <a:off x="454962" y="1575832"/>
              <a:ext cx="5829300" cy="1489352"/>
              <a:chOff x="454963" y="1575832"/>
              <a:chExt cx="5829300" cy="1489352"/>
            </a:xfrm>
          </p:grpSpPr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2034175"/>
                <a:ext cx="5829300" cy="1031009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了解患者的心理需求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关注患者的心理变化</a:t>
                </a:r>
                <a:endParaRPr/>
              </a:p>
            </p:txBody>
          </p:sp>
          <p:sp>
            <p:nvSpPr>
              <p:cNvPr id="16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157583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评估患者的心理状况</a:t>
                </a:r>
                <a:endParaRPr/>
              </a:p>
            </p:txBody>
          </p:sp>
        </p:grpSp>
        <p:grpSp>
          <p:nvGrpSpPr>
            <p:cNvPr id="17" name="Group 477"/>
            <p:cNvGrpSpPr/>
            <p:nvPr/>
          </p:nvGrpSpPr>
          <p:grpSpPr>
            <a:xfrm>
              <a:off x="454962" y="3071702"/>
              <a:ext cx="5829300" cy="1489351"/>
              <a:chOff x="454963" y="3071702"/>
              <a:chExt cx="5829300" cy="1489351"/>
            </a:xfrm>
          </p:grpSpPr>
          <p:sp>
            <p:nvSpPr>
              <p:cNvPr id="18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3530045"/>
                <a:ext cx="58293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增强患者的信心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减轻患者的焦虑和抑郁</a:t>
                </a:r>
                <a:endParaRPr/>
              </a:p>
            </p:txBody>
          </p:sp>
          <p:sp>
            <p:nvSpPr>
              <p:cNvPr id="19" name="TextBox 6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3071702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提供心理支持</a:t>
                </a:r>
                <a:endParaRPr/>
              </a:p>
            </p:txBody>
          </p:sp>
        </p:grpSp>
        <p:grpSp>
          <p:nvGrpSpPr>
            <p:cNvPr id="20" name="Group 480"/>
            <p:cNvGrpSpPr/>
            <p:nvPr/>
          </p:nvGrpSpPr>
          <p:grpSpPr>
            <a:xfrm>
              <a:off x="454962" y="4660638"/>
              <a:ext cx="6019800" cy="1489352"/>
              <a:chOff x="454963" y="4660638"/>
              <a:chExt cx="6019800" cy="1489352"/>
            </a:xfrm>
          </p:grpSpPr>
          <p:sp>
            <p:nvSpPr>
              <p:cNvPr id="21" name="TextBox 7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454963" y="5118982"/>
                <a:ext cx="6019800" cy="1031008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关心患者的需求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尊重患者的隐私</a:t>
                </a:r>
                <a:endParaRPr/>
              </a:p>
            </p:txBody>
          </p:sp>
          <p:sp>
            <p:nvSpPr>
              <p:cNvPr id="22" name="TextBox 8" descr="{&quot;isTemplate&quot;:true,&quot;type&quot;:&quot;title&quot;,&quot;canOmit&quot;:false,&quot;range&quot;:0}"/>
              <p:cNvSpPr txBox="1"/>
              <p:nvPr/>
            </p:nvSpPr>
            <p:spPr>
              <a:xfrm>
                <a:off x="454963" y="4660638"/>
                <a:ext cx="5829300" cy="349250"/>
              </a:xfrm>
              <a:prstGeom prst="rect">
                <a:avLst/>
              </a:prstGeom>
            </p:spPr>
            <p:txBody>
              <a:bodyPr vert="horz" wrap="square" lIns="114300" tIns="57150" rIns="114300" bIns="57150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77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建立良好的护患关系</a:t>
                </a:r>
                <a:endParaRPr/>
              </a:p>
            </p:txBody>
          </p:sp>
        </p:grpSp>
      </p:grpSp>
      <p:pic>
        <p:nvPicPr>
          <p:cNvPr id="23" name="Picture 9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24" name="椭圆 6"/>
          <p:cNvSpPr>
            <a:spLocks noChangeAspect="1"/>
          </p:cNvSpPr>
          <p:nvPr/>
        </p:nvSpPr>
        <p:spPr>
          <a:xfrm>
            <a:off x="8687905" y="1507725"/>
            <a:ext cx="864000" cy="864000"/>
          </a:xfrm>
          <a:prstGeom prst="ellipse">
            <a:avLst/>
          </a:prstGeom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💡</a:t>
            </a:r>
            <a:endParaRPr/>
          </a:p>
        </p:txBody>
      </p:sp>
      <p:sp>
        <p:nvSpPr>
          <p:cNvPr id="25" name="椭圆 7"/>
          <p:cNvSpPr>
            <a:spLocks noChangeAspect="1"/>
          </p:cNvSpPr>
          <p:nvPr/>
        </p:nvSpPr>
        <p:spPr>
          <a:xfrm>
            <a:off x="6939559" y="4654032"/>
            <a:ext cx="864000" cy="864000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📖</a:t>
            </a:r>
            <a:endParaRPr/>
          </a:p>
        </p:txBody>
      </p:sp>
      <p:sp>
        <p:nvSpPr>
          <p:cNvPr id="26" name="椭圆 8"/>
          <p:cNvSpPr>
            <a:spLocks noChangeAspect="1"/>
          </p:cNvSpPr>
          <p:nvPr/>
        </p:nvSpPr>
        <p:spPr>
          <a:xfrm>
            <a:off x="10420189" y="4651332"/>
            <a:ext cx="864000" cy="864000"/>
          </a:xfrm>
          <a:prstGeom prst="ellipse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b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kumimoji="1" lang="zh-CN" altLang="en-US" sz="2800">
                <a:latin typeface="+mj-ea"/>
                <a:ea typeface="+mj-ea"/>
              </a:rPr>
              <a:t>⌛️</a:t>
            </a:r>
            <a:endParaRPr/>
          </a:p>
        </p:txBody>
      </p: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子宫肌瘤患者的心理护理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https://d.book118.com/988112057075006036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ray_blue">
      <a:dk1>
        <a:srgbClr val="000000"/>
      </a:dk1>
      <a:lt1>
        <a:srgbClr val="FFFFFF"/>
      </a:lt1>
      <a:dk2>
        <a:srgbClr val="0A102F"/>
      </a:dk2>
      <a:lt2>
        <a:srgbClr val="DEEFF8"/>
      </a:lt2>
      <a:accent1>
        <a:srgbClr val="2A68D2"/>
      </a:accent1>
      <a:accent2>
        <a:srgbClr val="70AEE1"/>
      </a:accent2>
      <a:accent3>
        <a:srgbClr val="2B4FAD"/>
      </a:accent3>
      <a:accent4>
        <a:srgbClr val="F4796D"/>
      </a:accent4>
      <a:accent5>
        <a:srgbClr val="B53F55"/>
      </a:accent5>
      <a:accent6>
        <a:srgbClr val="7D2F6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子宫肌瘤护理个案护理PPT</vt:lpstr>
      <vt:lpstr>子宫肌瘤的基本概念与病因</vt:lpstr>
      <vt:lpstr>PowerPoint Presentation</vt:lpstr>
      <vt:lpstr>PowerPoint Presentation</vt:lpstr>
      <vt:lpstr>PowerPoint Presentation</vt:lpstr>
      <vt:lpstr>子宫肌瘤的治疗方法</vt:lpstr>
      <vt:lpstr>PowerPoint Presentation</vt:lpstr>
      <vt:lpstr>PowerPoint Presentation</vt:lpstr>
      <vt:lpstr>PowerPoint Presentation</vt:lpstr>
      <vt:lpstr>子宫肌瘤的护理概述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2024-09-15T23:59:39.837</cp:lastPrinted>
  <dcterms:created xsi:type="dcterms:W3CDTF">2024-09-15T15:59:39Z</dcterms:created>
  <dcterms:modified xsi:type="dcterms:W3CDTF">2024-09-15T15:59:41Z</dcterms:modified>
</cp:coreProperties>
</file>