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BKTVVD+MS-UIGothic"/>
      <p:regular r:id="rId15"/>
    </p:embeddedFont>
    <p:embeddedFont>
      <p:font typeface="RSDTMA+KRHQDW+ArialMT"/>
      <p:regular r:id="rId16"/>
    </p:embeddedFont>
    <p:embeddedFont>
      <p:font typeface="VCUOAG+GNKRAN+MicrosoftYaHei"/>
      <p:regular r:id="rId17"/>
    </p:embeddedFont>
    <p:embeddedFont>
      <p:font typeface="IQALJD+PQULUP+MicrosoftYaHei-Bold"/>
      <p:regular r:id="rId18"/>
    </p:embeddedFont>
    <p:embeddedFont>
      <p:font typeface="FICBDF+HIBRBM+Arial-BoldMT"/>
      <p:regular r:id="rId19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font" Target="fonts/font5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BD0C5-4048-4278-A888-8D437ABCF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5B768A-190D-4F2E-A84F-580368741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D736C0-F158-4FE2-9C4E-B0F582829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0E7FD2-714D-4EFD-B268-AC471E418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F01FCC-B0AE-4E63-80D9-05445129F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9B25C7-6FFD-479C-8A19-74CF0D2C15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CE90AF-EF79-43E7-9E1B-AC77FDDF3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09304A-A821-4CB6-9FED-CFF10EC33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492008-B202-42DF-9C5F-89B3F81C1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BCD802-E158-4DB6-BD92-8AA0CF4CB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22503C-F401-49DC-A9D9-E52B91FEA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12010101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3725" y="3832760"/>
            <a:ext cx="557839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D0D0D"/>
                </a:solidFill>
                <a:latin typeface="BKTVVD+MS-UIGothic"/>
                <a:cs typeface="BKTVVD+MS-UIGothic"/>
              </a:rPr>
              <a:t>百日咳范管理件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99859" y="1395920"/>
            <a:ext cx="2185936" cy="7842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RSDTMA+KRHQDW+ArialMT"/>
                <a:cs typeface="RSDTMA+KRHQDW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百日咳概述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99859" y="1944560"/>
            <a:ext cx="4089341" cy="1332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RSDTMA+KRHQDW+ArialMT"/>
                <a:cs typeface="RSDTMA+KRHQDW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百日咳的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诊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断与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鉴别诊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断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RSDTMA+KRHQDW+ArialMT"/>
                <a:cs typeface="RSDTMA+KRHQDW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百日咳的治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99859" y="3041840"/>
            <a:ext cx="4089341" cy="18807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RSDTMA+KRHQDW+ArialMT"/>
                <a:cs typeface="RSDTMA+KRHQDW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百日咳的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防与控制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RSDTMA+KRHQDW+ArialMT"/>
                <a:cs typeface="RSDTMA+KRHQDW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百日咳的并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症与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后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RSDTMA+KRHQDW+ArialMT"/>
                <a:cs typeface="RSDTMA+KRHQDW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百日咳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3045FD"/>
                </a:solidFill>
                <a:latin typeface="BKTVVD+MS-UIGothic"/>
                <a:cs typeface="BKTVVD+MS-UIGothic"/>
              </a:rPr>
              <a:t>范管理案例分享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56229" y="3066002"/>
            <a:ext cx="4092905" cy="292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200"/>
              </a:lnSpc>
              <a:spcBef>
                <a:spcPct val="0"/>
              </a:spcBef>
              <a:spcAft>
                <a:spcPct val="0"/>
              </a:spcAft>
            </a:pPr>
            <a:r>
              <a:rPr sz="9200" spc="28">
                <a:solidFill>
                  <a:srgbClr val="3045FD"/>
                </a:solidFill>
                <a:latin typeface="BKTVVD+MS-UIGothic"/>
                <a:cs typeface="BKTVVD+MS-UIGothic"/>
              </a:rPr>
              <a:t>目</a:t>
            </a:r>
            <a:r>
              <a:rPr sz="9200">
                <a:solidFill>
                  <a:srgbClr val="3045FD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BKTVVD+MS-UIGothic"/>
                <a:cs typeface="BKTVVD+MS-UIGothic"/>
              </a:rPr>
              <a:t>定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3045FD"/>
                </a:solidFill>
                <a:latin typeface="BKTVVD+MS-UIGothic"/>
                <a:cs typeface="BKTVVD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3067050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百日咳是一种由百日咳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鲍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特菌引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起的急性呼吸道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染病，主要通</a:t>
            </a:r>
          </a:p>
          <a:p>
            <a:pPr marL="7620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过飞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沫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播。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2993454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百日咳的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床特征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为阵发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性、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痉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挛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性咳嗽，咳嗽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鸡鸣样</a:t>
            </a:r>
          </a:p>
          <a:p>
            <a:pPr marL="37464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吸气吼声，病程通常持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续</a:t>
            </a:r>
            <a:r>
              <a:rPr sz="1500">
                <a:solidFill>
                  <a:srgbClr val="FFFFFF"/>
                </a:solidFill>
                <a:latin typeface="VCUOAG+GNKRAN+MicrosoftYaHei"/>
                <a:cs typeface="VCUOAG+GNKRAN+MicrosoftYaHei"/>
              </a:rPr>
              <a:t>2-3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个</a:t>
            </a:r>
          </a:p>
          <a:p>
            <a:pPr marL="1143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月。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4065" y="4348853"/>
            <a:ext cx="313893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4619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百日咳多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生于儿童，尤其是</a:t>
            </a:r>
            <a:r>
              <a:rPr sz="1500">
                <a:solidFill>
                  <a:srgbClr val="FFFFFF"/>
                </a:solidFill>
                <a:latin typeface="VCUOAG+GNKRAN+MicrosoftYaHei"/>
                <a:cs typeface="VCUOAG+GNKRAN+MicrosoftYaHei"/>
              </a:rPr>
              <a:t>5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岁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以下的儿童，但成人也可感染。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BKTVVD+MS-UIGothic"/>
                <a:cs typeface="BKTVVD+MS-UIGothic"/>
              </a:rPr>
              <a:t>百日咳的流行病学特征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83714" y="1233542"/>
            <a:ext cx="21267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百日咳全年均可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病，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但春秋季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更容易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播。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63000" y="1233542"/>
            <a:ext cx="2000250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百日咳在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拥挤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、不通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境中更容易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播，如学校、幼儿园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82565" y="5200388"/>
            <a:ext cx="2000250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百日咳主要通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直接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接触患者或吸入患者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咳嗽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时喷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出的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飞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播。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BKTVVD+MS-UIGothic"/>
                <a:cs typeface="BKTVVD+MS-UIGothic"/>
              </a:rPr>
              <a:t>百日咳的病理生理学机制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6659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百日咳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鲍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特菌侵入人体后，在呼吸道上皮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胞内繁殖，并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生毒素，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致呼吸道炎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81400" y="2054597"/>
            <a:ext cx="1745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症和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痉挛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性咳嗽。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58314" y="3434452"/>
            <a:ext cx="75204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百日咳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鲍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特菌的毒素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可能影响人体的免疫系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，使身体更容易感染其他疾病。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87115" y="5056243"/>
            <a:ext cx="70822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长时间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痉挛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性咳嗽可能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致呼吸道黏膜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损伤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、出血和肺部感染等并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BKTVVD+MS-UIGothic"/>
                <a:cs typeface="BKTVVD+MS-UIGothic"/>
              </a:rPr>
              <a:t>症。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诊</a:t>
            </a:r>
            <a:r>
              <a:rPr sz="3000">
                <a:solidFill>
                  <a:srgbClr val="3045FD"/>
                </a:solidFill>
                <a:latin typeface="BKTVVD+MS-UIGothic"/>
                <a:cs typeface="BKTVVD+MS-UIGothic"/>
              </a:rPr>
              <a:t>断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3045FD"/>
                </a:solidFill>
                <a:latin typeface="BKTVVD+MS-UIGothic"/>
                <a:cs typeface="BKTVVD+MS-UIGothic"/>
              </a:rPr>
              <a:t>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IQALJD+PQULUP+MicrosoftYaHei-Bold"/>
                <a:cs typeface="IQALJD+PQULUP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IQALJD+PQULUP+MicrosoftYaHei-Bold"/>
                <a:cs typeface="IQALJD+PQULUP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IQALJD+PQULUP+MicrosoftYaHei-Bold"/>
                <a:cs typeface="IQALJD+PQULUP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BKTVVD+MS-UIGothic"/>
                <a:cs typeface="BKTVVD+MS-UIGothic"/>
              </a:rPr>
              <a:t>流行病学史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SimSun"/>
                <a:cs typeface="SimSun"/>
              </a:rPr>
              <a:t>临</a:t>
            </a:r>
            <a:r>
              <a:rPr sz="2000" spc="25">
                <a:solidFill>
                  <a:srgbClr val="3045FD"/>
                </a:solidFill>
                <a:latin typeface="BKTVVD+MS-UIGothic"/>
                <a:cs typeface="BKTVVD+MS-UIGothic"/>
              </a:rPr>
              <a:t>床表</a:t>
            </a:r>
            <a:r>
              <a:rPr sz="2000">
                <a:solidFill>
                  <a:srgbClr val="3045FD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实验</a:t>
            </a:r>
            <a:r>
              <a:rPr sz="2000" spc="25">
                <a:solidFill>
                  <a:srgbClr val="3045FD"/>
                </a:solidFill>
                <a:latin typeface="BKTVVD+MS-UIGothic"/>
                <a:cs typeface="BKTVVD+MS-UIGothic"/>
              </a:rPr>
              <a:t>室</a:t>
            </a:r>
            <a:r>
              <a:rPr sz="2000" spc="23">
                <a:solidFill>
                  <a:srgbClr val="3045F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555304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患者是否有百日咳接触史，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如家庭成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或周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人群中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有百日咳患者。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81708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现阵发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性、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痉挛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性咳嗽，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咳嗽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伴有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鸡鸣样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吸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气性吼声，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是百日咳典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型的症状。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数增多，淋巴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胞比例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显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著增高，嗜酸性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粒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胞消失。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鉴别诊</a:t>
            </a:r>
            <a:r>
              <a:rPr sz="3000">
                <a:solidFill>
                  <a:srgbClr val="3045FD"/>
                </a:solidFill>
                <a:latin typeface="BKTVVD+MS-UIGothic"/>
                <a:cs typeface="BKTVVD+MS-UIGothic"/>
              </a:rPr>
              <a:t> 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BKTVVD+MS-UIGothic"/>
                <a:cs typeface="BKTVVD+MS-UIGothic"/>
              </a:rPr>
              <a:t>感冒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BKTVVD+MS-UIGothic"/>
                <a:cs typeface="BKTVVD+MS-UIGothic"/>
              </a:rPr>
              <a:t>支气管炎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BKTVVD+MS-UIGothic"/>
                <a:cs typeface="BKTVVD+MS-UIGothic"/>
              </a:rPr>
              <a:t>哮喘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700783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感冒和百日咳的初期症状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相似，但感冒通常病程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短，咳嗽不会持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续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长时间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支气管炎的咳嗽可能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较剧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烈，但无百日咳特有的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鸡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鸣样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吸气性吼声。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555304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哮喘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可能出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喘息、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闷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、咳嗽等症状，但通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常无百日咳的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鸡鸣样</a:t>
            </a: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吸气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KTVVD+MS-UIGothic"/>
                <a:cs typeface="BKTVVD+MS-UIGothic"/>
              </a:rPr>
              <a:t>性吼声。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实验</a:t>
            </a:r>
            <a:r>
              <a:rPr sz="3000">
                <a:solidFill>
                  <a:srgbClr val="3045FD"/>
                </a:solidFill>
                <a:latin typeface="BKTVVD+MS-UIGothic"/>
                <a:cs typeface="BKTVVD+MS-UIGothic"/>
              </a:rPr>
              <a:t>室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检查</a:t>
            </a:r>
            <a:r>
              <a:rPr sz="3000">
                <a:solidFill>
                  <a:srgbClr val="3045FD"/>
                </a:solidFill>
                <a:latin typeface="BKTVVD+MS-UIGothic"/>
                <a:cs typeface="BKTVVD+MS-UIGothic"/>
              </a:rPr>
              <a:t>与影像学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43719" y="20040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实验</a:t>
            </a:r>
            <a:r>
              <a:rPr sz="1550" spc="25">
                <a:solidFill>
                  <a:srgbClr val="3045FD"/>
                </a:solidFill>
                <a:latin typeface="BKTVVD+MS-UIGothic"/>
                <a:cs typeface="BKTVVD+MS-UIGothic"/>
              </a:rPr>
              <a:t>室</a:t>
            </a: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采集咽拭子或血液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行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病原学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检测</a:t>
            </a: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，如</a:t>
            </a:r>
            <a:r>
              <a:rPr sz="1350">
                <a:solidFill>
                  <a:srgbClr val="000000"/>
                </a:solidFill>
                <a:latin typeface="VCUOAG+GNKRAN+MicrosoftYaHei"/>
                <a:cs typeface="VCUOAG+GNKRAN+MicrosoftYaHei"/>
              </a:rPr>
              <a:t>PCR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检测</a:t>
            </a: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，有助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于确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百日咳。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43719" y="414781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BKTVVD+MS-UIGothic"/>
                <a:cs typeface="BKTVVD+MS-UIGothic"/>
              </a:rPr>
              <a:t>影像学</a:t>
            </a: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38105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胸部</a:t>
            </a:r>
            <a:r>
              <a:rPr sz="1350">
                <a:solidFill>
                  <a:srgbClr val="000000"/>
                </a:solidFill>
                <a:latin typeface="VCUOAG+GNKRAN+MicrosoftYaHei"/>
                <a:cs typeface="VCUOAG+GNKRAN+MicrosoftYaHei"/>
              </a:rPr>
              <a:t>X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或</a:t>
            </a:r>
            <a:r>
              <a:rPr sz="1350">
                <a:solidFill>
                  <a:srgbClr val="000000"/>
                </a:solidFill>
                <a:latin typeface="VCUOAG+GNKRAN+MicrosoftYaHei"/>
                <a:cs typeface="VCUOAG+GNKRAN+MicrosoftYaHei"/>
              </a:rPr>
              <a:t>CT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可排除其他肺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部疾病，但通常不作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百日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KTVVD+MS-UIGothic"/>
                <a:cs typeface="BKTVVD+MS-UIGothic"/>
              </a:rPr>
              <a:t>咳的依据。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https://d.book118.com/988120101016006047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BKTVVD+MS-UIGothic</vt:lpstr>
      <vt:lpstr>RSDTMA+KRHQDW+ArialMT</vt:lpstr>
      <vt:lpstr>Times New Roman</vt:lpstr>
      <vt:lpstr>SimSun</vt:lpstr>
      <vt:lpstr>VCUOAG+GNKRAN+MicrosoftYaHei</vt:lpstr>
      <vt:lpstr>IQALJD+PQULUP+MicrosoftYaHei-Bold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2024-09-28T07:14:16.522</cp:lastPrinted>
  <dcterms:created xsi:type="dcterms:W3CDTF">2024-09-27T23:14:16Z</dcterms:created>
  <dcterms:modified xsi:type="dcterms:W3CDTF">2024-09-27T23:14:17Z</dcterms:modified>
</cp:coreProperties>
</file>