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C264B-6F69-432C-A988-438270E1C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F5BBC-E5F6-4114-9C08-5B26BD045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D8948-ADD4-4E43-A2C5-B31C03C94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129347-48D6-4B54-8962-2C2687376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F3DC02-B890-4637-A02D-CBF571188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BCDBE3-0D70-4035-B23C-FBA77E378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B2F4E1-5B9A-4EA1-B9CD-82D67D0DA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3493F7-59C2-486F-93BD-6C901A4BD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BB027-AA43-42E3-8BC4-88087CA17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C3D9E-E401-493D-ABF3-3A845A9B5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5A9E1-6524-471C-845A-13462D136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21006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结节营养与护理PPT\n## 1.肺结节的定义与成因\n### 1.1肺结节的定义及其分类\n### 1.2肺结节的成因及危险因素\n### 1.3肺结节的发病率与预后\n## 2.肺结节的诊断与检查方法\n### 2.1肺结节的临床表现与症状\n### 2.2肺结节的影像学检查方法\n### 2.3肺结节的实验室检查与诊断\n## 3.肺结节的营养与饮食护理\n### 3.1肺结节患者的基本营养需求\n### 3.2肺结节患者的饮食调理原则\n### 3.3肺结节患者的食物选择与食谱推荐\n## 4.肺结节的日常生活护理与康复\n### 4.1肺结节患者的日常生活注意事项\n### 4.2肺结节患者的运动康复与锻炼\n### 4.3肺结节患者的心理护理与调整\n## 5.肺结节的药物治疗与护理\n### 5.1肺结节患者的药物治疗原则\n### 5.2肺结节患者药物治疗的注意事项\n### 5.3肺结节患者的药物副作用与护理\n## 6.肺结节的随访与监测\n### 6.1肺结节患者的随访计划与时间安排\n### 6.2肺结节患者的定期检查项目与结果解读\n### 6.3肺结节患者的病情变化与应对措施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肺结节营养与护理PPT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肺结节的定义与成因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9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肺结节是指肺内直径小于或等于3厘米的局限性肺部病变</a:t>
                </a:r>
                <a:endParaRPr/>
              </a:p>
            </p:txBody>
          </p:sp>
          <p:sp>
            <p:nvSpPr>
              <p:cNvPr id="20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肺结节可以是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的，如肺错构瘤、肺纤维化等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肺结节也可以是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的，如肺癌、肺转移癌等</a:t>
                </a:r>
                <a:endParaRPr/>
              </a:p>
            </p:txBody>
          </p:sp>
        </p:grpSp>
        <p:grpSp>
          <p:nvGrpSpPr>
            <p:cNvPr id="20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肺结节的分类</a:t>
                </a:r>
                <a:endParaRPr/>
              </a:p>
            </p:txBody>
          </p:sp>
          <p:sp>
            <p:nvSpPr>
              <p:cNvPr id="2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根据肺结节的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实性肺结节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亚实性肺结节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根据肺结节的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小结节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（直径小于或等于1厘米）和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大结节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（直径大于1厘米）</a:t>
                </a:r>
                <a:endParaRPr/>
              </a:p>
            </p:txBody>
          </p:sp>
          <p:sp>
            <p:nvSpPr>
              <p:cNvPr id="20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肺结节的定义及其分类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肺结节的成因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尚未明确，可能与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等多种因素有关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，如肺结核、肺炎等，也可能导致肺结节的发生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肺结节的危险因素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：长期吸烟者肺结节的发生风险较高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：年龄大于50岁的人群肺结节的发生风险较高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家族史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：有肺癌家族史的人群肺结节的发生风险较高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慢性疾病史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：如慢性阻塞性肺疾病、肺结核等，肺结节的发生风险较高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肺结节的成因及危险因素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肺结节的发病率与预后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肺结节的发病率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胸部CT检查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的普及，肺结节的发现率逐渐提高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根据不同的研究，肺结节的发病率在**20%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40%**之间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肺结节的预后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良性肺结节的预后通常较好，手术治疗后可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完全治愈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恶性肺结节的预后较差，需要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密切随访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积极治疗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4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肺结节的诊断与检查方法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肺结节的临床表现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大部分肺结节患者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，体检时发现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部分肺结节患者可能出现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，如咳嗽、咳痰等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肺结节较大时，可能出现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压迫症状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，如气短、胸痛等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肺结节的症状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持续性咳嗽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：咳嗽时间超过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，且无其他原因解释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痰中带血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：咳嗽时痰中带有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：持续性的胸部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刺痛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闷痛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：活动后出现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，休息后缓解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肺结节的临床表现与症状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肺结节的影像学检查方法</a:t>
                </a:r>
                <a:endParaRPr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胸部X光片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：主要用于肺结节的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初步筛查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胸部CT检查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：能够更清晰地显示肺结节的大小、形态和密度，是肺结节诊断的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核磁共振成像（MRI）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：对于某些特殊情况，如肺结节与血管关系密切时，可以考虑进行MRI检查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肺结节的影像学表现</a:t>
                </a:r>
                <a:endParaRPr/>
              </a:p>
            </p:txBody>
          </p:sp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实性肺结节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：CT检查显示为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高密度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的结节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亚实性肺结节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：CT检查显示为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低密度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的结节，其中部分区域可见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实性成分</a:t>
                </a:r>
                <a:endParaRPr/>
              </a:p>
            </p:txBody>
          </p:sp>
          <p:sp>
            <p:nvSpPr>
              <p:cNvPr id="2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肺结节的影像学检查方法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肺结节的实验室检查</a:t>
                </a:r>
                <a:endParaRPr/>
              </a:p>
            </p:txBody>
          </p:sp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：检查患者的红细胞、白细胞和血小板等指标，评估患者的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全身状况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肿瘤标志物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：如CEA、NSE等，对于恶性肺结节的诊断具有一定的参考价值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痰液检查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：通过检查痰液中的细胞学成分，协助肺结节的诊断</a:t>
                </a:r>
                <a:endParaRPr/>
              </a:p>
            </p:txBody>
          </p:sp>
          <p:sp>
            <p:nvSpPr>
              <p:cNvPr id="2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肺结节的诊断</a:t>
                </a:r>
                <a:endParaRPr/>
              </a:p>
            </p:txBody>
          </p:sp>
          <p:sp>
            <p:nvSpPr>
              <p:cNvPr id="2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，综合判断肺结节的性质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高度怀疑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恶性肺结节的患者，需要进行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手术切除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，以明确诊断</a:t>
                </a:r>
                <a:endParaRPr/>
              </a:p>
            </p:txBody>
          </p:sp>
          <p:sp>
            <p:nvSpPr>
              <p:cNvPr id="2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肺结节的实验室检查与诊断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肺结节的营养与饮食护理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肺结节患者的基本营养需求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充足的能量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：维持正常的体重和体力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适量的蛋白质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：促进肺组织的修复和免疫力提高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均衡的维生素和矿物质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：维持身体各系统的正常功能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肺结节患者的膳食建议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谷类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粗粮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为主，如糙米、全麦面包等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优质蛋白质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来源，如鱼、禽、蛋、奶等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蔬菜水果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：摄入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多种颜色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的蔬菜水果，保证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维生素和矿物质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的摄入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肺结节患者的基本营养需求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肺结节患者的饮食调理原则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低盐饮食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：减少食盐摄入，减轻肺水肿症状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低脂饮食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：减少脂肪摄入，降低血脂水平，减轻肺血管炎症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高纤维饮食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：增加膳食纤维摄入，改善肠道功能，减少肺部感染风险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肺结节患者的饮食禁忌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辛辣刺激性食物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：如辣椒、生姜、大蒜等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油炸、烧烤类食物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：如炸鸡、烤鱼、烤肉等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高胆固醇食物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：如动物内脏、蛋黄、鱼籽等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肺结节患者的饮食调理原则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肺结节患者的食物选择与食谱推荐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肺结节患者的食物选择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优质蛋白质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：如鱼、禽、蛋、奶等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富含抗氧化物质的食物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：如深色蔬菜、水果、坚果等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富含膳食纤维的食物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：如全麦面包、糙米、燕麦等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肺结节患者的食谱推荐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：燕麦粥、全麦面包、鸡蛋、牛奶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午餐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：糙米饭、清蒸鱼、炒绿叶蔬菜、豆腐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晚餐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：瘦肉粥、蔬菜沙拉、炖鸡胸肉、水果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https://d.book118.com/988121006015006037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肺结节营养与护理PPT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2024-09-16T19:06:06.534</cp:lastPrinted>
  <dcterms:created xsi:type="dcterms:W3CDTF">2024-09-16T11:06:06Z</dcterms:created>
  <dcterms:modified xsi:type="dcterms:W3CDTF">2024-09-16T11:06:08Z</dcterms:modified>
</cp:coreProperties>
</file>