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A59E64-C38A-4832-8482-FF9C8C0B9D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B0F2B3-DFA9-4E3E-8169-0C181CB361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8DBF32-216A-4C40-AEA1-9FE4CF3E2A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75C42C-498F-426A-A8F0-570DD42160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FFC25F-A94D-4B9A-99EC-B90918C186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9E9045-C014-459D-92EA-58C2C5D4BE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76C8C9-66AB-49CA-B75E-DCDB392323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6AEDAF-89B4-4A73-AD5A-9C414FC307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077B8A-572F-4C04-A189-468F6E507D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AA8303-5E37-4BF7-8F13-ED0621C30B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068D87-D5F0-4AA6-AC83-E7BCF50316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13106305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2024年金融监管行业培训资料</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金融监管概述与趋势分析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金融机构风险识别与评估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合规管理与内部控制体系建设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金融市场监管政策解读及应对策略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金融科技在金融监管中应用前景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跨境金融监管挑战与合作机遇</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金融监管概述与趋势分析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33796"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金融监管定义：金融监管是指政府通过特定的机构（如中央银行、证券监管机构等）对金融交易行为主体进行的某种限制或规定。</a:t>
            </a:r>
          </a:p>
        </p:txBody>
      </p:sp>
      <p:sp>
        <p:nvSpPr>
          <p:cNvPr id="17" name="TextBox 17"/>
          <p:cNvSpPr txBox="1"/>
          <p:nvPr/>
        </p:nvSpPr>
        <p:spPr>
          <a:xfrm>
            <a:off x="2871147"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金融监管目标</a:t>
            </a:r>
          </a:p>
        </p:txBody>
      </p:sp>
      <p:sp>
        <p:nvSpPr>
          <p:cNvPr id="18" name="TextBox 18"/>
          <p:cNvSpPr txBox="1"/>
          <p:nvPr/>
        </p:nvSpPr>
        <p:spPr>
          <a:xfrm>
            <a:off x="5086385"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维护金融体系的安全与稳定，防止金融风险的产生和扩散。</a:t>
            </a:r>
          </a:p>
        </p:txBody>
      </p:sp>
      <p:sp>
        <p:nvSpPr>
          <p:cNvPr id="19" name="TextBox 19"/>
          <p:cNvSpPr txBox="1"/>
          <p:nvPr/>
        </p:nvSpPr>
        <p:spPr>
          <a:xfrm>
            <a:off x="7308884"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保护投资者的利益，维护金融市场的公平、公正和透明。</a:t>
            </a:r>
          </a:p>
        </p:txBody>
      </p:sp>
      <p:sp>
        <p:nvSpPr>
          <p:cNvPr id="20" name="TextBox 20"/>
          <p:cNvSpPr txBox="1"/>
          <p:nvPr/>
        </p:nvSpPr>
        <p:spPr>
          <a:xfrm>
            <a:off x="9574070"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促进金融创新和金融服务的普及，提高金融体系的运行效率。</a:t>
            </a:r>
          </a:p>
        </p:txBody>
      </p:sp>
      <p:sp>
        <p:nvSpPr>
          <p:cNvPr id="21" name="AutoShape 21"/>
          <p:cNvSpPr/>
          <p:nvPr/>
        </p:nvSpPr>
        <p:spPr>
          <a:xfrm>
            <a:off x="5209470"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967443" y="1905233"/>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金融监管定义及目标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281" b="228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国内外金融监管体系比较</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国际金融监管体系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以巴塞尔协议为代表的国际金融监管标准，强调资本充足率、风险管理和内部控制等方面。</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中国金融监管体系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实行“一行两会”监管模式，即中国人民银行、中国银行保险监督管理委员会和中国证券监督管理委员会分别负责不同领域的金融监管。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比较分析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国际金融监管体系更注重风险管理和内部控制，而中国金融监管体系则更强调政府的监管作用和维护金融稳定。</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2024年金融监管趋势预测</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监管科技（RegTech）的广泛应用</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利用人工智能、大数据等先进技术提高金融监管的效率和准确性。</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强化对金融创新的监管</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在鼓励金融创新的同时，加强对新兴金融业态的监管，防止风险的积累和扩散。</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加强跨境金融监管合作</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随着全球化的深入发展，各国金融监管机构将加强跨境合作，共同应对金融风险和挑战。</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完善金融消费者保护机制</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加强对金融消费者的保护，建立更加完善的投诉处理和纠纷解决机制。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金融机构风险识别与评估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财务报表分析法</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现场检查法</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专家评估法</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量化模型法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风险识别方法及技巧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通过分析金融机构的财务报表，识别潜在的财务风险，如资产质量、流动性风险、资本充足性等。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借助行业专家或专业机构的知识和经验，对金融机构的风险状况进行评估和诊断。</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通过现场检查金融机构的业务流程、内部控制、风险管理等方面，发现潜在的操作风险、合规风险等。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运用统计学、计量经济学等方法，建立风险量化模型，对金融机构的风险进行量化分析和评估。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156" r="2515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CAMELS评级模型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该模型主要从资本充足性(C)、资产质量(A)、管理水平(M)、盈利状况(E)、流动性(L)、市场风险敏感度(S)六个方面对金融机构进行综合评估。</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VaR模型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VaR（Value at Risk）模型是一种用于量化市场风险的方法，通过计算在一定置信水平下，某一金融资产或投资组合在未来特定时间内的最大可能损失，来评估金融机构的市场风险。</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CreditMetrics模型</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该模型是一种基于信用评级和转移矩阵的信用风险量化模型，通过计算信用评级转移概率和违约概率，来评估金融机构的信用风险。</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风险评估模型介绍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通过对某银行财务报表的分析，发现其不良贷款率较高，且部分贷款存在违规操作嫌疑。</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风险识别</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运用CAMELS评级模型对该银行进行综合评估，发现其在资本充足性、资产质量和盈利状况等方面存在较大风险。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风险评估</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0337" r="2033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针对识别出的风险点，该银行采取了加强内部控制、加大不良贷款处置力度、提高风险管理水平等措施，有效降低了风险水平。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风险处置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案例分析：某银行风险评估实践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合规管理与内部控制体系建设</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80" r="138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制定完善的合规管理政策，明确合规管理目标、原则、组织架构、职责权限、工作流程等，确保各项工作有章可循。</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建立健全合规管理制度</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通过培训、宣传等多种方式，提高全体员工对合规管理的认识和重视程度，树立“合规创造价值”的理念。</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强化全员合规意识</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建立合规风险识别、评估、监测和报告机制，及时发现和处置合规风险，确保公司业务符合法律法规和监管要求。</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完善合规风险识别机制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将合规文化融入企业文化建设中，通过制定员工行为准则、开展合规知识竞赛等活动，营造浓厚的合规文化氛围。</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加强合规文化建设</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合规管理基本原则和策略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根据公司战略和业务特点，明确内部控制的目标，包括保障资产安全、确保财务报告真实性、提高经营效率等。</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明确内部控制目标</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建立内部监督与评价机制，对内部控制体系进行定期检查和评价，及时发现和纠正存在的问题。</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加强内部监督与评价</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建立由董事会、监事会、高级管理层等组成的内部控制组织架构，明确各层级职责权限，形成有效的制衡机制。</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完善内部控制组织架构</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根据业务流程和风险点，制定相应的内部控制流程，包括授权审批、不相容职务分离、财产保全等控制措施。</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制定内部控制流程</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内部控制体系框架设计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https://d.book118.com/988131063056006034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2024-09-12T20:39:35.839</cp:lastPrinted>
  <dcterms:created xsi:type="dcterms:W3CDTF">2024-09-12T12:39:35Z</dcterms:created>
  <dcterms:modified xsi:type="dcterms:W3CDTF">2024-09-12T12:39:38Z</dcterms:modified>
</cp:coreProperties>
</file>