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AFJKPQ+MS-UIGothic"/>
      <p:regular r:id="rId18"/>
    </p:embeddedFont>
    <p:embeddedFont>
      <p:font typeface="RIGNOL+JPTLKO+ArialMT"/>
      <p:regular r:id="rId19"/>
    </p:embeddedFont>
    <p:embeddedFont>
      <p:font typeface="LFONOU+HEVAVE+MicrosoftYaHei-Bold"/>
      <p:regular r:id="rId20"/>
    </p:embeddedFont>
    <p:embeddedFont>
      <p:font typeface="QVMMMB+WISEHI+MicrosoftYaHei"/>
      <p:regular r:id="rId21"/>
    </p:embeddedFont>
    <p:embeddedFont>
      <p:font typeface="QWLVDS+WISEHI+MicrosoftYaHei"/>
      <p:regular r:id="rId22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font" Target="fonts/font5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6A2F7F-985A-46B0-A2FD-6CBAB10CE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DC5216-F383-4752-A064-75D715ABB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A77F34-8C22-47F8-9BDA-33C30EF8B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FE8775-1F37-4981-819A-10D902C82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CBB081-B8FD-486F-8C57-8B93B7E51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E07785-8DEA-48C3-AA4A-79430BA4D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181B1A-66D5-4BBF-8B3C-8DE71B847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43BED0-0D5D-42F3-8833-1C47525C5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0179F0-659C-4E41-81C4-479191C2F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F952A9-9E16-42DD-B305-B0B959462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E6CFFE-837E-46B2-9680-D4C91ED32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13310007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719309" y="690086"/>
            <a:ext cx="2667000" cy="190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000"/>
              </a:lnSpc>
              <a:spcBef>
                <a:spcPct val="0"/>
              </a:spcBef>
              <a:spcAft>
                <a:spcPct val="0"/>
              </a:spcAft>
            </a:pPr>
            <a:r>
              <a:rPr sz="6000">
                <a:solidFill>
                  <a:srgbClr val="FFFFFF"/>
                </a:solidFill>
                <a:latin typeface="AFJKPQ+MS-UIGothic"/>
                <a:cs typeface="AFJKPQ+MS-UIGothic"/>
              </a:rPr>
              <a:t>目</a:t>
            </a:r>
            <a:r>
              <a:rPr sz="60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75764" y="2747835"/>
            <a:ext cx="3738821" cy="783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RIGNOL+JPTLKO+ArialMT"/>
                <a:cs typeface="RIGNOL+JPTLKO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AFJKPQ+MS-UIGothic"/>
                <a:cs typeface="AFJKPQ+MS-UIGothic"/>
              </a:rPr>
              <a:t>多元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2400">
                <a:solidFill>
                  <a:srgbClr val="FFFFFF"/>
                </a:solidFill>
                <a:latin typeface="AFJKPQ+MS-UIGothic"/>
                <a:cs typeface="AFJKPQ+MS-UIGothic"/>
              </a:rPr>
              <a:t>性回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归</a:t>
            </a:r>
            <a:r>
              <a:rPr sz="2400">
                <a:solidFill>
                  <a:srgbClr val="FFFFFF"/>
                </a:solidFill>
                <a:latin typeface="AFJKPQ+MS-UIGothic"/>
                <a:cs typeface="AFJKPQ+MS-UIGothic"/>
              </a:rPr>
              <a:t>模型概述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675764" y="3307270"/>
            <a:ext cx="5140901" cy="1343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RIGNOL+JPTLKO+ArialMT"/>
                <a:cs typeface="RIGNOL+JPTLKO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AFJKPQ+MS-UIGothic"/>
                <a:cs typeface="AFJKPQ+MS-UIGothic"/>
              </a:rPr>
              <a:t>多元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2400">
                <a:solidFill>
                  <a:srgbClr val="FFFFFF"/>
                </a:solidFill>
                <a:latin typeface="AFJKPQ+MS-UIGothic"/>
                <a:cs typeface="AFJKPQ+MS-UIGothic"/>
              </a:rPr>
              <a:t>性回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归</a:t>
            </a:r>
            <a:r>
              <a:rPr sz="2400">
                <a:solidFill>
                  <a:srgbClr val="FFFFFF"/>
                </a:solidFill>
                <a:latin typeface="AFJKPQ+MS-UIGothic"/>
                <a:cs typeface="AFJKPQ+MS-UIGothic"/>
              </a:rPr>
              <a:t>模型的建立与估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计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RIGNOL+JPTLKO+ArialMT"/>
                <a:cs typeface="RIGNOL+JPTLKO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AFJKPQ+MS-UIGothic"/>
                <a:cs typeface="AFJKPQ+MS-UIGothic"/>
              </a:rPr>
              <a:t>多元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2400">
                <a:solidFill>
                  <a:srgbClr val="FFFFFF"/>
                </a:solidFill>
                <a:latin typeface="AFJKPQ+MS-UIGothic"/>
                <a:cs typeface="AFJKPQ+MS-UIGothic"/>
              </a:rPr>
              <a:t>性回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归</a:t>
            </a:r>
            <a:r>
              <a:rPr sz="2400">
                <a:solidFill>
                  <a:srgbClr val="FFFFFF"/>
                </a:solidFill>
                <a:latin typeface="AFJKPQ+MS-UIGothic"/>
                <a:cs typeface="AFJKPQ+MS-UIGothic"/>
              </a:rPr>
              <a:t>模型的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检验</a:t>
            </a:r>
            <a:r>
              <a:rPr sz="2400">
                <a:solidFill>
                  <a:srgbClr val="FFFFFF"/>
                </a:solidFill>
                <a:latin typeface="AFJKPQ+MS-UIGothic"/>
                <a:cs typeface="AFJKPQ+MS-UIGothic"/>
              </a:rPr>
              <a:t>与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诊</a:t>
            </a:r>
            <a:r>
              <a:rPr sz="2400">
                <a:solidFill>
                  <a:srgbClr val="FFFFFF"/>
                </a:solidFill>
                <a:latin typeface="AFJKPQ+MS-UIGothic"/>
                <a:cs typeface="AFJKPQ+MS-UIGothic"/>
              </a:rPr>
              <a:t>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719309" y="690086"/>
            <a:ext cx="2667000" cy="190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000"/>
              </a:lnSpc>
              <a:spcBef>
                <a:spcPct val="0"/>
              </a:spcBef>
              <a:spcAft>
                <a:spcPct val="0"/>
              </a:spcAft>
            </a:pPr>
            <a:r>
              <a:rPr sz="6000">
                <a:solidFill>
                  <a:srgbClr val="FFFFFF"/>
                </a:solidFill>
                <a:latin typeface="AFJKPQ+MS-UIGothic"/>
                <a:cs typeface="AFJKPQ+MS-UIGothic"/>
              </a:rPr>
              <a:t>目</a:t>
            </a:r>
            <a:r>
              <a:rPr sz="60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75764" y="2747835"/>
            <a:ext cx="6192461" cy="19036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RIGNOL+JPTLKO+ArialMT"/>
                <a:cs typeface="RIGNOL+JPTLKO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AFJKPQ+MS-UIGothic"/>
                <a:cs typeface="AFJKPQ+MS-UIGothic"/>
              </a:rPr>
              <a:t>多元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2400">
                <a:solidFill>
                  <a:srgbClr val="FFFFFF"/>
                </a:solidFill>
                <a:latin typeface="AFJKPQ+MS-UIGothic"/>
                <a:cs typeface="AFJKPQ+MS-UIGothic"/>
              </a:rPr>
              <a:t>性回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归</a:t>
            </a:r>
            <a:r>
              <a:rPr sz="2400">
                <a:solidFill>
                  <a:srgbClr val="FFFFFF"/>
                </a:solidFill>
                <a:latin typeface="AFJKPQ+MS-UIGothic"/>
                <a:cs typeface="AFJKPQ+MS-UIGothic"/>
              </a:rPr>
              <a:t>模型的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FFFFFF"/>
                </a:solidFill>
                <a:latin typeface="AFJKPQ+MS-UIGothic"/>
                <a:cs typeface="AFJKPQ+MS-UIGothic"/>
              </a:rPr>
              <a:t>用案例分析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RIGNOL+JPTLKO+ArialMT"/>
                <a:cs typeface="RIGNOL+JPTLKO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AFJKPQ+MS-UIGothic"/>
                <a:cs typeface="AFJKPQ+MS-UIGothic"/>
              </a:rPr>
              <a:t>多元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2400">
                <a:solidFill>
                  <a:srgbClr val="FFFFFF"/>
                </a:solidFill>
                <a:latin typeface="AFJKPQ+MS-UIGothic"/>
                <a:cs typeface="AFJKPQ+MS-UIGothic"/>
              </a:rPr>
              <a:t>性回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归</a:t>
            </a:r>
            <a:r>
              <a:rPr sz="2400">
                <a:solidFill>
                  <a:srgbClr val="FFFFFF"/>
                </a:solidFill>
                <a:latin typeface="AFJKPQ+MS-UIGothic"/>
                <a:cs typeface="AFJKPQ+MS-UIGothic"/>
              </a:rPr>
              <a:t>模型的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2400">
                <a:solidFill>
                  <a:srgbClr val="FFFFFF"/>
                </a:solidFill>
                <a:latin typeface="AFJKPQ+MS-UIGothic"/>
                <a:cs typeface="AFJKPQ+MS-UIGothic"/>
              </a:rPr>
              <a:t>缺点与改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2400">
                <a:solidFill>
                  <a:srgbClr val="FFFFFF"/>
                </a:solidFill>
                <a:latin typeface="AFJKPQ+MS-UIGothic"/>
                <a:cs typeface="AFJKPQ+MS-UIGothic"/>
              </a:rPr>
              <a:t>方向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RIGNOL+JPTLKO+ArialMT"/>
                <a:cs typeface="RIGNOL+JPTLKO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FFFFFF"/>
                </a:solidFill>
                <a:latin typeface="AFJKPQ+MS-UIGothic"/>
                <a:cs typeface="AFJKPQ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AFJKPQ+MS-UIGothic"/>
                <a:cs typeface="AFJKPQ+MS-UIGothic"/>
              </a:rPr>
              <a:t>定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8C8C8C"/>
                </a:solidFill>
                <a:latin typeface="AFJKPQ+MS-UIGothic"/>
                <a:cs typeface="AFJKPQ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AFJKPQ+MS-UIGothic"/>
                <a:cs typeface="AFJKPQ+MS-UIGothic"/>
              </a:rPr>
              <a:t>定</a:t>
            </a:r>
            <a:r>
              <a:rPr sz="1550">
                <a:solidFill>
                  <a:srgbClr val="8C8C8C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AFJKPQ+MS-UIGothic"/>
                <a:cs typeface="AFJKPQ+MS-UIGothic"/>
              </a:rPr>
              <a:t>多元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F7F7F7"/>
                </a:solidFill>
                <a:latin typeface="AFJKPQ+MS-UIGothic"/>
                <a:cs typeface="AFJKPQ+MS-UIGothic"/>
              </a:rPr>
              <a:t>性回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归</a:t>
            </a:r>
            <a:r>
              <a:rPr sz="1350">
                <a:solidFill>
                  <a:srgbClr val="F7F7F7"/>
                </a:solidFill>
                <a:latin typeface="AFJKPQ+MS-UIGothic"/>
                <a:cs typeface="AFJKPQ+MS-UIGothic"/>
              </a:rPr>
              <a:t>模型是一种用于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F7F7F7"/>
                </a:solidFill>
                <a:latin typeface="AFJKPQ+MS-UIGothic"/>
                <a:cs typeface="AFJKPQ+MS-UIGothic"/>
              </a:rPr>
              <a:t>多个自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7F7F7"/>
                </a:solidFill>
                <a:latin typeface="AFJKPQ+MS-UIGothic"/>
                <a:cs typeface="AFJKPQ+MS-UIGothic"/>
              </a:rPr>
              <a:t>量与因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7F7F7"/>
                </a:solidFill>
                <a:latin typeface="AFJKPQ+MS-UIGothic"/>
                <a:cs typeface="AFJKPQ+MS-UIGothic"/>
              </a:rPr>
              <a:t>量之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7F7F7"/>
                </a:solidFill>
                <a:latin typeface="AFJKPQ+MS-UIGothic"/>
                <a:cs typeface="AFJKPQ+MS-UIGothic"/>
              </a:rPr>
              <a:t>关系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AFJKPQ+MS-UIGothic"/>
                <a:cs typeface="AFJKPQ+MS-UIGothic"/>
              </a:rPr>
              <a:t>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统计</a:t>
            </a:r>
            <a:r>
              <a:rPr sz="1350">
                <a:solidFill>
                  <a:srgbClr val="F7F7F7"/>
                </a:solidFill>
                <a:latin typeface="AFJKPQ+MS-UIGothic"/>
                <a:cs typeface="AFJKPQ+MS-UIGothic"/>
              </a:rPr>
              <a:t>模型。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AFJKPQ+MS-UIGothic"/>
                <a:cs typeface="AFJKPQ+MS-UIGothic"/>
              </a:rPr>
              <a:t>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AFJKPQ+MS-UIGothic"/>
                <a:cs typeface="AFJKPQ+MS-UIGothic"/>
              </a:rPr>
              <a:t>基于最小二乘法原理，通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7F7F7"/>
                </a:solidFill>
                <a:latin typeface="AFJKPQ+MS-UIGothic"/>
                <a:cs typeface="AFJKPQ+MS-UIGothic"/>
              </a:rPr>
              <a:t>最小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AFJKPQ+MS-UIGothic"/>
                <a:cs typeface="AFJKPQ+MS-UIGothic"/>
              </a:rPr>
              <a:t>化残差平方和来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拟</a:t>
            </a:r>
            <a:r>
              <a:rPr sz="1350">
                <a:solidFill>
                  <a:srgbClr val="F7F7F7"/>
                </a:solidFill>
                <a:latin typeface="AFJKPQ+MS-UIGothic"/>
                <a:cs typeface="AFJKPQ+MS-UIGothic"/>
              </a:rPr>
              <a:t>合数据，适用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AFJKPQ+MS-UIGothic"/>
                <a:cs typeface="AFJKPQ+MS-UIGothic"/>
              </a:rPr>
              <a:t>于多个自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7F7F7"/>
                </a:solidFill>
                <a:latin typeface="AFJKPQ+MS-UIGothic"/>
                <a:cs typeface="AFJKPQ+MS-UIGothic"/>
              </a:rPr>
              <a:t>量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7F7F7"/>
                </a:solidFill>
                <a:latin typeface="AFJKPQ+MS-UIGothic"/>
                <a:cs typeface="AFJKPQ+MS-UIGothic"/>
              </a:rPr>
              <a:t>一个因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7F7F7"/>
                </a:solidFill>
                <a:latin typeface="AFJKPQ+MS-UIGothic"/>
                <a:cs typeface="AFJKPQ+MS-UIGothic"/>
              </a:rPr>
              <a:t>量的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预测</a:t>
            </a:r>
            <a:r>
              <a:rPr sz="1350">
                <a:solidFill>
                  <a:srgbClr val="F7F7F7"/>
                </a:solidFill>
                <a:latin typeface="AFJKPQ+MS-UIGothic"/>
                <a:cs typeface="AFJKPQ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AFJKPQ+MS-UIGothic"/>
                <a:cs typeface="AFJKPQ+MS-UIGothic"/>
              </a:rPr>
              <a:t>多元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线</a:t>
            </a:r>
            <a:r>
              <a:rPr sz="3000">
                <a:solidFill>
                  <a:srgbClr val="8C8C8C"/>
                </a:solidFill>
                <a:latin typeface="AFJKPQ+MS-UIGothic"/>
                <a:cs typeface="AFJKPQ+MS-UIGothic"/>
              </a:rPr>
              <a:t>性回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归</a:t>
            </a:r>
            <a:r>
              <a:rPr sz="3000">
                <a:solidFill>
                  <a:srgbClr val="8C8C8C"/>
                </a:solidFill>
                <a:latin typeface="AFJKPQ+MS-UIGothic"/>
                <a:cs typeface="AFJKPQ+MS-UIGothic"/>
              </a:rPr>
              <a:t>模型的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8C8C8C"/>
                </a:solidFill>
                <a:latin typeface="AFJKPQ+MS-UIGothic"/>
                <a:cs typeface="AFJKPQ+MS-UIGothic"/>
              </a:rPr>
              <a:t>用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8C8C8C"/>
                </a:solidFill>
                <a:latin typeface="AFJKPQ+MS-UIGothic"/>
                <a:cs typeface="AFJKPQ+MS-UIGothic"/>
              </a:rPr>
              <a:t>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LFONOU+HEVAVE+MicrosoftYaHei-Bold"/>
                <a:cs typeface="LFONOU+HEVAVE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LFONOU+HEVAVE+MicrosoftYaHei-Bold"/>
                <a:cs typeface="LFONOU+HEVAVE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LFONOU+HEVAVE+MicrosoftYaHei-Bold"/>
                <a:cs typeface="LFONOU+HEVAVE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8C8C8C"/>
                </a:solidFill>
                <a:latin typeface="SimSun"/>
                <a:cs typeface="SimSun"/>
              </a:rPr>
              <a:t>经济</a:t>
            </a:r>
            <a:r>
              <a:rPr sz="2000">
                <a:solidFill>
                  <a:srgbClr val="8C8C8C"/>
                </a:solidFill>
                <a:latin typeface="AFJKPQ+MS-UIGothic"/>
                <a:cs typeface="AFJKPQ+MS-UIGothic"/>
              </a:rPr>
              <a:t>学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8C8C8C"/>
                </a:solidFill>
                <a:latin typeface="AFJKPQ+MS-UIGothic"/>
                <a:cs typeface="AFJKPQ+MS-UIGothic"/>
              </a:rPr>
              <a:t>医学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8C8C8C"/>
                </a:solidFill>
                <a:latin typeface="SimSun"/>
                <a:cs typeface="SimSun"/>
              </a:rPr>
              <a:t>环</a:t>
            </a:r>
            <a:r>
              <a:rPr sz="2000" spc="25">
                <a:solidFill>
                  <a:srgbClr val="8C8C8C"/>
                </a:solidFill>
                <a:latin typeface="AFJKPQ+MS-UIGothic"/>
                <a:cs typeface="AFJKPQ+MS-UIGothic"/>
              </a:rPr>
              <a:t>境科学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FJKPQ+MS-UIGothic"/>
                <a:cs typeface="AFJKPQ+MS-UIGothic"/>
              </a:rPr>
              <a:t>用于研究多个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F7F7F7"/>
                </a:solidFill>
                <a:latin typeface="AFJKPQ+MS-UIGothic"/>
                <a:cs typeface="AFJKPQ+MS-UIGothic"/>
              </a:rPr>
              <a:t>指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7F7F7"/>
                </a:solidFill>
                <a:latin typeface="AFJKPQ+MS-UIGothic"/>
                <a:cs typeface="AFJKPQ+MS-UIGothic"/>
              </a:rPr>
              <a:t>之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7F7F7"/>
                </a:solidFill>
                <a:latin typeface="AFJKPQ+MS-UIGothic"/>
                <a:cs typeface="AFJKPQ+MS-UIGothic"/>
              </a:rPr>
              <a:t>的关系，如收入、消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7F7F7"/>
                </a:solidFill>
                <a:latin typeface="AFJKPQ+MS-UIGothic"/>
                <a:cs typeface="AFJKPQ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FJKPQ+MS-UIGothic"/>
                <a:cs typeface="AFJKPQ+MS-UIGothic"/>
              </a:rPr>
              <a:t>投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7F7F7"/>
                </a:solidFill>
                <a:latin typeface="AFJKPQ+MS-UIGothic"/>
                <a:cs typeface="AFJKPQ+MS-UIGothic"/>
              </a:rPr>
              <a:t>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FJKPQ+MS-UIGothic"/>
                <a:cs typeface="AFJKPQ+MS-UIGothic"/>
              </a:rPr>
              <a:t>用于分析多个生物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7F7F7"/>
                </a:solidFill>
                <a:latin typeface="AFJKPQ+MS-UIGothic"/>
                <a:cs typeface="AFJKPQ+MS-UIGothic"/>
              </a:rPr>
              <a:t>志物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FJKPQ+MS-UIGothic"/>
                <a:cs typeface="AFJKPQ+MS-UIGothic"/>
              </a:rPr>
              <a:t>与疾病之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7F7F7"/>
                </a:solidFill>
                <a:latin typeface="AFJKPQ+MS-UIGothic"/>
                <a:cs typeface="AFJKPQ+MS-UIGothic"/>
              </a:rPr>
              <a:t>的关系，如基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FJKPQ+MS-UIGothic"/>
                <a:cs typeface="AFJKPQ+MS-UIGothic"/>
              </a:rPr>
              <a:t>因、蛋白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7F7F7"/>
                </a:solidFill>
                <a:latin typeface="AFJKPQ+MS-UIGothic"/>
                <a:cs typeface="AFJKPQ+MS-UIGothic"/>
              </a:rPr>
              <a:t>等。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FJKPQ+MS-UIGothic"/>
                <a:cs typeface="AFJKPQ+MS-UIGothic"/>
              </a:rPr>
              <a:t>用于研究多个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7F7F7"/>
                </a:solidFill>
                <a:latin typeface="AFJKPQ+MS-UIGothic"/>
                <a:cs typeface="AFJKPQ+MS-UIGothic"/>
              </a:rPr>
              <a:t>境因素与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FJKPQ+MS-UIGothic"/>
                <a:cs typeface="AFJKPQ+MS-UIGothic"/>
              </a:rPr>
              <a:t>生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7F7F7"/>
                </a:solidFill>
                <a:latin typeface="AFJKPQ+MS-UIGothic"/>
                <a:cs typeface="AFJKPQ+MS-UIGothic"/>
              </a:rPr>
              <a:t>指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7F7F7"/>
                </a:solidFill>
                <a:latin typeface="AFJKPQ+MS-UIGothic"/>
                <a:cs typeface="AFJKPQ+MS-UIGothic"/>
              </a:rPr>
              <a:t>之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7F7F7"/>
                </a:solidFill>
                <a:latin typeface="AFJKPQ+MS-UIGothic"/>
                <a:cs typeface="AFJKPQ+MS-UIGothic"/>
              </a:rPr>
              <a:t>的关系，如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FJKPQ+MS-UIGothic"/>
                <a:cs typeface="AFJKPQ+MS-UIGothic"/>
              </a:rPr>
              <a:t>温度、湿度、降雨量等。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AFJKPQ+MS-UIGothic"/>
                <a:cs typeface="AFJKPQ+MS-UIGothic"/>
              </a:rPr>
              <a:t>多元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线</a:t>
            </a:r>
            <a:r>
              <a:rPr sz="3000">
                <a:solidFill>
                  <a:srgbClr val="8C8C8C"/>
                </a:solidFill>
                <a:latin typeface="AFJKPQ+MS-UIGothic"/>
                <a:cs typeface="AFJKPQ+MS-UIGothic"/>
              </a:rPr>
              <a:t>性回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归</a:t>
            </a:r>
            <a:r>
              <a:rPr sz="3000">
                <a:solidFill>
                  <a:srgbClr val="8C8C8C"/>
                </a:solidFill>
                <a:latin typeface="AFJKPQ+MS-UIGothic"/>
                <a:cs typeface="AFJKPQ+MS-UIGothic"/>
              </a:rPr>
              <a:t>模型的基本假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VMMMB+WISEHI+MicrosoftYaHei"/>
                <a:cs typeface="QVMMMB+WISEHI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VMMMB+WISEHI+MicrosoftYaHei"/>
                <a:cs typeface="QVMMMB+WISEHI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VMMMB+WISEHI+MicrosoftYaHei"/>
                <a:cs typeface="QVMMMB+WISEHI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VMMMB+WISEHI+MicrosoftYaHei"/>
                <a:cs typeface="QVMMMB+WISEHI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线</a:t>
            </a:r>
            <a:r>
              <a:rPr sz="1550" spc="25">
                <a:solidFill>
                  <a:srgbClr val="8C8C8C"/>
                </a:solidFill>
                <a:latin typeface="AFJKPQ+MS-UIGothic"/>
                <a:cs typeface="AFJKPQ+MS-UIGothic"/>
              </a:rPr>
              <a:t>性关系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183379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AFJKPQ+MS-UIGothic"/>
                <a:cs typeface="AFJKPQ+MS-UIGothic"/>
              </a:rPr>
              <a:t>无多重共</a:t>
            </a: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线</a:t>
            </a:r>
            <a:r>
              <a:rPr sz="1550">
                <a:solidFill>
                  <a:srgbClr val="8C8C8C"/>
                </a:solidFill>
                <a:latin typeface="AFJKPQ+MS-UIGothic"/>
                <a:cs typeface="AFJKPQ+MS-UIGothic"/>
              </a:rPr>
              <a:t>性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82815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AFJKPQ+MS-UIGothic"/>
                <a:cs typeface="AFJKPQ+MS-UIGothic"/>
              </a:rPr>
              <a:t>无自相关</a:t>
            </a: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误</a:t>
            </a:r>
            <a:r>
              <a:rPr sz="1550">
                <a:solidFill>
                  <a:srgbClr val="8C8C8C"/>
                </a:solidFill>
                <a:latin typeface="AFJKPQ+MS-UIGothic"/>
                <a:cs typeface="AFJKPQ+MS-UIGothic"/>
              </a:rPr>
              <a:t>差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334500" y="4788530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误</a:t>
            </a:r>
            <a:r>
              <a:rPr sz="1550" spc="25">
                <a:solidFill>
                  <a:srgbClr val="8C8C8C"/>
                </a:solidFill>
                <a:latin typeface="AFJKPQ+MS-UIGothic"/>
                <a:cs typeface="AFJKPQ+MS-UIGothic"/>
              </a:rPr>
              <a:t>差</a:t>
            </a: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项</a:t>
            </a:r>
            <a:r>
              <a:rPr sz="1550" spc="25">
                <a:solidFill>
                  <a:srgbClr val="8C8C8C"/>
                </a:solidFill>
                <a:latin typeface="AFJKPQ+MS-UIGothic"/>
                <a:cs typeface="AFJKPQ+MS-UIGothic"/>
              </a:rPr>
              <a:t>独立同分布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56317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AFJKPQ+MS-UIGothic"/>
                <a:cs typeface="AFJKPQ+MS-UIGothic"/>
              </a:rPr>
              <a:t>自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7F7F7"/>
                </a:solidFill>
                <a:latin typeface="AFJKPQ+MS-UIGothic"/>
                <a:cs typeface="AFJKPQ+MS-UIGothic"/>
              </a:rPr>
              <a:t>量与因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7F7F7"/>
                </a:solidFill>
                <a:latin typeface="AFJKPQ+MS-UIGothic"/>
                <a:cs typeface="AFJKPQ+MS-UIGothic"/>
              </a:rPr>
              <a:t>量之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7F7F7"/>
                </a:solidFill>
                <a:latin typeface="AFJKPQ+MS-UIGothic"/>
                <a:cs typeface="AFJKPQ+MS-UIGothic"/>
              </a:rPr>
              <a:t>存在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F7F7F7"/>
                </a:solidFill>
                <a:latin typeface="AFJKPQ+MS-UIGothic"/>
                <a:cs typeface="AFJKPQ+MS-UIGothic"/>
              </a:rPr>
              <a:t>性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03625" y="5274162"/>
            <a:ext cx="2694109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AFJKPQ+MS-UIGothic"/>
                <a:cs typeface="AFJKPQ+MS-UIGothic"/>
              </a:rPr>
              <a:t>自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7F7F7"/>
                </a:solidFill>
                <a:latin typeface="AFJKPQ+MS-UIGothic"/>
                <a:cs typeface="AFJKPQ+MS-UIGothic"/>
              </a:rPr>
              <a:t>量之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7F7F7"/>
                </a:solidFill>
                <a:latin typeface="AFJKPQ+MS-UIGothic"/>
                <a:cs typeface="AFJKPQ+MS-UIGothic"/>
              </a:rPr>
              <a:t>不存在多重共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F7F7F7"/>
                </a:solidFill>
                <a:latin typeface="AFJKPQ+MS-UIGothic"/>
                <a:cs typeface="AFJKPQ+MS-UIGothic"/>
              </a:rPr>
              <a:t>性，</a:t>
            </a:r>
          </a:p>
          <a:p>
            <a:pPr marL="34290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AFJKPQ+MS-UIGothic"/>
                <a:cs typeface="AFJKPQ+MS-UIGothic"/>
              </a:rPr>
              <a:t>即自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7F7F7"/>
                </a:solidFill>
                <a:latin typeface="AFJKPQ+MS-UIGothic"/>
                <a:cs typeface="AFJKPQ+MS-UIGothic"/>
              </a:rPr>
              <a:t>量之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7F7F7"/>
                </a:solidFill>
                <a:latin typeface="AFJKPQ+MS-UIGothic"/>
                <a:cs typeface="AFJKPQ+MS-UIGothic"/>
              </a:rPr>
              <a:t>不相关。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误</a:t>
            </a:r>
            <a:r>
              <a:rPr sz="1350">
                <a:solidFill>
                  <a:srgbClr val="F7F7F7"/>
                </a:solidFill>
                <a:latin typeface="AFJKPQ+MS-UIGothic"/>
                <a:cs typeface="AFJKPQ+MS-UIGothic"/>
              </a:rPr>
              <a:t>差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F7F7F7"/>
                </a:solidFill>
                <a:latin typeface="AFJKPQ+MS-UIGothic"/>
                <a:cs typeface="AFJKPQ+MS-UIGothic"/>
              </a:rPr>
              <a:t>之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7F7F7"/>
                </a:solidFill>
                <a:latin typeface="AFJKPQ+MS-UIGothic"/>
                <a:cs typeface="AFJKPQ+MS-UIGothic"/>
              </a:rPr>
              <a:t>不存在自相关性。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81134" y="5274162"/>
            <a:ext cx="2415498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误</a:t>
            </a:r>
            <a:r>
              <a:rPr sz="1350">
                <a:solidFill>
                  <a:srgbClr val="F7F7F7"/>
                </a:solidFill>
                <a:latin typeface="AFJKPQ+MS-UIGothic"/>
                <a:cs typeface="AFJKPQ+MS-UIGothic"/>
              </a:rPr>
              <a:t>差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F7F7F7"/>
                </a:solidFill>
                <a:latin typeface="AFJKPQ+MS-UIGothic"/>
                <a:cs typeface="AFJKPQ+MS-UIGothic"/>
              </a:rPr>
              <a:t>服从均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值为</a:t>
            </a:r>
            <a:r>
              <a:rPr sz="1350">
                <a:solidFill>
                  <a:srgbClr val="F7F7F7"/>
                </a:solidFill>
                <a:latin typeface="QVMMMB+WISEHI+MicrosoftYaHei"/>
                <a:cs typeface="QVMMMB+WISEHI+MicrosoftYaHei"/>
              </a:rPr>
              <a:t>0</a:t>
            </a:r>
            <a:r>
              <a:rPr sz="1350">
                <a:solidFill>
                  <a:srgbClr val="F7F7F7"/>
                </a:solidFill>
                <a:latin typeface="AFJKPQ+MS-UIGothic"/>
                <a:cs typeface="AFJKPQ+MS-UIGothic"/>
              </a:rPr>
              <a:t>、方差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为</a:t>
            </a:r>
          </a:p>
          <a:p>
            <a:pPr marL="393064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AFJKPQ+MS-UIGothic"/>
                <a:cs typeface="AFJKPQ+MS-UIGothic"/>
              </a:rPr>
              <a:t>常数的正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F7F7F7"/>
                </a:solidFill>
                <a:latin typeface="AFJKPQ+MS-UIGothic"/>
                <a:cs typeface="AFJKPQ+MS-UIGothic"/>
              </a:rPr>
              <a:t>分布。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1868169" y="5561817"/>
            <a:ext cx="7139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AFJKPQ+MS-UIGothic"/>
                <a:cs typeface="AFJKPQ+MS-UIGothic"/>
              </a:rPr>
              <a:t>关系。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AFJKPQ+MS-UIGothic"/>
                <a:cs typeface="AFJKPQ+MS-UIGothic"/>
              </a:rPr>
              <a:t>多元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线</a:t>
            </a:r>
            <a:r>
              <a:rPr sz="3000">
                <a:solidFill>
                  <a:srgbClr val="8C8C8C"/>
                </a:solidFill>
                <a:latin typeface="AFJKPQ+MS-UIGothic"/>
                <a:cs typeface="AFJKPQ+MS-UIGothic"/>
              </a:rPr>
              <a:t>性回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归</a:t>
            </a:r>
            <a:r>
              <a:rPr sz="3000">
                <a:solidFill>
                  <a:srgbClr val="8C8C8C"/>
                </a:solidFill>
                <a:latin typeface="AFJKPQ+MS-UIGothic"/>
                <a:cs typeface="AFJKPQ+MS-UIGothic"/>
              </a:rPr>
              <a:t>模型的建立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22094" y="170995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AFJKPQ+MS-UIGothic"/>
                <a:cs typeface="AFJKPQ+MS-UIGothic"/>
              </a:rPr>
              <a:t>确定自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变</a:t>
            </a:r>
            <a:r>
              <a:rPr sz="2000" spc="25">
                <a:solidFill>
                  <a:srgbClr val="FFFDFD"/>
                </a:solidFill>
                <a:latin typeface="AFJKPQ+MS-UIGothic"/>
                <a:cs typeface="AFJKPQ+MS-UIGothic"/>
              </a:rPr>
              <a:t>量和因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变</a:t>
            </a:r>
            <a:r>
              <a:rPr sz="2000">
                <a:solidFill>
                  <a:srgbClr val="FFFDFD"/>
                </a:solidFill>
                <a:latin typeface="AFJKPQ+MS-UIGothic"/>
                <a:cs typeface="AFJKPQ+MS-UIGothic"/>
              </a:rPr>
              <a:t>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40419" y="170995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AFJKPQ+MS-UIGothic"/>
                <a:cs typeface="AFJKPQ+MS-UIGothic"/>
              </a:rPr>
              <a:t>确定模型中的参数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FJKPQ+MS-UIGothic"/>
                <a:cs typeface="AFJKPQ+MS-UIGothic"/>
              </a:rPr>
              <a:t>根据研究目的和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DFD"/>
                </a:solidFill>
                <a:latin typeface="AFJKPQ+MS-UIGothic"/>
                <a:cs typeface="AFJKPQ+MS-UIGothic"/>
              </a:rPr>
              <a:t>，确定影响因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FJKPQ+MS-UIGothic"/>
                <a:cs typeface="AFJKPQ+MS-UIGothic"/>
              </a:rPr>
              <a:t>量的自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DFD"/>
                </a:solidFill>
                <a:latin typeface="AFJKPQ+MS-UIGothic"/>
                <a:cs typeface="AFJKPQ+MS-UIGothic"/>
              </a:rPr>
              <a:t>量。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854315" y="2624192"/>
            <a:ext cx="3471257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WLVDS+WISEHI+MicrosoftYaHei"/>
                <a:cs typeface="QWLVDS+WISEHI+MicrosoftYaHei"/>
              </a:rPr>
              <a:t>β0</a:t>
            </a:r>
            <a:r>
              <a:rPr sz="1500">
                <a:solidFill>
                  <a:srgbClr val="FFFDFD"/>
                </a:solidFill>
                <a:latin typeface="AFJKPQ+MS-UIGothic"/>
                <a:cs typeface="AFJKPQ+MS-UIGothic"/>
              </a:rPr>
              <a:t>、</a:t>
            </a:r>
            <a:r>
              <a:rPr sz="1500">
                <a:solidFill>
                  <a:srgbClr val="FFFDFD"/>
                </a:solidFill>
                <a:latin typeface="QWLVDS+WISEHI+MicrosoftYaHei"/>
                <a:cs typeface="QWLVDS+WISEHI+MicrosoftYaHei"/>
              </a:rPr>
              <a:t>β1</a:t>
            </a:r>
            <a:r>
              <a:rPr sz="1500">
                <a:solidFill>
                  <a:srgbClr val="FFFDFD"/>
                </a:solidFill>
                <a:latin typeface="AFJKPQ+MS-UIGothic"/>
                <a:cs typeface="AFJKPQ+MS-UIGothic"/>
              </a:rPr>
              <a:t>、</a:t>
            </a:r>
            <a:r>
              <a:rPr sz="1500">
                <a:solidFill>
                  <a:srgbClr val="FFFDFD"/>
                </a:solidFill>
                <a:latin typeface="QWLVDS+WISEHI+MicrosoftYaHei"/>
                <a:cs typeface="QWLVDS+WISEHI+MicrosoftYaHei"/>
              </a:rPr>
              <a:t>β2</a:t>
            </a:r>
            <a:r>
              <a:rPr sz="1500">
                <a:solidFill>
                  <a:srgbClr val="FFFDFD"/>
                </a:solidFill>
                <a:latin typeface="AFJKPQ+MS-UIGothic"/>
                <a:cs typeface="AFJKPQ+MS-UIGothic"/>
              </a:rPr>
              <a:t>、</a:t>
            </a:r>
            <a:r>
              <a:rPr sz="1500">
                <a:solidFill>
                  <a:srgbClr val="FFFDFD"/>
                </a:solidFill>
                <a:latin typeface="QVMMMB+WISEHI+MicrosoftYaHei"/>
                <a:cs typeface="QVMMMB+WISEHI+MicrosoftYaHei"/>
              </a:rPr>
              <a:t>...</a:t>
            </a:r>
            <a:r>
              <a:rPr sz="1500">
                <a:solidFill>
                  <a:srgbClr val="FFFDFD"/>
                </a:solidFill>
                <a:latin typeface="AFJKPQ+MS-UIGothic"/>
                <a:cs typeface="AFJKPQ+MS-UIGothic"/>
              </a:rPr>
              <a:t>、</a:t>
            </a:r>
            <a:r>
              <a:rPr sz="1500">
                <a:solidFill>
                  <a:srgbClr val="FFFDFD"/>
                </a:solidFill>
                <a:latin typeface="QWLVDS+WISEHI+MicrosoftYaHei"/>
                <a:cs typeface="QWLVDS+WISEHI+MicrosoftYaHei"/>
              </a:rPr>
              <a:t>βp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AFJKPQ+MS-UIGothic"/>
                <a:cs typeface="AFJKPQ+MS-UIGothic"/>
              </a:rPr>
              <a:t>模型中的参数，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FJKPQ+MS-UIGothic"/>
                <a:cs typeface="AFJKPQ+MS-UIGothic"/>
              </a:rPr>
              <a:t>需要通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AFJKPQ+MS-UIGothic"/>
                <a:cs typeface="AFJKPQ+MS-UIGothic"/>
              </a:rPr>
              <a:t>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DFD"/>
                </a:solidFill>
                <a:latin typeface="AFJKPQ+MS-UIGothic"/>
                <a:cs typeface="AFJKPQ+MS-UIGothic"/>
              </a:rPr>
              <a:t>方法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AFJKPQ+MS-UIGothic"/>
                <a:cs typeface="AFJKPQ+MS-UIGothic"/>
              </a:rPr>
              <a:t>行求解。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8534" y="3853719"/>
            <a:ext cx="2953715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AFJKPQ+MS-UIGothic"/>
                <a:cs typeface="AFJKPQ+MS-UIGothic"/>
              </a:rPr>
              <a:t>建立多元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线</a:t>
            </a:r>
            <a:r>
              <a:rPr sz="2000" spc="23">
                <a:solidFill>
                  <a:srgbClr val="FFFDFD"/>
                </a:solidFill>
                <a:latin typeface="AFJKPQ+MS-UIGothic"/>
                <a:cs typeface="AFJKPQ+MS-UIGothic"/>
              </a:rPr>
              <a:t>性回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归</a:t>
            </a:r>
            <a:r>
              <a:rPr sz="2000" spc="23">
                <a:solidFill>
                  <a:srgbClr val="FFFDFD"/>
                </a:solidFill>
                <a:latin typeface="AFJKPQ+MS-UIGothic"/>
                <a:cs typeface="AFJKPQ+MS-UIGothic"/>
              </a:rPr>
              <a:t>模型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89145" y="4597138"/>
            <a:ext cx="3431604" cy="11741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FJKPQ+MS-UIGothic"/>
                <a:cs typeface="AFJKPQ+MS-UIGothic"/>
              </a:rPr>
              <a:t>根据自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DFD"/>
                </a:solidFill>
                <a:latin typeface="AFJKPQ+MS-UIGothic"/>
                <a:cs typeface="AFJKPQ+MS-UIGothic"/>
              </a:rPr>
              <a:t>量和因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DFD"/>
                </a:solidFill>
                <a:latin typeface="AFJKPQ+MS-UIGothic"/>
                <a:cs typeface="AFJKPQ+MS-UIGothic"/>
              </a:rPr>
              <a:t>量的关系，建立多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FJKPQ+MS-UIGothic"/>
                <a:cs typeface="AFJKPQ+MS-UIGothic"/>
              </a:rPr>
              <a:t>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DFD"/>
                </a:solidFill>
                <a:latin typeface="AFJKPQ+MS-UIGothic"/>
                <a:cs typeface="AFJKPQ+MS-UIGothic"/>
              </a:rPr>
              <a:t>性回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归</a:t>
            </a:r>
            <a:r>
              <a:rPr sz="1500">
                <a:solidFill>
                  <a:srgbClr val="FFFDFD"/>
                </a:solidFill>
                <a:latin typeface="AFJKPQ+MS-UIGothic"/>
                <a:cs typeface="AFJKPQ+MS-UIGothic"/>
              </a:rPr>
              <a:t>模型，表示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AFJKPQ+MS-UIGothic"/>
                <a:cs typeface="AFJKPQ+MS-UIGothic"/>
              </a:rPr>
              <a:t>：</a:t>
            </a:r>
            <a:r>
              <a:rPr sz="1500">
                <a:solidFill>
                  <a:srgbClr val="FFFDFD"/>
                </a:solidFill>
                <a:latin typeface="QVMMMB+WISEHI+MicrosoftYaHei"/>
                <a:cs typeface="QVMMMB+WISEHI+MicrosoftYaHei"/>
              </a:rPr>
              <a:t>Y = </a:t>
            </a:r>
            <a:r>
              <a:rPr sz="1500">
                <a:solidFill>
                  <a:srgbClr val="FFFDFD"/>
                </a:solidFill>
                <a:latin typeface="QWLVDS+WISEHI+MicrosoftYaHei"/>
                <a:cs typeface="QWLVDS+WISEHI+MicrosoftYaHei"/>
              </a:rPr>
              <a:t>β0</a:t>
            </a:r>
            <a:r>
              <a:rPr sz="1500" spc="68">
                <a:solidFill>
                  <a:srgbClr val="FFFDFD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FFFDFD"/>
                </a:solidFill>
                <a:latin typeface="QVMMMB+WISEHI+MicrosoftYaHei"/>
                <a:cs typeface="QVMMMB+WISEHI+MicrosoftYaHei"/>
              </a:rPr>
              <a:t>+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WLVDS+WISEHI+MicrosoftYaHei"/>
                <a:cs typeface="QWLVDS+WISEHI+MicrosoftYaHei"/>
              </a:rPr>
              <a:t>β1X1</a:t>
            </a:r>
            <a:r>
              <a:rPr sz="1500" spc="68">
                <a:solidFill>
                  <a:srgbClr val="FFFDFD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FFFDFD"/>
                </a:solidFill>
                <a:latin typeface="QVMMMB+WISEHI+MicrosoftYaHei"/>
                <a:cs typeface="QVMMMB+WISEHI+MicrosoftYaHei"/>
              </a:rPr>
              <a:t>+ </a:t>
            </a:r>
            <a:r>
              <a:rPr sz="1500">
                <a:solidFill>
                  <a:srgbClr val="FFFDFD"/>
                </a:solidFill>
                <a:latin typeface="QWLVDS+WISEHI+MicrosoftYaHei"/>
                <a:cs typeface="QWLVDS+WISEHI+MicrosoftYaHei"/>
              </a:rPr>
              <a:t>β2X2</a:t>
            </a:r>
            <a:r>
              <a:rPr sz="1500" spc="68">
                <a:solidFill>
                  <a:srgbClr val="FFFDFD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FFFDFD"/>
                </a:solidFill>
                <a:latin typeface="QVMMMB+WISEHI+MicrosoftYaHei"/>
                <a:cs typeface="QVMMMB+WISEHI+MicrosoftYaHei"/>
              </a:rPr>
              <a:t>+ ... + </a:t>
            </a:r>
            <a:r>
              <a:rPr sz="1500">
                <a:solidFill>
                  <a:srgbClr val="FFFDFD"/>
                </a:solidFill>
                <a:latin typeface="QWLVDS+WISEHI+MicrosoftYaHei"/>
                <a:cs typeface="QWLVDS+WISEHI+MicrosoftYaHei"/>
              </a:rPr>
              <a:t>βpXp</a:t>
            </a:r>
            <a:r>
              <a:rPr sz="1500" spc="68">
                <a:solidFill>
                  <a:srgbClr val="FFFDFD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FFFDFD"/>
                </a:solidFill>
                <a:latin typeface="QVMMMB+WISEHI+MicrosoftYaHei"/>
                <a:cs typeface="QVMMMB+WISEHI+MicrosoftYaHei"/>
              </a:rPr>
              <a:t>+ </a:t>
            </a:r>
            <a:r>
              <a:rPr sz="1500" spc="25">
                <a:solidFill>
                  <a:srgbClr val="FFFDFD"/>
                </a:solidFill>
                <a:latin typeface="QWLVDS+WISEHI+MicrosoftYaHei"/>
                <a:cs typeface="QWLVDS+WISEHI+MicrosoftYaHei"/>
              </a:rPr>
              <a:t>ε</a:t>
            </a:r>
            <a:r>
              <a:rPr sz="1500">
                <a:solidFill>
                  <a:srgbClr val="FFFDFD"/>
                </a:solidFill>
                <a:latin typeface="AFJKPQ+MS-UIGothic"/>
                <a:cs typeface="AFJKPQ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AFJKPQ+MS-UIGothic"/>
                <a:cs typeface="AFJKPQ+MS-UIGothic"/>
              </a:rPr>
              <a:t>多元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线</a:t>
            </a:r>
            <a:r>
              <a:rPr sz="3000">
                <a:solidFill>
                  <a:srgbClr val="8C8C8C"/>
                </a:solidFill>
                <a:latin typeface="AFJKPQ+MS-UIGothic"/>
                <a:cs typeface="AFJKPQ+MS-UIGothic"/>
              </a:rPr>
              <a:t>性回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归</a:t>
            </a:r>
            <a:r>
              <a:rPr sz="3000">
                <a:solidFill>
                  <a:srgbClr val="8C8C8C"/>
                </a:solidFill>
                <a:latin typeface="AFJKPQ+MS-UIGothic"/>
                <a:cs typeface="AFJKPQ+MS-UIGothic"/>
              </a:rPr>
              <a:t>模型的估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8C8C8C"/>
                </a:solidFill>
                <a:latin typeface="AFJKPQ+MS-UIGothic"/>
                <a:cs typeface="AFJKPQ+MS-UIGothic"/>
              </a:rPr>
              <a:t>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AFJKPQ+MS-UIGothic"/>
                <a:cs typeface="AFJKPQ+MS-UIGothic"/>
              </a:rPr>
              <a:t>加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权</a:t>
            </a:r>
            <a:r>
              <a:rPr sz="2300" spc="25">
                <a:solidFill>
                  <a:srgbClr val="8C8C8C"/>
                </a:solidFill>
                <a:latin typeface="AFJKPQ+MS-UIGothic"/>
                <a:cs typeface="AFJKPQ+MS-UIGothic"/>
              </a:rPr>
              <a:t>最小二乘法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FJKPQ+MS-UIGothic"/>
                <a:cs typeface="AFJKPQ+MS-UIGothic"/>
              </a:rPr>
              <a:t>当自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7F7F7"/>
                </a:solidFill>
                <a:latin typeface="AFJKPQ+MS-UIGothic"/>
                <a:cs typeface="AFJKPQ+MS-UIGothic"/>
              </a:rPr>
              <a:t>量之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7F7F7"/>
                </a:solidFill>
                <a:latin typeface="AFJKPQ+MS-UIGothic"/>
                <a:cs typeface="AFJKPQ+MS-UIGothic"/>
              </a:rPr>
              <a:t>存在多重共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7F7F7"/>
                </a:solidFill>
                <a:latin typeface="AFJKPQ+MS-UIGothic"/>
                <a:cs typeface="AFJKPQ+MS-UIGothic"/>
              </a:rPr>
              <a:t>性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7F7F7"/>
                </a:solidFill>
                <a:latin typeface="AFJKPQ+MS-UIGothic"/>
                <a:cs typeface="AFJKPQ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FJKPQ+MS-UIGothic"/>
                <a:cs typeface="AFJKPQ+MS-UIGothic"/>
              </a:rPr>
              <a:t>可以使用加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F7F7F7"/>
                </a:solidFill>
                <a:latin typeface="AFJKPQ+MS-UIGothic"/>
                <a:cs typeface="AFJKPQ+MS-UIGothic"/>
              </a:rPr>
              <a:t>最小二乘法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7F7F7"/>
                </a:solidFill>
                <a:latin typeface="AFJKPQ+MS-UIGothic"/>
                <a:cs typeface="AFJKPQ+MS-UIGothic"/>
              </a:rPr>
              <a:t>行估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7F7F7"/>
                </a:solidFill>
                <a:latin typeface="AFJKPQ+MS-UIGothic"/>
                <a:cs typeface="AFJKPQ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26564" y="225722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AFJKPQ+MS-UIGothic"/>
                <a:cs typeface="AFJKPQ+MS-UIGothic"/>
              </a:rPr>
              <a:t>最小二乘法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FJKPQ+MS-UIGothic"/>
                <a:cs typeface="AFJKPQ+MS-UIGothic"/>
              </a:rPr>
              <a:t>通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7F7F7"/>
                </a:solidFill>
                <a:latin typeface="AFJKPQ+MS-UIGothic"/>
                <a:cs typeface="AFJKPQ+MS-UIGothic"/>
              </a:rPr>
              <a:t>最小化残差平方和，求解模</a:t>
            </a:r>
          </a:p>
          <a:p>
            <a:pPr marL="1714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FJKPQ+MS-UIGothic"/>
                <a:cs typeface="AFJKPQ+MS-UIGothic"/>
              </a:rPr>
              <a:t>型中的参数。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320875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AFJKPQ+MS-UIGothic"/>
                <a:cs typeface="AFJKPQ+MS-UIGothic"/>
              </a:rPr>
              <a:t>岭回</a:t>
            </a:r>
            <a:r>
              <a:rPr sz="2300">
                <a:solidFill>
                  <a:srgbClr val="8C8C8C"/>
                </a:solidFill>
                <a:latin typeface="SimSun"/>
                <a:cs typeface="SimSun"/>
              </a:rPr>
              <a:t>归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FJKPQ+MS-UIGothic"/>
                <a:cs typeface="AFJKPQ+MS-UIGothic"/>
              </a:rPr>
              <a:t>当自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7F7F7"/>
                </a:solidFill>
                <a:latin typeface="AFJKPQ+MS-UIGothic"/>
                <a:cs typeface="AFJKPQ+MS-UIGothic"/>
              </a:rPr>
              <a:t>量之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7F7F7"/>
                </a:solidFill>
                <a:latin typeface="AFJKPQ+MS-UIGothic"/>
                <a:cs typeface="AFJKPQ+MS-UIGothic"/>
              </a:rPr>
              <a:t>存在多重共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7F7F7"/>
                </a:solidFill>
                <a:latin typeface="AFJKPQ+MS-UIGothic"/>
                <a:cs typeface="AFJKPQ+MS-UIGothic"/>
              </a:rPr>
              <a:t>性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7F7F7"/>
                </a:solidFill>
                <a:latin typeface="AFJKPQ+MS-UIGothic"/>
                <a:cs typeface="AFJKPQ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FJKPQ+MS-UIGothic"/>
                <a:cs typeface="AFJKPQ+MS-UIGothic"/>
              </a:rPr>
              <a:t>岭回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归</a:t>
            </a:r>
            <a:r>
              <a:rPr sz="1500">
                <a:solidFill>
                  <a:srgbClr val="F7F7F7"/>
                </a:solidFill>
                <a:latin typeface="AFJKPQ+MS-UIGothic"/>
                <a:cs typeface="AFJKPQ+MS-UIGothic"/>
              </a:rPr>
              <a:t>是一种有效的估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7F7F7"/>
                </a:solidFill>
                <a:latin typeface="AFJKPQ+MS-UIGothic"/>
                <a:cs typeface="AFJKPQ+MS-UIGothic"/>
              </a:rPr>
              <a:t>方法。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5722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AFJKPQ+MS-UIGothic"/>
                <a:cs typeface="AFJKPQ+MS-UIGothic"/>
              </a:rPr>
              <a:t>多元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线</a:t>
            </a:r>
            <a:r>
              <a:rPr sz="3000">
                <a:solidFill>
                  <a:srgbClr val="8C8C8C"/>
                </a:solidFill>
                <a:latin typeface="AFJKPQ+MS-UIGothic"/>
                <a:cs typeface="AFJKPQ+MS-UIGothic"/>
              </a:rPr>
              <a:t>性回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归</a:t>
            </a:r>
            <a:r>
              <a:rPr sz="3000">
                <a:solidFill>
                  <a:srgbClr val="8C8C8C"/>
                </a:solidFill>
                <a:latin typeface="AFJKPQ+MS-UIGothic"/>
                <a:cs typeface="AFJKPQ+MS-UIGothic"/>
              </a:rPr>
              <a:t>模型的估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计结</a:t>
            </a:r>
            <a:r>
              <a:rPr sz="3000">
                <a:solidFill>
                  <a:srgbClr val="8C8C8C"/>
                </a:solidFill>
                <a:latin typeface="AFJKPQ+MS-UIGothic"/>
                <a:cs typeface="AFJKPQ+MS-UIGothic"/>
              </a:rPr>
              <a:t>果解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252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AFJKPQ+MS-UIGothic"/>
                <a:cs typeface="AFJKPQ+MS-UIGothic"/>
              </a:rPr>
              <a:t>系数解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119245" y="372036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显</a:t>
            </a:r>
            <a:r>
              <a:rPr sz="2000" spc="25">
                <a:solidFill>
                  <a:srgbClr val="FFFFFF"/>
                </a:solidFill>
                <a:latin typeface="AFJKPQ+MS-UIGothic"/>
                <a:cs typeface="AFJKPQ+MS-UIGothic"/>
              </a:rPr>
              <a:t>著性</a:t>
            </a: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检验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667500" y="372036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AFJKPQ+MS-UIGothic"/>
                <a:cs typeface="AFJKPQ+MS-UIGothic"/>
              </a:rPr>
              <a:t>模型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拟</a:t>
            </a:r>
            <a:r>
              <a:rPr sz="2000" spc="25">
                <a:solidFill>
                  <a:srgbClr val="FFFFFF"/>
                </a:solidFill>
                <a:latin typeface="AFJKPQ+MS-UIGothic"/>
                <a:cs typeface="AFJKPQ+MS-UIGothic"/>
              </a:rPr>
              <a:t>合度</a:t>
            </a: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2000">
                <a:solidFill>
                  <a:srgbClr val="FFFFFF"/>
                </a:solidFill>
                <a:latin typeface="AFJKPQ+MS-UIGothic"/>
                <a:cs typeface="AFJKPQ+MS-UIGothic"/>
              </a:rPr>
              <a:t>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6278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预测</a:t>
            </a:r>
            <a:r>
              <a:rPr sz="2000" spc="25">
                <a:solidFill>
                  <a:srgbClr val="FFFFFF"/>
                </a:solidFill>
                <a:latin typeface="AFJKPQ+MS-UIGothic"/>
                <a:cs typeface="AFJKPQ+MS-UIGothic"/>
              </a:rPr>
              <a:t>能力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2000">
                <a:solidFill>
                  <a:srgbClr val="FFFFFF"/>
                </a:solidFill>
                <a:latin typeface="AFJKPQ+MS-UIGothic"/>
                <a:cs typeface="AFJKPQ+MS-UIGothic"/>
              </a:rPr>
              <a:t>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FJKPQ+MS-UIGothic"/>
                <a:cs typeface="AFJKPQ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AFJKPQ+MS-UIGothic"/>
                <a:cs typeface="AFJKPQ+MS-UIGothic"/>
              </a:rPr>
              <a:t>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计结</a:t>
            </a:r>
            <a:r>
              <a:rPr sz="1500">
                <a:solidFill>
                  <a:srgbClr val="FFFDFD"/>
                </a:solidFill>
                <a:latin typeface="AFJKPQ+MS-UIGothic"/>
                <a:cs typeface="AFJKPQ+MS-UIGothic"/>
              </a:rPr>
              <a:t>果，可以解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读</a:t>
            </a:r>
            <a:r>
              <a:rPr sz="1500">
                <a:solidFill>
                  <a:srgbClr val="FFFDFD"/>
                </a:solidFill>
                <a:latin typeface="AFJKPQ+MS-UIGothic"/>
                <a:cs typeface="AFJKPQ+MS-UIGothic"/>
              </a:rPr>
              <a:t>每个自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DFD"/>
                </a:solidFill>
                <a:latin typeface="AFJKPQ+MS-UIGothic"/>
                <a:cs typeface="AFJKPQ+MS-UIGothic"/>
              </a:rPr>
              <a:t>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AFJKPQ+MS-UIGothic"/>
                <a:cs typeface="AFJKPQ+MS-UIGothic"/>
              </a:rPr>
              <a:t>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DFD"/>
                </a:solidFill>
                <a:latin typeface="AFJKPQ+MS-UIGothic"/>
                <a:cs typeface="AFJKPQ+MS-UIGothic"/>
              </a:rPr>
              <a:t>量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FJKPQ+MS-UIGothic"/>
                <a:cs typeface="AFJKPQ+MS-UIGothic"/>
              </a:rPr>
              <a:t>的影响程度和方向。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5729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FJKPQ+MS-UIGothic"/>
                <a:cs typeface="AFJKPQ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QVMMMB+WISEHI+MicrosoftYaHei"/>
                <a:cs typeface="QVMMMB+WISEHI+MicrosoftYaHei"/>
              </a:rPr>
              <a:t>t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FFFDFD"/>
                </a:solidFill>
                <a:latin typeface="AFJKPQ+MS-UIGothic"/>
                <a:cs typeface="AFJKPQ+MS-UIGothic"/>
              </a:rPr>
              <a:t>或</a:t>
            </a:r>
            <a:r>
              <a:rPr sz="1500">
                <a:solidFill>
                  <a:srgbClr val="FFFDFD"/>
                </a:solidFill>
                <a:latin typeface="QVMMMB+WISEHI+MicrosoftYaHei"/>
                <a:cs typeface="QVMMMB+WISEHI+MicrosoftYaHei"/>
              </a:rPr>
              <a:t>p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值检验</a:t>
            </a:r>
            <a:r>
              <a:rPr sz="1500">
                <a:solidFill>
                  <a:srgbClr val="FFFDFD"/>
                </a:solidFill>
                <a:latin typeface="AFJKPQ+MS-UIGothic"/>
                <a:cs typeface="AFJKPQ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FJKPQ+MS-UIGothic"/>
                <a:cs typeface="AFJKPQ+MS-UIGothic"/>
              </a:rPr>
              <a:t>判断每个自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DFD"/>
                </a:solidFill>
                <a:latin typeface="AFJKPQ+MS-UIGothic"/>
                <a:cs typeface="AFJKPQ+MS-UIGothic"/>
              </a:rPr>
              <a:t>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AFJKPQ+MS-UIGothic"/>
                <a:cs typeface="AFJKPQ+MS-UIGothic"/>
              </a:rPr>
              <a:t>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</a:t>
            </a:r>
          </a:p>
          <a:p>
            <a:pPr marL="96519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FJKPQ+MS-UIGothic"/>
                <a:cs typeface="AFJKPQ+MS-UIGothic"/>
              </a:rPr>
              <a:t>量的影响是否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FFFDFD"/>
                </a:solidFill>
                <a:latin typeface="AFJKPQ+MS-UIGothic"/>
                <a:cs typeface="AFJKPQ+MS-UIGothic"/>
              </a:rPr>
              <a:t>著。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67805" y="4839708"/>
            <a:ext cx="218503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FJKPQ+MS-UIGothic"/>
                <a:cs typeface="AFJKPQ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QVMMMB+WISEHI+MicrosoftYaHei"/>
                <a:cs typeface="QVMMMB+WISEHI+MicrosoftYaHei"/>
              </a:rPr>
              <a:t>R</a:t>
            </a:r>
            <a:r>
              <a:rPr sz="1500">
                <a:solidFill>
                  <a:srgbClr val="FFFDFD"/>
                </a:solidFill>
                <a:latin typeface="AFJKPQ+MS-UIGothic"/>
                <a:cs typeface="AFJKPQ+MS-UIGothic"/>
              </a:rPr>
              <a:t>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DFD"/>
                </a:solidFill>
                <a:latin typeface="AFJKPQ+MS-UIGothic"/>
                <a:cs typeface="AFJKPQ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DFD"/>
                </a:solidFill>
                <a:latin typeface="AFJKPQ+MS-UIGothic"/>
                <a:cs typeface="AFJKPQ+MS-UIGothic"/>
              </a:rPr>
              <a:t>整</a:t>
            </a:r>
            <a:r>
              <a:rPr sz="1500">
                <a:solidFill>
                  <a:srgbClr val="FFFDFD"/>
                </a:solidFill>
                <a:latin typeface="QVMMMB+WISEHI+MicrosoftYaHei"/>
                <a:cs typeface="QVMMMB+WISEHI+MicrosoftYaHei"/>
              </a:rPr>
              <a:t>R</a:t>
            </a:r>
            <a:r>
              <a:rPr sz="1500">
                <a:solidFill>
                  <a:srgbClr val="FFFDFD"/>
                </a:solidFill>
                <a:latin typeface="AFJKPQ+MS-UIGothic"/>
                <a:cs typeface="AFJKPQ+MS-UIGothic"/>
              </a:rPr>
              <a:t>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值</a:t>
            </a:r>
          </a:p>
          <a:p>
            <a:pPr marL="29209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FJKPQ+MS-UIGothic"/>
                <a:cs typeface="AFJKPQ+MS-UIGothic"/>
              </a:rPr>
              <a:t>等指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AFJKPQ+MS-UIGothic"/>
                <a:cs typeface="AFJKPQ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DFD"/>
                </a:solidFill>
                <a:latin typeface="AFJKPQ+MS-UIGothic"/>
                <a:cs typeface="AFJKPQ+MS-UIGothic"/>
              </a:rPr>
              <a:t>估模型的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拟</a:t>
            </a:r>
          </a:p>
          <a:p>
            <a:pPr marL="695959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FJKPQ+MS-UIGothic"/>
                <a:cs typeface="AFJKPQ+MS-UIGothic"/>
              </a:rPr>
              <a:t>合度。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4839708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FJKPQ+MS-UIGothic"/>
                <a:cs typeface="AFJKPQ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过预测误</a:t>
            </a:r>
            <a:r>
              <a:rPr sz="1500">
                <a:solidFill>
                  <a:srgbClr val="FFFDFD"/>
                </a:solidFill>
                <a:latin typeface="AFJKPQ+MS-UIGothic"/>
                <a:cs typeface="AFJKPQ+MS-UIGothic"/>
              </a:rPr>
              <a:t>差、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预测</a:t>
            </a:r>
            <a:r>
              <a:rPr sz="1500">
                <a:solidFill>
                  <a:srgbClr val="FFFDFD"/>
                </a:solidFill>
                <a:latin typeface="AFJKPQ+MS-UIGothic"/>
                <a:cs typeface="AFJKPQ+MS-UIGothic"/>
              </a:rPr>
              <a:t>精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FJKPQ+MS-UIGothic"/>
                <a:cs typeface="AFJKPQ+MS-UIGothic"/>
              </a:rPr>
              <a:t>度等指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AFJKPQ+MS-UIGothic"/>
                <a:cs typeface="AFJKPQ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DFD"/>
                </a:solidFill>
                <a:latin typeface="AFJKPQ+MS-UIGothic"/>
                <a:cs typeface="AFJKPQ+MS-UIGothic"/>
              </a:rPr>
              <a:t>估模型的</a:t>
            </a:r>
          </a:p>
          <a:p>
            <a:pPr marL="476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预测</a:t>
            </a:r>
            <a:r>
              <a:rPr sz="1500">
                <a:solidFill>
                  <a:srgbClr val="FFFDFD"/>
                </a:solidFill>
                <a:latin typeface="AFJKPQ+MS-UIGothic"/>
                <a:cs typeface="AFJKPQ+MS-UIGothic"/>
              </a:rPr>
              <a:t>能力。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AFJKPQ+MS-UIGothic"/>
                <a:cs typeface="AFJKPQ+MS-UIGothic"/>
              </a:rPr>
              <a:t>多元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线</a:t>
            </a:r>
            <a:r>
              <a:rPr sz="3000">
                <a:solidFill>
                  <a:srgbClr val="8C8C8C"/>
                </a:solidFill>
                <a:latin typeface="AFJKPQ+MS-UIGothic"/>
                <a:cs typeface="AFJKPQ+MS-UIGothic"/>
              </a:rPr>
              <a:t>性回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归</a:t>
            </a:r>
            <a:r>
              <a:rPr sz="3000">
                <a:solidFill>
                  <a:srgbClr val="8C8C8C"/>
                </a:solidFill>
                <a:latin typeface="AFJKPQ+MS-UIGothic"/>
                <a:cs typeface="AFJKPQ+MS-UIGothic"/>
              </a:rPr>
              <a:t>模型的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检验</a:t>
            </a:r>
            <a:r>
              <a:rPr sz="3000">
                <a:solidFill>
                  <a:srgbClr val="8C8C8C"/>
                </a:solidFill>
                <a:latin typeface="AFJKPQ+MS-UIGothic"/>
                <a:cs typeface="AFJKPQ+MS-UIGothic"/>
              </a:rPr>
              <a:t>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83969" y="1855323"/>
            <a:ext cx="3488940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QVMMMB+WISEHI+MicrosoftYaHei"/>
                <a:cs typeface="QVMMMB+WISEHI+MicrosoftYaHei"/>
              </a:rPr>
              <a:t>F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检验</a:t>
            </a:r>
            <a:r>
              <a:rPr sz="1350">
                <a:solidFill>
                  <a:srgbClr val="F7F7F7"/>
                </a:solidFill>
                <a:latin typeface="AFJKPQ+MS-UIGothic"/>
                <a:cs typeface="AFJKPQ+MS-UIGothic"/>
              </a:rPr>
              <a:t>：用于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检验</a:t>
            </a:r>
            <a:r>
              <a:rPr sz="1350">
                <a:solidFill>
                  <a:srgbClr val="F7F7F7"/>
                </a:solidFill>
                <a:latin typeface="AFJKPQ+MS-UIGothic"/>
                <a:cs typeface="AFJKPQ+MS-UIGothic"/>
              </a:rPr>
              <a:t>回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归</a:t>
            </a:r>
            <a:r>
              <a:rPr sz="1350">
                <a:solidFill>
                  <a:srgbClr val="F7F7F7"/>
                </a:solidFill>
                <a:latin typeface="AFJKPQ+MS-UIGothic"/>
                <a:cs typeface="AFJKPQ+MS-UIGothic"/>
              </a:rPr>
              <a:t>模型的整体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显</a:t>
            </a:r>
            <a:r>
              <a:rPr sz="1350">
                <a:solidFill>
                  <a:srgbClr val="F7F7F7"/>
                </a:solidFill>
                <a:latin typeface="AFJKPQ+MS-UIGothic"/>
                <a:cs typeface="AFJKPQ+MS-UIGothic"/>
              </a:rPr>
              <a:t>著性。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00669" y="1855323"/>
            <a:ext cx="3260571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QVMMMB+WISEHI+MicrosoftYaHei"/>
                <a:cs typeface="QVMMMB+WISEHI+MicrosoftYaHei"/>
              </a:rPr>
              <a:t>t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检验</a:t>
            </a:r>
            <a:r>
              <a:rPr sz="1350">
                <a:solidFill>
                  <a:srgbClr val="F7F7F7"/>
                </a:solidFill>
                <a:latin typeface="AFJKPQ+MS-UIGothic"/>
                <a:cs typeface="AFJKPQ+MS-UIGothic"/>
              </a:rPr>
              <a:t>：用于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检验</a:t>
            </a:r>
            <a:r>
              <a:rPr sz="1350">
                <a:solidFill>
                  <a:srgbClr val="F7F7F7"/>
                </a:solidFill>
                <a:latin typeface="AFJKPQ+MS-UIGothic"/>
                <a:cs typeface="AFJKPQ+MS-UIGothic"/>
              </a:rPr>
              <a:t>每个自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7F7F7"/>
                </a:solidFill>
                <a:latin typeface="AFJKPQ+MS-UIGothic"/>
                <a:cs typeface="AFJKPQ+MS-UIGothic"/>
              </a:rPr>
              <a:t>量的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显</a:t>
            </a:r>
            <a:r>
              <a:rPr sz="1350">
                <a:solidFill>
                  <a:srgbClr val="F7F7F7"/>
                </a:solidFill>
                <a:latin typeface="AFJKPQ+MS-UIGothic"/>
                <a:cs typeface="AFJKPQ+MS-UIGothic"/>
              </a:rPr>
              <a:t>著性。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89500" y="1914961"/>
            <a:ext cx="1060835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A8A8A8"/>
                </a:solidFill>
                <a:latin typeface="LFONOU+HEVAVE+MicrosoftYaHei-Bold"/>
                <a:cs typeface="LFONOU+HEVAVE+MicrosoftYaHei-Bold"/>
              </a:rPr>
              <a:t>01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790055" y="1914961"/>
            <a:ext cx="1060835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A8A8A8"/>
                </a:solidFill>
                <a:latin typeface="LFONOU+HEVAVE+MicrosoftYaHei-Bold"/>
                <a:cs typeface="LFONOU+HEVAVE+MicrosoftYaHei-Bold"/>
              </a:rPr>
              <a:t>02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34315" y="3622528"/>
            <a:ext cx="3676295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QVMMMB+WISEHI+MicrosoftYaHei"/>
                <a:cs typeface="QVMMMB+WISEHI+MicrosoftYaHei"/>
              </a:rPr>
              <a:t>R^2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检验</a:t>
            </a:r>
            <a:r>
              <a:rPr sz="1350">
                <a:solidFill>
                  <a:srgbClr val="F7F7F7"/>
                </a:solidFill>
                <a:latin typeface="AFJKPQ+MS-UIGothic"/>
                <a:cs typeface="AFJKPQ+MS-UIGothic"/>
              </a:rPr>
              <a:t>：用于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检验</a:t>
            </a:r>
            <a:r>
              <a:rPr sz="1350">
                <a:solidFill>
                  <a:srgbClr val="F7F7F7"/>
                </a:solidFill>
                <a:latin typeface="AFJKPQ+MS-UIGothic"/>
                <a:cs typeface="AFJKPQ+MS-UIGothic"/>
              </a:rPr>
              <a:t>模型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7F7F7"/>
                </a:solidFill>
                <a:latin typeface="AFJKPQ+MS-UIGothic"/>
                <a:cs typeface="AFJKPQ+MS-UIGothic"/>
              </a:rPr>
              <a:t>数据的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拟</a:t>
            </a:r>
            <a:r>
              <a:rPr sz="1350">
                <a:solidFill>
                  <a:srgbClr val="F7F7F7"/>
                </a:solidFill>
                <a:latin typeface="AFJKPQ+MS-UIGothic"/>
                <a:cs typeface="AFJKPQ+MS-UIGothic"/>
              </a:rPr>
              <a:t>合程</a:t>
            </a:r>
          </a:p>
          <a:p>
            <a:pPr marL="291147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AFJKPQ+MS-UIGothic"/>
                <a:cs typeface="AFJKPQ+MS-UIGothic"/>
              </a:rPr>
              <a:t>度。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18244" y="3622528"/>
            <a:ext cx="3721632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QVMMMB+WISEHI+MicrosoftYaHei"/>
                <a:cs typeface="QVMMMB+WISEHI+MicrosoftYaHei"/>
              </a:rPr>
              <a:t>ANOVA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检验</a:t>
            </a:r>
            <a:r>
              <a:rPr sz="1350">
                <a:solidFill>
                  <a:srgbClr val="F7F7F7"/>
                </a:solidFill>
                <a:latin typeface="AFJKPQ+MS-UIGothic"/>
                <a:cs typeface="AFJKPQ+MS-UIGothic"/>
              </a:rPr>
              <a:t>：用于比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F7F7F7"/>
                </a:solidFill>
                <a:latin typeface="AFJKPQ+MS-UIGothic"/>
                <a:cs typeface="AFJKPQ+MS-UIGothic"/>
              </a:rPr>
              <a:t>不同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F7F7F7"/>
                </a:solidFill>
                <a:latin typeface="AFJKPQ+MS-UIGothic"/>
                <a:cs typeface="AFJKPQ+MS-UIGothic"/>
              </a:rPr>
              <a:t>之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7F7F7"/>
                </a:solidFill>
                <a:latin typeface="AFJKPQ+MS-UIGothic"/>
                <a:cs typeface="AFJKPQ+MS-UIGothic"/>
              </a:rPr>
              <a:t>的差异。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879850" y="3749475"/>
            <a:ext cx="1060835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A8A8A8"/>
                </a:solidFill>
                <a:latin typeface="LFONOU+HEVAVE+MicrosoftYaHei-Bold"/>
                <a:cs typeface="LFONOU+HEVAVE+MicrosoftYaHei-Bold"/>
              </a:rPr>
              <a:t>03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781290" y="3749475"/>
            <a:ext cx="1060835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A8A8A8"/>
                </a:solidFill>
                <a:latin typeface="LFONOU+HEVAVE+MicrosoftYaHei-Bold"/>
                <a:cs typeface="LFONOU+HEVAVE+MicrosoftYaHei-Bold"/>
              </a:rPr>
              <a:t>04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317625" y="5457042"/>
            <a:ext cx="3555803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QVMMMB+WISEHI+MicrosoftYaHei"/>
                <a:cs typeface="QVMMMB+WISEHI+MicrosoftYaHei"/>
              </a:rPr>
              <a:t>Durbin-Watson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检验</a:t>
            </a:r>
            <a:r>
              <a:rPr sz="1350">
                <a:solidFill>
                  <a:srgbClr val="F7F7F7"/>
                </a:solidFill>
                <a:latin typeface="AFJKPQ+MS-UIGothic"/>
                <a:cs typeface="AFJKPQ+MS-UIGothic"/>
              </a:rPr>
              <a:t>：用于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检测</a:t>
            </a:r>
            <a:r>
              <a:rPr sz="1350">
                <a:solidFill>
                  <a:srgbClr val="F7F7F7"/>
                </a:solidFill>
                <a:latin typeface="AFJKPQ+MS-UIGothic"/>
                <a:cs typeface="AFJKPQ+MS-UIGothic"/>
              </a:rPr>
              <a:t>数据中</a:t>
            </a:r>
          </a:p>
          <a:p>
            <a:pPr marL="194945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AFJKPQ+MS-UIGothic"/>
                <a:cs typeface="AFJKPQ+MS-UIGothic"/>
              </a:rPr>
              <a:t>的自相关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F7F7F7"/>
                </a:solidFill>
                <a:latin typeface="AFJKPQ+MS-UIGothic"/>
                <a:cs typeface="AFJKPQ+MS-UIGothic"/>
              </a:rPr>
              <a:t>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7900669" y="5457042"/>
            <a:ext cx="3454177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QVMMMB+WISEHI+MicrosoftYaHei"/>
                <a:cs typeface="QVMMMB+WISEHI+MicrosoftYaHei"/>
              </a:rPr>
              <a:t>Koenker test</a:t>
            </a:r>
            <a:r>
              <a:rPr sz="1350">
                <a:solidFill>
                  <a:srgbClr val="F7F7F7"/>
                </a:solidFill>
                <a:latin typeface="AFJKPQ+MS-UIGothic"/>
                <a:cs typeface="AFJKPQ+MS-UIGothic"/>
              </a:rPr>
              <a:t>：用于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检测</a:t>
            </a:r>
            <a:r>
              <a:rPr sz="1350">
                <a:solidFill>
                  <a:srgbClr val="F7F7F7"/>
                </a:solidFill>
                <a:latin typeface="AFJKPQ+MS-UIGothic"/>
                <a:cs typeface="AFJKPQ+MS-UIGothic"/>
              </a:rPr>
              <a:t>模型中的异方差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4889500" y="5584625"/>
            <a:ext cx="1060835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A8A8A8"/>
                </a:solidFill>
                <a:latin typeface="LFONOU+HEVAVE+MicrosoftYaHei-Bold"/>
                <a:cs typeface="LFONOU+HEVAVE+MicrosoftYaHei-Bold"/>
              </a:rPr>
              <a:t>05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6790055" y="5584625"/>
            <a:ext cx="1060835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A8A8A8"/>
                </a:solidFill>
                <a:latin typeface="LFONOU+HEVAVE+MicrosoftYaHei-Bold"/>
                <a:cs typeface="LFONOU+HEVAVE+MicrosoftYaHei-Bold"/>
              </a:rPr>
              <a:t>06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7900669" y="5744698"/>
            <a:ext cx="5424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AFJKPQ+MS-UIGothic"/>
                <a:cs typeface="AFJKPQ+MS-UIGothic"/>
              </a:rPr>
              <a:t>性。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https://d.book118.com/988133100074006030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4">
      <vt:lpstr>Arial</vt:lpstr>
      <vt:lpstr>Calibri</vt:lpstr>
      <vt:lpstr>AFJKPQ+MS-UIGothic</vt:lpstr>
      <vt:lpstr>SimSun</vt:lpstr>
      <vt:lpstr>RIGNOL+JPTLKO+ArialMT</vt:lpstr>
      <vt:lpstr>Times New Roman</vt:lpstr>
      <vt:lpstr>LFONOU+HEVAVE+MicrosoftYaHei-Bold</vt:lpstr>
      <vt:lpstr>QVMMMB+WISEHI+MicrosoftYaHei</vt:lpstr>
      <vt:lpstr>QWLVDS+WISEHI+MicrosoftYaHei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2024-09-07T02:43:01.799</cp:lastPrinted>
  <dcterms:created xsi:type="dcterms:W3CDTF">2024-09-06T18:43:01Z</dcterms:created>
  <dcterms:modified xsi:type="dcterms:W3CDTF">2024-09-06T18:43:03Z</dcterms:modified>
</cp:coreProperties>
</file>