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QKRAG+NHNVKO+ArialMT"/>
      <p:regular r:id="rId15"/>
    </p:embeddedFont>
    <p:embeddedFont>
      <p:font typeface="PBONCN+MS-UIGothic"/>
      <p:regular r:id="rId16"/>
    </p:embeddedFont>
    <p:embeddedFont>
      <p:font typeface="QLSMRO+NHAESO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84A1C-AEAC-4D39-BAB6-F90635EA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16C04-9227-45FB-8669-2E7943B7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D51C7-26C3-4A97-997E-B5EAB129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AD927-10E4-42A0-B9EA-CB8CF40F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B120E-F9D2-410F-AE43-CF2F983F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814D3-9836-4090-A107-2DC9A55F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3942F-4BEE-45B8-957D-51EDA1D1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CB4C3-E8F6-4A31-8569-718F0701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15AFB-57BF-4EEF-8CBD-7B46FB17F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B50B-C09B-485C-9372-6D561CF1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70A75-31D7-47BA-A330-FAF9DAC8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5016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2197393"/>
            <a:ext cx="2738009" cy="686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JQKRAG+NHNVKO+ArialMT"/>
                <a:cs typeface="JQKRAG+NHNVK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9054" y="2773338"/>
            <a:ext cx="3300846" cy="1261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JQKRAG+NHNVKO+ArialMT"/>
                <a:cs typeface="JQKRAG+NHNVK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员话术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的技巧与策略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JQKRAG+NHNVKO+ArialMT"/>
                <a:cs typeface="JQKRAG+NHNVK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员话术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的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PBONCN+MS-UIGothic"/>
                <a:cs typeface="PBONCN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925228"/>
            <a:ext cx="3914256" cy="12616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JQKRAG+NHNVKO+ArialMT"/>
                <a:cs typeface="JQKRAG+NHNVK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员话术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的注意事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与禁忌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JQKRAG+NHNVKO+ArialMT"/>
                <a:cs typeface="JQKRAG+NHNVK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员话术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的持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续优</a:t>
            </a:r>
            <a:r>
              <a:rPr sz="2100">
                <a:solidFill>
                  <a:srgbClr val="000000"/>
                </a:solidFill>
                <a:latin typeface="PBONCN+MS-UIGothic"/>
                <a:cs typeface="PBONCN+MS-UIGothic"/>
              </a:rPr>
              <a:t>化与改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QLSMRO+NHAESO+MicrosoftYaHei-Bold"/>
                <a:cs typeface="QLSMRO+NHAES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08244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BONCN+MS-UIGothic"/>
                <a:cs typeface="PBONCN+MS-UIGothic"/>
              </a:rPr>
              <a:t>保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3600">
                <a:solidFill>
                  <a:srgbClr val="FFFFFF"/>
                </a:solidFill>
                <a:latin typeface="PBONCN+MS-UIGothic"/>
                <a:cs typeface="PBONCN+MS-UIGothic"/>
              </a:rPr>
              <a:t>增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3600">
                <a:solidFill>
                  <a:srgbClr val="FFFFFF"/>
                </a:solidFill>
                <a:latin typeface="PBONCN+MS-UIGothic"/>
                <a:cs typeface="PBONCN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保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市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状与前景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SMRO+NHAESO+MicrosoftYaHei-Bold"/>
                <a:cs typeface="QLSMRO+NHAES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SMRO+NHAESO+MicrosoftYaHei-Bold"/>
                <a:cs typeface="QLSMRO+NHAES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LSMRO+NHAESO+MicrosoftYaHei-Bold"/>
                <a:cs typeface="QLSMRO+NHAES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BONCN+MS-UIGothic"/>
                <a:cs typeface="PBONCN+MS-UIGothic"/>
              </a:rPr>
              <a:t>保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市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持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续</a:t>
            </a:r>
            <a:r>
              <a:rPr sz="2000" spc="23">
                <a:solidFill>
                  <a:srgbClr val="FF6D1B"/>
                </a:solidFill>
                <a:latin typeface="PBONCN+MS-UIGothic"/>
                <a:cs typeface="PBONCN+MS-UIGothic"/>
              </a:rPr>
              <a:t>增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争激烈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BONCN+MS-UIGothic"/>
                <a:cs typeface="PBONCN+MS-UIGothic"/>
              </a:rPr>
              <a:t>客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需求多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FF6D1B"/>
                </a:solidFill>
                <a:latin typeface="PBONCN+MS-UIGothic"/>
                <a:cs typeface="PBONCN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随着人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们对风险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断提高，保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需求逐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加，保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具有广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展前景。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公司数量不断增加，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争日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激烈，增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争力的重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要手段。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品的需求日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益多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化，增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有助于保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足不同客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的需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增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员对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于保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险业务发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展的意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提高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FF6D1B"/>
                </a:solidFill>
                <a:latin typeface="PBONCN+MS-UIGothic"/>
                <a:cs typeface="PBONCN+MS-UIGothic"/>
              </a:rPr>
              <a:t>售效率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有效的增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策略，保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售效率，降低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售成本。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扩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大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业务规</a:t>
            </a:r>
            <a:r>
              <a:rPr sz="2300">
                <a:solidFill>
                  <a:srgbClr val="FF6D1B"/>
                </a:solidFill>
                <a:latin typeface="PBONCN+MS-UIGothic"/>
                <a:cs typeface="PBONCN+MS-UIGothic"/>
              </a:rPr>
              <a:t>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来更多的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售人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业务规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模和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增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品牌影响力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有助于提高保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公司的品牌知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名度和美誉度，吸引更多潜在客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增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成功案例分享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BONCN+MS-UIGothic"/>
                <a:cs typeface="PBONCN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BONCN+MS-UIGothic"/>
                <a:cs typeface="PBONCN+MS-UIGothic"/>
              </a:rPr>
              <a:t>案例三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某保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公司通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员战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略，成功吸引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了大量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售人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加入，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业务规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迅速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某保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公司通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有效的增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策略，不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提升了品牌影响力，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还为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了更全面的保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品和服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BONCN+MS-UIGothic"/>
                <a:cs typeface="PBONCN+MS-UIGothic"/>
              </a:rPr>
              <a:t>案例二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某保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公司在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施增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员计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划后，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得到提升，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售效率大幅提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ONCN+MS-UIGothic"/>
                <a:cs typeface="PBONCN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QLSMRO+NHAESO+MicrosoftYaHei-Bold"/>
                <a:cs typeface="QLSMRO+NHAES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272303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BONCN+MS-UIGothic"/>
                <a:cs typeface="PBONCN+MS-UIGothic"/>
              </a:rPr>
              <a:t>增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员话术</a:t>
            </a:r>
            <a:r>
              <a:rPr sz="3600">
                <a:solidFill>
                  <a:srgbClr val="FFFFFF"/>
                </a:solidFill>
                <a:latin typeface="PBONCN+MS-UIGothic"/>
                <a:cs typeface="PBONCN+MS-UIGothic"/>
              </a:rPr>
              <a:t>的技巧与策略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建立信任与共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了解客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展示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素养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建立个人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联</a:t>
            </a:r>
            <a:r>
              <a:rPr sz="2300">
                <a:solidFill>
                  <a:srgbClr val="FF6D1B"/>
                </a:solidFill>
                <a:latin typeface="PBONCN+MS-UIGothic"/>
                <a:cs typeface="PBONCN+MS-UIGothic"/>
              </a:rPr>
              <a:t>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在与客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交流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，要主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的需求和关注点，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以便更好地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足他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的期望。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在解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，要使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用通俗易懂的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言，并确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保信息准确无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素养和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建立个人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感受到关心与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温暖，增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彼此之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任感。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突出保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险产</a:t>
            </a: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品的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强调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保障功能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6730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BONCN+MS-UIGothic"/>
                <a:cs typeface="PBONCN+MS-UIGothic"/>
              </a:rPr>
              <a:t>比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较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市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同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类产</a:t>
            </a:r>
            <a:r>
              <a:rPr sz="2000">
                <a:solidFill>
                  <a:srgbClr val="FF6D1B"/>
                </a:solidFill>
                <a:latin typeface="PBONCN+MS-UIGothic"/>
                <a:cs typeface="PBONCN+MS-UIGothic"/>
              </a:rPr>
              <a:t>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BONCN+MS-UIGothic"/>
                <a:cs typeface="PBONCN+MS-UIGothic"/>
              </a:rPr>
              <a:t>提供个性化方案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向客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品的保障范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和特点，突出其在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防范和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移方面的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将保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品与其他市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上的同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，凸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其性价比和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需求和情况，提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供个性化的保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方案，以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足他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的特定需求。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BONCN+MS-UIGothic"/>
                <a:cs typeface="PBONCN+MS-UIGothic"/>
              </a:rPr>
              <a:t>提供有吸引力的激励方案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介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绍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佣金制度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向客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品的佣金制度，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了解参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员计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划所能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得的利益。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展示晋升机会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向客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展示公司的晋升制度和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展机会，激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加入保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险团队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提供培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FF6D1B"/>
                </a:solidFill>
                <a:latin typeface="PBONCN+MS-UIGothic"/>
                <a:cs typeface="PBONCN+MS-UIGothic"/>
              </a:rPr>
              <a:t>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向客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户说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明公司提供的培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和支持，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了解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加入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后所能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得的成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BONCN+MS-UIGothic"/>
                <a:cs typeface="PBONCN+MS-UIGothic"/>
              </a:rPr>
              <a:t>机会。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https://d.book118.com/988135016025006040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JQKRAG+NHNVKO+ArialMT</vt:lpstr>
      <vt:lpstr>Times New Roman</vt:lpstr>
      <vt:lpstr>PBONCN+MS-UIGothic</vt:lpstr>
      <vt:lpstr>SimSun</vt:lpstr>
      <vt:lpstr>QLSMRO+NHAESO+MicrosoftYaHei-Bold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2024-09-18T09:57:52.373</cp:lastPrinted>
  <dcterms:created xsi:type="dcterms:W3CDTF">2024-09-18T01:57:52Z</dcterms:created>
  <dcterms:modified xsi:type="dcterms:W3CDTF">2024-09-18T01:57:53Z</dcterms:modified>
</cp:coreProperties>
</file>