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9D6EEB6-F282-4FB2-B07A-0D2CD651AC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AE7C04-EEA1-44B7-A614-B4081CF7D9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4E73A3A-4BFA-4183-B4AA-0DEC355141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26D2D93-C4EE-463C-9C3E-962B1C876A8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12EBE25-5787-45E4-8640-5A67237DDC1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643A9A0-14AD-4E65-9A75-6F0F1C07891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612CD24-F352-4E80-A3F4-7A7E6E71777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BF7DBCE-294E-4520-B1D8-AF794DDB3D1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1C5A52C-0B5C-4BAF-8DA5-5FF15273073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0EA0F7E-572F-42D9-B6A6-724B203D8E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6859B1F-B65C-4D69-BB32-8BDEE9F4BB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png" /><Relationship Id="rId3" Type="http://schemas.openxmlformats.org/officeDocument/2006/relationships/image" Target="../media/image10.jpe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88137104124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《新生儿溶血治疗》ppt课件</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新生儿溶血病的概述</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新生儿溶血病的治疗方法</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新生儿溶血病的预防与护理</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新生儿溶血病的治疗案例与效果评估</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新生儿溶血病的概述</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848" b="17848"/>
          <a:stretch>
            <a:fillRect/>
          </a:stretch>
        </p:blipFill>
        <p:spPr>
          <a:xfrm>
            <a:off x="1040081" y="1665908"/>
            <a:ext cx="5058967" cy="2163307"/>
          </a:xfrm>
          <a:prstGeom prst="rect">
            <a:avLst/>
          </a:prstGeom>
        </p:spPr>
      </p:pic>
      <p:pic>
        <p:nvPicPr>
          <p:cNvPr id="3" name="Picture 3"/>
          <p:cNvPicPr>
            <a:picLocks noChangeAspect="1"/>
          </p:cNvPicPr>
          <p:nvPr/>
        </p:nvPicPr>
        <p:blipFill>
          <a:blip r:embed="rId3"/>
          <a:srcRect t="17848" b="17848"/>
          <a:stretch>
            <a:fillRect/>
          </a:stretch>
        </p:blipFill>
        <p:spPr>
          <a:xfrm>
            <a:off x="6099049" y="3829217"/>
            <a:ext cx="5058967" cy="2163307"/>
          </a:xfrm>
          <a:prstGeom prst="rect">
            <a:avLst/>
          </a:prstGeom>
        </p:spPr>
      </p:pic>
      <p:grpSp>
        <p:nvGrpSpPr>
          <p:cNvPr id="4" name="Group 4"/>
          <p:cNvGrpSpPr/>
          <p:nvPr/>
        </p:nvGrpSpPr>
        <p:grpSpPr>
          <a:xfrm>
            <a:off x="6099048" y="1666037"/>
            <a:ext cx="5058949" cy="2163348"/>
            <a:chOff x="6099048" y="1666037"/>
            <a:chExt cx="5058949" cy="2163348"/>
          </a:xfrm>
        </p:grpSpPr>
        <p:sp>
          <p:nvSpPr>
            <p:cNvPr id="5" name="AutoShape 5"/>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40100" y="3829263"/>
            <a:ext cx="5058949" cy="2163348"/>
            <a:chOff x="1040100" y="3829263"/>
            <a:chExt cx="5058949" cy="2163348"/>
          </a:xfrm>
        </p:grpSpPr>
        <p:sp>
          <p:nvSpPr>
            <p:cNvPr id="7" name="AutoShape 7"/>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199338" y="3902273"/>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分类</a:t>
            </a:r>
            <a:endParaRPr lang="en-US" sz="1100"/>
          </a:p>
        </p:txBody>
      </p:sp>
      <p:sp>
        <p:nvSpPr>
          <p:cNvPr id="9" name="AutoShape 9"/>
          <p:cNvSpPr/>
          <p:nvPr/>
        </p:nvSpPr>
        <p:spPr>
          <a:xfrm>
            <a:off x="1199338" y="4309545"/>
            <a:ext cx="4740456" cy="161028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分为ABO溶血病和Rh溶血病，前者多见，后者较少见。</a:t>
            </a:r>
            <a:endParaRPr lang="en-US" sz="1100"/>
          </a:p>
        </p:txBody>
      </p:sp>
      <p:sp>
        <p:nvSpPr>
          <p:cNvPr id="10" name="AutoShape 10"/>
          <p:cNvSpPr/>
          <p:nvPr/>
        </p:nvSpPr>
        <p:spPr>
          <a:xfrm>
            <a:off x="6258305" y="1738966"/>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定义</a:t>
            </a:r>
            <a:endParaRPr lang="en-US" sz="1100"/>
          </a:p>
        </p:txBody>
      </p:sp>
      <p:sp>
        <p:nvSpPr>
          <p:cNvPr id="11" name="AutoShape 11"/>
          <p:cNvSpPr/>
          <p:nvPr/>
        </p:nvSpPr>
        <p:spPr>
          <a:xfrm>
            <a:off x="6258305" y="2146237"/>
            <a:ext cx="4740456" cy="161028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2">
                    <a:alpha val="100000"/>
                  </a:schemeClr>
                </a:solidFill>
                <a:latin typeface="Microsoft Yahei"/>
                <a:ea typeface="Microsoft Yahei"/>
                <a:cs typeface="Microsoft Yahei"/>
              </a:rPr>
              <a:t>新生儿溶血病是指由于母子血型不合，母亲体内产生与胎儿血型抗原不配的血型抗体，这种抗体通过胎盘进入到胎儿体内引起同族免疫性溶血，常见Rh血型系统和ABO血型系统的血型不合。</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1036424" y="1665910"/>
            <a:ext cx="5058967" cy="4264973"/>
          </a:xfrm>
          <a:prstGeom prst="rect">
            <a:avLst/>
          </a:prstGeom>
          <a:solidFill>
            <a:schemeClr val="accent1">
              <a:alpha val="26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rcRect t="6060" b="6060"/>
          <a:stretch>
            <a:fillRect/>
          </a:stretch>
        </p:blipFill>
        <p:spPr>
          <a:xfrm>
            <a:off x="6099052" y="1665911"/>
            <a:ext cx="5058969" cy="4260571"/>
          </a:xfrm>
          <a:prstGeom prst="rect">
            <a:avLst/>
          </a:prstGeom>
        </p:spPr>
      </p:pic>
      <p:grpSp>
        <p:nvGrpSpPr>
          <p:cNvPr id="4" name="Group 4"/>
          <p:cNvGrpSpPr/>
          <p:nvPr/>
        </p:nvGrpSpPr>
        <p:grpSpPr>
          <a:xfrm>
            <a:off x="1352702" y="5392034"/>
            <a:ext cx="382463" cy="382463"/>
            <a:chOff x="1352702" y="5392034"/>
            <a:chExt cx="382463" cy="382463"/>
          </a:xfrm>
        </p:grpSpPr>
        <p:sp>
          <p:nvSpPr>
            <p:cNvPr id="5" name="AutoShape 5"/>
            <p:cNvSpPr/>
            <p:nvPr/>
          </p:nvSpPr>
          <p:spPr>
            <a:xfrm>
              <a:off x="1352702" y="5392034"/>
              <a:ext cx="382463" cy="382463"/>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6" name="Group 6"/>
          <p:cNvGrpSpPr/>
          <p:nvPr/>
        </p:nvGrpSpPr>
        <p:grpSpPr>
          <a:xfrm>
            <a:off x="2204679" y="5392034"/>
            <a:ext cx="382463" cy="382463"/>
            <a:chOff x="2204679" y="5392034"/>
            <a:chExt cx="382463" cy="382463"/>
          </a:xfrm>
        </p:grpSpPr>
        <p:sp>
          <p:nvSpPr>
            <p:cNvPr id="7" name="AutoShape 7"/>
            <p:cNvSpPr/>
            <p:nvPr/>
          </p:nvSpPr>
          <p:spPr>
            <a:xfrm>
              <a:off x="2204679" y="5392034"/>
              <a:ext cx="382463" cy="382463"/>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8" name="Group 8"/>
          <p:cNvGrpSpPr/>
          <p:nvPr/>
        </p:nvGrpSpPr>
        <p:grpSpPr>
          <a:xfrm>
            <a:off x="3056534" y="5392034"/>
            <a:ext cx="382463" cy="382463"/>
            <a:chOff x="3056534" y="5392034"/>
            <a:chExt cx="382463" cy="382463"/>
          </a:xfrm>
        </p:grpSpPr>
        <p:sp>
          <p:nvSpPr>
            <p:cNvPr id="9" name="AutoShape 9"/>
            <p:cNvSpPr/>
            <p:nvPr/>
          </p:nvSpPr>
          <p:spPr>
            <a:xfrm>
              <a:off x="3056534" y="5392034"/>
              <a:ext cx="382463" cy="382463"/>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10" name="Group 10"/>
          <p:cNvGrpSpPr/>
          <p:nvPr/>
        </p:nvGrpSpPr>
        <p:grpSpPr>
          <a:xfrm>
            <a:off x="3908511" y="5392034"/>
            <a:ext cx="382463" cy="382463"/>
            <a:chOff x="3908511" y="5392034"/>
            <a:chExt cx="382463" cy="382463"/>
          </a:xfrm>
        </p:grpSpPr>
        <p:sp>
          <p:nvSpPr>
            <p:cNvPr id="11" name="AutoShape 11"/>
            <p:cNvSpPr/>
            <p:nvPr/>
          </p:nvSpPr>
          <p:spPr>
            <a:xfrm>
              <a:off x="3908511" y="5392034"/>
              <a:ext cx="382463" cy="382463"/>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sp>
        <p:nvSpPr>
          <p:cNvPr id="12" name="AutoShape 12"/>
          <p:cNvSpPr/>
          <p:nvPr/>
        </p:nvSpPr>
        <p:spPr>
          <a:xfrm>
            <a:off x="1352702" y="2211388"/>
            <a:ext cx="4276714" cy="1196863"/>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主要是母子血型不合，母亲体内产生与胎儿血型抗原不配的血型抗体。</a:t>
            </a:r>
            <a:endParaRPr lang="en-US" sz="1100"/>
          </a:p>
        </p:txBody>
      </p:sp>
      <p:sp>
        <p:nvSpPr>
          <p:cNvPr id="13" name="AutoShape 13"/>
          <p:cNvSpPr/>
          <p:nvPr/>
        </p:nvSpPr>
        <p:spPr>
          <a:xfrm>
            <a:off x="1352702" y="3980984"/>
            <a:ext cx="4276714" cy="1220605"/>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这种抗体通过胎盘进入到胎儿体内，与胎儿的红细胞结合，形成抗原抗体复合物，可引起胎儿红细胞溶解破坏。</a:t>
            </a:r>
            <a:endParaRPr lang="en-US" sz="1100"/>
          </a:p>
        </p:txBody>
      </p:sp>
      <p:sp>
        <p:nvSpPr>
          <p:cNvPr id="14" name="Freeform 14"/>
          <p:cNvSpPr/>
          <p:nvPr/>
        </p:nvSpPr>
        <p:spPr>
          <a:xfrm>
            <a:off x="1422013" y="5461304"/>
            <a:ext cx="243840" cy="243840"/>
          </a:xfrm>
          <a:custGeom>
            <a:rect l="l" t="t" r="r" b="b"/>
            <a:pathLst>
              <a:path w="304800" h="304800">
                <a:moveTo>
                  <a:pt x="242888" y="85725"/>
                </a:moveTo>
                <a:cubicBezTo>
                  <a:pt x="240078" y="85725"/>
                  <a:pt x="237363" y="86077"/>
                  <a:pt x="234725" y="86649"/>
                </a:cubicBezTo>
                <a:cubicBezTo>
                  <a:pt x="233553" y="69304"/>
                  <a:pt x="219256" y="55559"/>
                  <a:pt x="201616" y="55559"/>
                </a:cubicBezTo>
                <a:cubicBezTo>
                  <a:pt x="197663" y="55559"/>
                  <a:pt x="193919" y="56369"/>
                  <a:pt x="190405" y="57636"/>
                </a:cubicBezTo>
                <a:cubicBezTo>
                  <a:pt x="179451" y="40224"/>
                  <a:pt x="160191" y="28575"/>
                  <a:pt x="138113" y="28575"/>
                </a:cubicBezTo>
                <a:cubicBezTo>
                  <a:pt x="104565" y="28575"/>
                  <a:pt x="77410" y="55312"/>
                  <a:pt x="76391" y="88611"/>
                </a:cubicBezTo>
                <a:cubicBezTo>
                  <a:pt x="71923" y="86773"/>
                  <a:pt x="67046" y="85725"/>
                  <a:pt x="61913" y="85725"/>
                </a:cubicBezTo>
                <a:cubicBezTo>
                  <a:pt x="40872" y="85725"/>
                  <a:pt x="23813" y="102784"/>
                  <a:pt x="23813" y="123825"/>
                </a:cubicBezTo>
                <a:cubicBezTo>
                  <a:pt x="23813" y="144323"/>
                  <a:pt x="40034" y="160915"/>
                  <a:pt x="60322" y="161754"/>
                </a:cubicBezTo>
                <a:lnTo>
                  <a:pt x="75600" y="146475"/>
                </a:lnTo>
                <a:lnTo>
                  <a:pt x="91049" y="161925"/>
                </a:lnTo>
                <a:lnTo>
                  <a:pt x="98269" y="161925"/>
                </a:lnTo>
                <a:lnTo>
                  <a:pt x="113709" y="146475"/>
                </a:lnTo>
                <a:lnTo>
                  <a:pt x="129149" y="161925"/>
                </a:lnTo>
                <a:lnTo>
                  <a:pt x="136369" y="161925"/>
                </a:lnTo>
                <a:lnTo>
                  <a:pt x="151809" y="146475"/>
                </a:lnTo>
                <a:lnTo>
                  <a:pt x="167249" y="161925"/>
                </a:lnTo>
                <a:lnTo>
                  <a:pt x="174469" y="161925"/>
                </a:lnTo>
                <a:lnTo>
                  <a:pt x="189909" y="146475"/>
                </a:lnTo>
                <a:lnTo>
                  <a:pt x="205349" y="161925"/>
                </a:lnTo>
                <a:lnTo>
                  <a:pt x="212569" y="161925"/>
                </a:lnTo>
                <a:lnTo>
                  <a:pt x="228009" y="146475"/>
                </a:lnTo>
                <a:lnTo>
                  <a:pt x="243402" y="161868"/>
                </a:lnTo>
                <a:cubicBezTo>
                  <a:pt x="264195" y="161592"/>
                  <a:pt x="280988" y="144694"/>
                  <a:pt x="280988" y="123825"/>
                </a:cubicBezTo>
                <a:cubicBezTo>
                  <a:pt x="280988" y="102784"/>
                  <a:pt x="263928" y="85725"/>
                  <a:pt x="242888" y="85725"/>
                </a:cubicBezTo>
                <a:close/>
                <a:moveTo>
                  <a:pt x="228600" y="157791"/>
                </a:moveTo>
                <a:lnTo>
                  <a:pt x="214941" y="171450"/>
                </a:lnTo>
                <a:lnTo>
                  <a:pt x="202959" y="171450"/>
                </a:lnTo>
                <a:lnTo>
                  <a:pt x="189900" y="158391"/>
                </a:lnTo>
                <a:lnTo>
                  <a:pt x="176841" y="171450"/>
                </a:lnTo>
                <a:lnTo>
                  <a:pt x="164859" y="171450"/>
                </a:lnTo>
                <a:lnTo>
                  <a:pt x="151800" y="158391"/>
                </a:lnTo>
                <a:lnTo>
                  <a:pt x="138741" y="171450"/>
                </a:lnTo>
                <a:lnTo>
                  <a:pt x="126759" y="171450"/>
                </a:lnTo>
                <a:lnTo>
                  <a:pt x="113700" y="158391"/>
                </a:lnTo>
                <a:lnTo>
                  <a:pt x="100641" y="171450"/>
                </a:lnTo>
                <a:lnTo>
                  <a:pt x="88668" y="171450"/>
                </a:lnTo>
                <a:lnTo>
                  <a:pt x="75609" y="158391"/>
                </a:lnTo>
                <a:lnTo>
                  <a:pt x="62541" y="171450"/>
                </a:lnTo>
                <a:lnTo>
                  <a:pt x="61913" y="171450"/>
                </a:lnTo>
                <a:lnTo>
                  <a:pt x="87154" y="276225"/>
                </a:lnTo>
                <a:lnTo>
                  <a:pt x="216932" y="276225"/>
                </a:lnTo>
                <a:lnTo>
                  <a:pt x="242888" y="171450"/>
                </a:lnTo>
                <a:lnTo>
                  <a:pt x="242259" y="171450"/>
                </a:lnTo>
                <a:lnTo>
                  <a:pt x="228600" y="157791"/>
                </a:lnTo>
                <a:close/>
                <a:moveTo>
                  <a:pt x="109538" y="266700"/>
                </a:moveTo>
                <a:lnTo>
                  <a:pt x="89697" y="180975"/>
                </a:lnTo>
                <a:lnTo>
                  <a:pt x="99222" y="180975"/>
                </a:lnTo>
                <a:lnTo>
                  <a:pt x="119063" y="266700"/>
                </a:lnTo>
                <a:lnTo>
                  <a:pt x="109538" y="266700"/>
                </a:lnTo>
                <a:close/>
                <a:moveTo>
                  <a:pt x="128588" y="266700"/>
                </a:moveTo>
                <a:lnTo>
                  <a:pt x="118472" y="180975"/>
                </a:lnTo>
                <a:lnTo>
                  <a:pt x="127997" y="180975"/>
                </a:lnTo>
                <a:lnTo>
                  <a:pt x="138113" y="266700"/>
                </a:lnTo>
                <a:lnTo>
                  <a:pt x="128588" y="266700"/>
                </a:lnTo>
                <a:close/>
                <a:moveTo>
                  <a:pt x="157163" y="266700"/>
                </a:moveTo>
                <a:lnTo>
                  <a:pt x="147638" y="266700"/>
                </a:lnTo>
                <a:lnTo>
                  <a:pt x="147638" y="180975"/>
                </a:lnTo>
                <a:lnTo>
                  <a:pt x="157163" y="180975"/>
                </a:lnTo>
                <a:lnTo>
                  <a:pt x="157163" y="266700"/>
                </a:lnTo>
                <a:close/>
                <a:moveTo>
                  <a:pt x="166688" y="266700"/>
                </a:moveTo>
                <a:lnTo>
                  <a:pt x="176803" y="180975"/>
                </a:lnTo>
                <a:lnTo>
                  <a:pt x="186328" y="180975"/>
                </a:lnTo>
                <a:lnTo>
                  <a:pt x="176213" y="266700"/>
                </a:lnTo>
                <a:lnTo>
                  <a:pt x="166688" y="266700"/>
                </a:lnTo>
                <a:close/>
                <a:moveTo>
                  <a:pt x="195263" y="266700"/>
                </a:moveTo>
                <a:lnTo>
                  <a:pt x="185738" y="266700"/>
                </a:lnTo>
                <a:lnTo>
                  <a:pt x="205378" y="180975"/>
                </a:lnTo>
                <a:lnTo>
                  <a:pt x="214903" y="180975"/>
                </a:lnTo>
                <a:lnTo>
                  <a:pt x="195263" y="2667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73990" y="5461304"/>
            <a:ext cx="243840" cy="243840"/>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089453" y="5461304"/>
            <a:ext cx="243840" cy="243840"/>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977823" y="5461304"/>
            <a:ext cx="243840" cy="243840"/>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1352702" y="1804117"/>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病因</a:t>
            </a:r>
            <a:endParaRPr lang="en-US" sz="1100"/>
          </a:p>
        </p:txBody>
      </p:sp>
      <p:sp>
        <p:nvSpPr>
          <p:cNvPr id="19" name="AutoShape 19"/>
          <p:cNvSpPr/>
          <p:nvPr/>
        </p:nvSpPr>
        <p:spPr>
          <a:xfrm>
            <a:off x="1352702" y="3594761"/>
            <a:ext cx="4276714"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发病机制</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病因与发病机制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600641"/>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391" y="2241399"/>
            <a:ext cx="8135183" cy="1244966"/>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alpha val="100000"/>
                  </a:srgbClr>
                </a:solidFill>
                <a:latin typeface="Microsoft Yahei"/>
                <a:ea typeface="Microsoft Yahei"/>
                <a:cs typeface="Microsoft Yahei"/>
              </a:rPr>
              <a:t>轻重程度差异很大，多数患儿表现为生理性黄疸延长，或出现早产、低出生体重等。严重者可在出生后24小时内出现黄疸，并迅速加重，同时伴有贫血、肝脾肿大等症状。</a:t>
            </a:r>
            <a:endParaRPr lang="en-US" sz="1100"/>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4" name="AutoShape 4"/>
          <p:cNvSpPr/>
          <p:nvPr/>
        </p:nvSpPr>
        <p:spPr>
          <a:xfrm>
            <a:off x="1552790" y="1859908"/>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27391" y="4182260"/>
            <a:ext cx="8135183" cy="1133298"/>
          </a:xfrm>
          <a:prstGeom prst="rect">
            <a:avLst/>
          </a:prstGeom>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alpha val="100000"/>
                  </a:srgbClr>
                </a:solidFill>
                <a:latin typeface="Microsoft Yahei"/>
                <a:ea typeface="Microsoft Yahei"/>
                <a:cs typeface="Microsoft Yahei"/>
              </a:rPr>
              <a:t>根据母子血型不合史、临床表现和实验室检查结果进行诊断。实验室检查包括直接抗人球蛋白试验、游离抗体检测和释放试验等。</a:t>
            </a:r>
            <a:endParaRPr lang="en-US" sz="1100"/>
          </a:p>
          <a:p>
            <a:endParaRPr lang="en-US" sz="1500">
              <a:solidFill>
                <a:srgbClr val="FFFFFF">
                  <a:alpha val="100000"/>
                </a:srgbClr>
              </a:solidFill>
              <a:latin typeface="Microsoft Yahei"/>
              <a:ea typeface="Microsoft Yahei"/>
              <a:cs typeface="Microsoft Yahei"/>
            </a:endParaRPr>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6" name="AutoShape 6"/>
          <p:cNvSpPr/>
          <p:nvPr/>
        </p:nvSpPr>
        <p:spPr>
          <a:xfrm>
            <a:off x="2127391" y="1747914"/>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临床表现</a:t>
            </a:r>
            <a:endParaRPr lang="en-US" sz="1100"/>
          </a:p>
        </p:txBody>
      </p:sp>
      <p:sp>
        <p:nvSpPr>
          <p:cNvPr id="7" name="AutoShape 7"/>
          <p:cNvSpPr/>
          <p:nvPr/>
        </p:nvSpPr>
        <p:spPr>
          <a:xfrm>
            <a:off x="2127391" y="3718013"/>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诊断</a:t>
            </a:r>
            <a:endParaRPr lang="en-US" sz="1100"/>
          </a:p>
        </p:txBody>
      </p:sp>
      <p:sp>
        <p:nvSpPr>
          <p:cNvPr id="8" name="AutoShape 8"/>
          <p:cNvSpPr/>
          <p:nvPr/>
        </p:nvSpPr>
        <p:spPr>
          <a:xfrm>
            <a:off x="1552790" y="3813832"/>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8927447" y="1235878"/>
            <a:ext cx="5386942" cy="5386942"/>
            <a:chOff x="8927447" y="1235878"/>
            <a:chExt cx="5386942" cy="5386942"/>
          </a:xfrm>
        </p:grpSpPr>
        <p:sp>
          <p:nvSpPr>
            <p:cNvPr id="10" name="AutoShape 10"/>
            <p:cNvSpPr/>
            <p:nvPr/>
          </p:nvSpPr>
          <p:spPr>
            <a:xfrm>
              <a:off x="11148379" y="3456810"/>
              <a:ext cx="945078" cy="945078"/>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926285" y="3234717"/>
              <a:ext cx="1389264" cy="1389264"/>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704193" y="3012624"/>
              <a:ext cx="1833451" cy="1833451"/>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482100" y="2790531"/>
              <a:ext cx="2277637" cy="2277637"/>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260006" y="2568437"/>
              <a:ext cx="2721823" cy="272182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037913" y="2346344"/>
              <a:ext cx="3166010" cy="3166010"/>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15819" y="2124251"/>
              <a:ext cx="3610196" cy="361019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3727" y="1902158"/>
              <a:ext cx="4054383" cy="405438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371633" y="1680064"/>
              <a:ext cx="4498569" cy="4498569"/>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149540" y="1457971"/>
              <a:ext cx="4942756" cy="494275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927447" y="1235878"/>
              <a:ext cx="5386942" cy="5386942"/>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新生儿溶血病的治疗方法</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968" b="17968"/>
          <a:stretch>
            <a:fillRect/>
          </a:stretch>
        </p:blipFill>
        <p:spPr>
          <a:xfrm>
            <a:off x="6230112" y="1739062"/>
            <a:ext cx="5058969" cy="2163307"/>
          </a:xfrm>
          <a:prstGeom prst="rect">
            <a:avLst/>
          </a:prstGeom>
          <a:ln w="19050">
            <a:solidFill>
              <a:schemeClr val="dk1"/>
            </a:solidFill>
          </a:ln>
        </p:spPr>
      </p:pic>
      <p:pic>
        <p:nvPicPr>
          <p:cNvPr id="3" name="Picture 3"/>
          <p:cNvPicPr>
            <a:picLocks noChangeAspect="1"/>
          </p:cNvPicPr>
          <p:nvPr/>
        </p:nvPicPr>
        <p:blipFill>
          <a:blip r:embed="rId3"/>
          <a:srcRect t="17921" b="17921"/>
          <a:stretch>
            <a:fillRect/>
          </a:stretch>
        </p:blipFill>
        <p:spPr>
          <a:xfrm>
            <a:off x="6233164" y="3914561"/>
            <a:ext cx="5058969" cy="2163307"/>
          </a:xfrm>
          <a:prstGeom prst="rect">
            <a:avLst/>
          </a:prstGeom>
          <a:ln w="19050">
            <a:solidFill>
              <a:schemeClr val="dk1"/>
            </a:solidFill>
          </a:ln>
        </p:spPr>
      </p:pic>
      <p:sp>
        <p:nvSpPr>
          <p:cNvPr id="4" name="AutoShape 4"/>
          <p:cNvSpPr/>
          <p:nvPr/>
        </p:nvSpPr>
        <p:spPr>
          <a:xfrm>
            <a:off x="763829" y="1852480"/>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89066" y="1938594"/>
            <a:ext cx="391119"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467193"/>
            <a:ext cx="4276714" cy="121216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药物治疗是新生儿溶血病治疗的重要手段之一，主要用于控制溶血过程和减轻黄疸症状。</a:t>
            </a:r>
            <a:endParaRPr lang="en-US" sz="1100"/>
          </a:p>
        </p:txBody>
      </p:sp>
      <p:sp>
        <p:nvSpPr>
          <p:cNvPr id="7" name="AutoShape 7"/>
          <p:cNvSpPr/>
          <p:nvPr/>
        </p:nvSpPr>
        <p:spPr>
          <a:xfrm>
            <a:off x="763829" y="3650029"/>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74314" y="3736142"/>
            <a:ext cx="416357"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425">
                <a:solidFill>
                  <a:srgbClr val="FFFFFF">
                    <a:alpha val="100000"/>
                  </a:srgbClr>
                </a:solidFill>
                <a:latin typeface="Microsoft Yahei"/>
                <a:ea typeface="Microsoft Yahei"/>
                <a:cs typeface="Microsoft Yahei"/>
              </a:rPr>
              <a:t>02</a:t>
            </a:r>
          </a:p>
        </p:txBody>
      </p:sp>
      <p:sp>
        <p:nvSpPr>
          <p:cNvPr id="9" name="AutoShape 9"/>
          <p:cNvSpPr/>
          <p:nvPr/>
        </p:nvSpPr>
        <p:spPr>
          <a:xfrm>
            <a:off x="1306341" y="3264741"/>
            <a:ext cx="4276714" cy="121216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常用的药物包括免疫抑制剂、抗炎药、抗氧化剂等，这些药物可以抑制免疫反应、减轻炎症反应和保护肝脏功能。</a:t>
            </a:r>
            <a:endParaRPr lang="en-US" sz="1100"/>
          </a:p>
        </p:txBody>
      </p:sp>
      <p:sp>
        <p:nvSpPr>
          <p:cNvPr id="10" name="AutoShape 10"/>
          <p:cNvSpPr/>
          <p:nvPr/>
        </p:nvSpPr>
        <p:spPr>
          <a:xfrm>
            <a:off x="763829" y="544148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773583" y="5527602"/>
            <a:ext cx="441594"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425">
                <a:solidFill>
                  <a:srgbClr val="FFFFFF">
                    <a:alpha val="100000"/>
                  </a:srgbClr>
                </a:solidFill>
                <a:latin typeface="Microsoft Yahei"/>
                <a:ea typeface="Microsoft Yahei"/>
                <a:cs typeface="Microsoft Yahei"/>
              </a:rPr>
              <a:t>03</a:t>
            </a:r>
          </a:p>
        </p:txBody>
      </p:sp>
      <p:sp>
        <p:nvSpPr>
          <p:cNvPr id="12" name="AutoShape 12"/>
          <p:cNvSpPr/>
          <p:nvPr/>
        </p:nvSpPr>
        <p:spPr>
          <a:xfrm>
            <a:off x="1306341" y="5062289"/>
            <a:ext cx="4276714" cy="119999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在药物治疗过程中，需要密切监测宝宝的病情变化和药物不良反应，及时调整治疗方案。</a:t>
            </a:r>
            <a:endParaRPr lang="en-US" sz="1100"/>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药物治疗</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sp>
        <p:nvSpPr>
          <p:cNvPr id="2" name="AutoShape 2"/>
          <p:cNvSpPr/>
          <p:nvPr/>
        </p:nvSpPr>
        <p:spPr>
          <a:xfrm>
            <a:off x="1267054" y="172053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268776" y="178893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4" name="AutoShape 4"/>
          <p:cNvSpPr/>
          <p:nvPr/>
        </p:nvSpPr>
        <p:spPr>
          <a:xfrm>
            <a:off x="1804696" y="1549847"/>
            <a:ext cx="4276714" cy="119999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光照疗法是一种通过特定波长的光线照射皮肤，使皮肤中的胆红素转化为水溶性物质，从而降低血清胆红素水平的治疗方法。</a:t>
            </a:r>
            <a:endParaRPr lang="en-US" sz="1100"/>
          </a:p>
        </p:txBody>
      </p:sp>
      <p:sp>
        <p:nvSpPr>
          <p:cNvPr id="5" name="AutoShape 5"/>
          <p:cNvSpPr/>
          <p:nvPr/>
        </p:nvSpPr>
        <p:spPr>
          <a:xfrm>
            <a:off x="1267054" y="332962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78301" y="3398024"/>
            <a:ext cx="41910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02</a:t>
            </a:r>
          </a:p>
        </p:txBody>
      </p:sp>
      <p:sp>
        <p:nvSpPr>
          <p:cNvPr id="7" name="AutoShape 7"/>
          <p:cNvSpPr/>
          <p:nvPr/>
        </p:nvSpPr>
        <p:spPr>
          <a:xfrm>
            <a:off x="1804696" y="3158939"/>
            <a:ext cx="4276714" cy="121216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光照疗法通常在宝宝出生后2-3天内开始，持续时间因病情轻重而异，一般需要数天到一周左右。</a:t>
            </a:r>
            <a:endParaRPr lang="en-US" sz="1100"/>
          </a:p>
        </p:txBody>
      </p:sp>
      <p:pic>
        <p:nvPicPr>
          <p:cNvPr id="8" name="Picture 8"/>
          <p:cNvPicPr>
            <a:picLocks noChangeAspect="1"/>
          </p:cNvPicPr>
          <p:nvPr/>
        </p:nvPicPr>
        <p:blipFill>
          <a:blip r:embed="rId2"/>
          <a:stretch>
            <a:fillRect/>
          </a:stretch>
        </p:blipFill>
        <p:spPr>
          <a:xfrm>
            <a:off x="6907441" y="1806607"/>
            <a:ext cx="4502196" cy="4061765"/>
          </a:xfrm>
          <a:prstGeom prst="rect">
            <a:avLst/>
          </a:prstGeom>
        </p:spPr>
      </p:pic>
      <p:pic>
        <p:nvPicPr>
          <p:cNvPr id="9" name="Picture 9"/>
          <p:cNvPicPr>
            <a:picLocks noChangeAspect="1"/>
          </p:cNvPicPr>
          <p:nvPr/>
        </p:nvPicPr>
        <p:blipFill>
          <a:blip r:embed="rId3"/>
          <a:srcRect t="19652" b="19652"/>
          <a:stretch>
            <a:fillRect/>
          </a:stretch>
        </p:blipFill>
        <p:spPr>
          <a:xfrm>
            <a:off x="6907441" y="1792193"/>
            <a:ext cx="4502196" cy="2732629"/>
          </a:xfrm>
          <a:prstGeom prst="rect">
            <a:avLst/>
          </a:prstGeom>
        </p:spPr>
      </p:pic>
      <p:grpSp>
        <p:nvGrpSpPr>
          <p:cNvPr id="10" name="Group 10"/>
          <p:cNvGrpSpPr/>
          <p:nvPr/>
        </p:nvGrpSpPr>
        <p:grpSpPr>
          <a:xfrm>
            <a:off x="-2693471" y="4060468"/>
            <a:ext cx="5386942" cy="5386942"/>
            <a:chOff x="-2693471" y="4060468"/>
            <a:chExt cx="5386942" cy="5386942"/>
          </a:xfrm>
        </p:grpSpPr>
        <p:sp>
          <p:nvSpPr>
            <p:cNvPr id="11" name="AutoShape 11"/>
            <p:cNvSpPr/>
            <p:nvPr/>
          </p:nvSpPr>
          <p:spPr>
            <a:xfrm>
              <a:off x="-472539" y="6281401"/>
              <a:ext cx="945078" cy="945078"/>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4632" y="6059307"/>
              <a:ext cx="1389264" cy="1389264"/>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16725" y="5837215"/>
              <a:ext cx="1833451" cy="1833451"/>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38818" y="5615121"/>
              <a:ext cx="2277637" cy="2277637"/>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360912" y="5393028"/>
              <a:ext cx="2721823" cy="272182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583005" y="5170935"/>
              <a:ext cx="3166010" cy="3166010"/>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805098" y="4948842"/>
              <a:ext cx="3610196" cy="361019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2027191" y="4726748"/>
              <a:ext cx="4054383" cy="405438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249285" y="4504655"/>
              <a:ext cx="4498569" cy="4498569"/>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2471378" y="4282562"/>
              <a:ext cx="4942756" cy="494275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2693471" y="4060468"/>
              <a:ext cx="5386942" cy="5386942"/>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2" name="AutoShape 22"/>
          <p:cNvSpPr/>
          <p:nvPr/>
        </p:nvSpPr>
        <p:spPr>
          <a:xfrm>
            <a:off x="1804696" y="4750369"/>
            <a:ext cx="4276714" cy="119999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在光照治疗过程中，需要保护宝宝的眼睛和生殖器，避免光线直接照射到这些敏感区域。</a:t>
            </a:r>
            <a:endParaRPr lang="en-US" sz="1100"/>
          </a:p>
        </p:txBody>
      </p:sp>
      <p:sp>
        <p:nvSpPr>
          <p:cNvPr id="23" name="AutoShape 23"/>
          <p:cNvSpPr/>
          <p:nvPr/>
        </p:nvSpPr>
        <p:spPr>
          <a:xfrm>
            <a:off x="1262116" y="4828813"/>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光照疗法</a:t>
              </a:r>
            </a:p>
          </p:txBody>
        </p:sp>
      </p:grpSp>
      <p:sp>
        <p:nvSpPr>
          <p:cNvPr id="46" name="TextBox 46"/>
          <p:cNvSpPr txBox="1"/>
          <p:nvPr/>
        </p:nvSpPr>
        <p:spPr>
          <a:xfrm>
            <a:off x="1273363" y="4897210"/>
            <a:ext cx="41910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换血疗法通常在宝宝出生后24小时内开始，适用于病情严重的宝宝，如血清胆红素水平过高或出现早期神经系统症状。</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在换血治疗过程中，需要严格控制输注的血液成分和速度，以避免不良反应和并发症的发生。</a:t>
            </a:r>
          </a:p>
        </p:txBody>
      </p:sp>
      <p:pic>
        <p:nvPicPr>
          <p:cNvPr id="7" name="Picture 7"/>
          <p:cNvPicPr>
            <a:picLocks noChangeAspect="1"/>
          </p:cNvPicPr>
          <p:nvPr/>
        </p:nvPicPr>
        <p:blipFill>
          <a:blip r:embed="rId2"/>
          <a:srcRect l="9676" r="9676"/>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t="22480" b="22480"/>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9575" r="9575"/>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换血疗法是一种通过输注大量新鲜血液或血浆来置换出宝宝体内高胆红素血液的治疗方法。</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换血疗法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https://d.book118.com/988137104124006025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44</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2024-09-02T14:29:31.010</cp:lastPrinted>
  <dcterms:created xsi:type="dcterms:W3CDTF">2024-09-02T06:29:31Z</dcterms:created>
  <dcterms:modified xsi:type="dcterms:W3CDTF">2024-09-02T06:29:32Z</dcterms:modified>
</cp:coreProperties>
</file>