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AB75A8-2D0D-4359-A052-428BDE9831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BFAA96-218C-4160-8FDC-03FC1AF8B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94F211-E66E-4CD0-9CA7-9B469EFB41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C57A1E-1157-481D-83B2-D0E15AD8A5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006698-17C1-4253-BE6B-5C79F56632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FFF110-472C-4DA9-A988-397567DA93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844A356-9FB1-4C21-AA66-7A5534134DC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E333AF-2BDA-4E3F-B86B-360FFDC9A5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73249D-1DCA-4E38-9AD3-88DB6B81D0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0CBE78-A298-4FB1-A8E1-2ACF094A49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3227FA-FCBF-4F0C-82B9-064A6E3825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14313602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心肺复苏仪的应用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心肺复苏仪的简介</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心肺复苏仪的应用场景</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心肺复苏仪的使用方法</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心肺复苏仪的优缺点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心肺复苏仪的发展趋势和未来展望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心肺复苏仪的简介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680677">
            <a:off x="-103598" y="1325485"/>
            <a:ext cx="9608125" cy="3565980"/>
          </a:xfrm>
          <a:custGeom>
            <a:rect l="l" t="t" r="r" b="b"/>
            <a:pathLst>
              <a:path w="2907" h="1077">
                <a:moveTo>
                  <a:pt x="966" y="697"/>
                </a:moveTo>
                <a:cubicBezTo>
                  <a:pt x="1108" y="727"/>
                  <a:pt x="1497" y="786"/>
                  <a:pt x="1623" y="694"/>
                </a:cubicBezTo>
                <a:cubicBezTo>
                  <a:pt x="1667" y="661"/>
                  <a:pt x="1708" y="623"/>
                  <a:pt x="1752" y="588"/>
                </a:cubicBezTo>
                <a:cubicBezTo>
                  <a:pt x="2134" y="287"/>
                  <a:pt x="2404" y="399"/>
                  <a:pt x="2401" y="402"/>
                </a:cubicBezTo>
                <a:cubicBezTo>
                  <a:pt x="2518" y="510"/>
                  <a:pt x="2782" y="511"/>
                  <a:pt x="2907" y="415"/>
                </a:cubicBezTo>
                <a:cubicBezTo>
                  <a:pt x="2901" y="418"/>
                  <a:pt x="2896" y="421"/>
                  <a:pt x="2890" y="424"/>
                </a:cubicBezTo>
                <a:cubicBezTo>
                  <a:pt x="2776" y="484"/>
                  <a:pt x="2556" y="468"/>
                  <a:pt x="2461" y="382"/>
                </a:cubicBezTo>
                <a:cubicBezTo>
                  <a:pt x="2594" y="342"/>
                  <a:pt x="2774" y="142"/>
                  <a:pt x="2813" y="0"/>
                </a:cubicBezTo>
                <a:cubicBezTo>
                  <a:pt x="2769" y="128"/>
                  <a:pt x="2609" y="309"/>
                  <a:pt x="2486" y="344"/>
                </a:cubicBezTo>
                <a:cubicBezTo>
                  <a:pt x="2412" y="366"/>
                  <a:pt x="2258" y="334"/>
                  <a:pt x="2149" y="312"/>
                </a:cubicBezTo>
                <a:cubicBezTo>
                  <a:pt x="2096" y="307"/>
                  <a:pt x="1767" y="523"/>
                  <a:pt x="1723" y="545"/>
                </a:cubicBezTo>
                <a:cubicBezTo>
                  <a:pt x="1685" y="564"/>
                  <a:pt x="1653" y="593"/>
                  <a:pt x="1621" y="619"/>
                </a:cubicBezTo>
                <a:cubicBezTo>
                  <a:pt x="1544" y="679"/>
                  <a:pt x="1459" y="684"/>
                  <a:pt x="1365" y="675"/>
                </a:cubicBezTo>
                <a:cubicBezTo>
                  <a:pt x="1283" y="668"/>
                  <a:pt x="1017" y="609"/>
                  <a:pt x="905" y="585"/>
                </a:cubicBezTo>
                <a:cubicBezTo>
                  <a:pt x="892" y="585"/>
                  <a:pt x="333" y="356"/>
                  <a:pt x="40" y="603"/>
                </a:cubicBezTo>
                <a:cubicBezTo>
                  <a:pt x="38" y="604"/>
                  <a:pt x="2" y="577"/>
                  <a:pt x="0" y="579"/>
                </a:cubicBezTo>
                <a:cubicBezTo>
                  <a:pt x="35" y="711"/>
                  <a:pt x="81" y="945"/>
                  <a:pt x="116" y="1077"/>
                </a:cubicBezTo>
                <a:cubicBezTo>
                  <a:pt x="134" y="1022"/>
                  <a:pt x="114" y="942"/>
                  <a:pt x="135" y="890"/>
                </a:cubicBezTo>
                <a:cubicBezTo>
                  <a:pt x="183" y="773"/>
                  <a:pt x="185" y="695"/>
                  <a:pt x="337" y="673"/>
                </a:cubicBezTo>
                <a:cubicBezTo>
                  <a:pt x="561" y="641"/>
                  <a:pt x="765" y="673"/>
                  <a:pt x="985" y="702"/>
                </a:cubicBezTo>
              </a:path>
            </a:pathLst>
          </a:custGeom>
          <a:solidFill>
            <a:srgbClr val="BFBFB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90431" y="2766027"/>
            <a:ext cx="201706" cy="201706"/>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5795" y="2404762"/>
            <a:ext cx="201706" cy="201706"/>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057465" y="3115249"/>
            <a:ext cx="200200" cy="200200"/>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770460" y="3563819"/>
            <a:ext cx="200200" cy="200200"/>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0559" y="3042996"/>
            <a:ext cx="100853" cy="100852"/>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038" y="3115249"/>
            <a:ext cx="100852" cy="100852"/>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990249" y="1573891"/>
            <a:ext cx="2372296" cy="1026604"/>
            <a:chOff x="1990249" y="1573891"/>
            <a:chExt cx="2372296" cy="1026604"/>
          </a:xfrm>
        </p:grpSpPr>
        <p:sp>
          <p:nvSpPr>
            <p:cNvPr id="10" name="Freeform 10"/>
            <p:cNvSpPr/>
            <p:nvPr/>
          </p:nvSpPr>
          <p:spPr>
            <a:xfrm rot="8375884">
              <a:off x="1990249" y="1573891"/>
              <a:ext cx="2372296" cy="1026604"/>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401979" y="2345892"/>
            <a:ext cx="2094833" cy="906399"/>
            <a:chOff x="4401979" y="2345892"/>
            <a:chExt cx="2094833" cy="906399"/>
          </a:xfrm>
        </p:grpSpPr>
        <p:sp>
          <p:nvSpPr>
            <p:cNvPr id="12" name="Freeform 12"/>
            <p:cNvSpPr/>
            <p:nvPr/>
          </p:nvSpPr>
          <p:spPr>
            <a:xfrm rot="7494101">
              <a:off x="4401979" y="2345892"/>
              <a:ext cx="2094833" cy="906399"/>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362539" y="1859831"/>
            <a:ext cx="2032159" cy="879062"/>
            <a:chOff x="7362539" y="1859831"/>
            <a:chExt cx="2032159" cy="879062"/>
          </a:xfrm>
        </p:grpSpPr>
        <p:sp>
          <p:nvSpPr>
            <p:cNvPr id="14" name="Freeform 14"/>
            <p:cNvSpPr/>
            <p:nvPr/>
          </p:nvSpPr>
          <p:spPr>
            <a:xfrm rot="7358619">
              <a:off x="7362539" y="1859831"/>
              <a:ext cx="2032159" cy="879062"/>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6">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43389" y="2966446"/>
            <a:ext cx="2369725" cy="1026223"/>
            <a:chOff x="443389" y="2966446"/>
            <a:chExt cx="2369725" cy="1026223"/>
          </a:xfrm>
        </p:grpSpPr>
        <p:sp>
          <p:nvSpPr>
            <p:cNvPr id="16" name="Freeform 16"/>
            <p:cNvSpPr/>
            <p:nvPr/>
          </p:nvSpPr>
          <p:spPr>
            <a:xfrm rot="3380677">
              <a:off x="443389" y="2966446"/>
              <a:ext cx="2369725" cy="1026223"/>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2573360" y="3655102"/>
            <a:ext cx="2094738" cy="906399"/>
            <a:chOff x="2573360" y="3655102"/>
            <a:chExt cx="2094738" cy="906399"/>
          </a:xfrm>
        </p:grpSpPr>
        <p:sp>
          <p:nvSpPr>
            <p:cNvPr id="18" name="Freeform 18"/>
            <p:cNvSpPr/>
            <p:nvPr/>
          </p:nvSpPr>
          <p:spPr>
            <a:xfrm rot="3880404">
              <a:off x="2573360" y="3655102"/>
              <a:ext cx="2094738" cy="906399"/>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6217063" y="3265816"/>
            <a:ext cx="2032159" cy="879062"/>
            <a:chOff x="6217063" y="3265816"/>
            <a:chExt cx="2032159" cy="879062"/>
          </a:xfrm>
        </p:grpSpPr>
        <p:sp>
          <p:nvSpPr>
            <p:cNvPr id="20" name="Freeform 20"/>
            <p:cNvSpPr/>
            <p:nvPr/>
          </p:nvSpPr>
          <p:spPr>
            <a:xfrm rot="2257082">
              <a:off x="6217063" y="3265816"/>
              <a:ext cx="2032159" cy="879062"/>
            </a:xfrm>
            <a:custGeom>
              <a:rect l="l" t="t" r="r" b="b"/>
              <a:pathLst>
                <a:path w="641" h="277">
                  <a:moveTo>
                    <a:pt x="325" y="0"/>
                  </a:moveTo>
                  <a:cubicBezTo>
                    <a:pt x="132" y="0"/>
                    <a:pt x="0" y="143"/>
                    <a:pt x="0" y="143"/>
                  </a:cubicBezTo>
                  <a:cubicBezTo>
                    <a:pt x="119" y="243"/>
                    <a:pt x="229" y="277"/>
                    <a:pt x="323" y="277"/>
                  </a:cubicBezTo>
                  <a:cubicBezTo>
                    <a:pt x="517" y="277"/>
                    <a:pt x="641" y="132"/>
                    <a:pt x="641" y="132"/>
                  </a:cubicBezTo>
                  <a:cubicBezTo>
                    <a:pt x="527" y="33"/>
                    <a:pt x="419" y="0"/>
                    <a:pt x="325" y="0"/>
                  </a:cubicBezTo>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心肺复苏仪的定义</a:t>
              </a:r>
            </a:p>
          </p:txBody>
        </p:sp>
      </p:grpSp>
      <p:sp>
        <p:nvSpPr>
          <p:cNvPr id="43" name="TextBox 43"/>
          <p:cNvSpPr txBox="1"/>
          <p:nvPr/>
        </p:nvSpPr>
        <p:spPr>
          <a:xfrm>
            <a:off x="1038225" y="5349091"/>
            <a:ext cx="10115550" cy="12573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心肺复苏仪是一种用于心肺复苏的医疗设备，能够在发生心脏骤停等紧急情况时，通过电击或机械压缩等方式，恢复患者的心跳和呼吸功能。</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早期的心肺复苏仪主要采用电击方式，通过电流刺激心脏，使其重新开始跳动。</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近年来，随着医学技术的进步，心肺复苏仪逐渐发展为兼具电击和机械压缩功能的设备，能够更有效地恢复患者的心肺功能。</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心肺复苏仪的发展历程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390" r="9390"/>
          <a:stretch>
            <a:fillRect/>
          </a:stretch>
        </p:blipFill>
        <p:spPr>
          <a:xfrm>
            <a:off x="4821846"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心肺复苏仪通过电击或机械压缩的方式，暂时替代患者的心脏和肺部功能，维持血液循环和氧气供应，为后续的医疗救治争取时间。</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心肺复苏仪通常配备有自动识别和判断系统，能够根据患者的具体情况自动调整电击和压缩的频率和幅度，提高救治的成功率。</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心肺复苏仪还具备实时监测和记录功能，能够监测患者的心电图、呼吸、血压等生理参数，为医护人员提供重要的救治参考信息。</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心肺复苏仪的原理和功能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心肺复苏仪的应用场景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医院是心肺复苏仪的重要应用场景之一。在急诊室、重症监护室等场所，心肺复苏仪能够为患者提供及时、有效的急救措施，挽救生命。</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心肺复苏仪在手术过程中也发挥着重要作用。在麻醉或手术过程中，患者可能会出现心跳骤停等紧急情况，心肺复苏仪能够迅速启动，为患者提供心肺支持，保障手术安全。</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医院急救</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公共场所是心肺复苏仪的重要应用场景之一。在机场、火车站、商场、体育场馆等公共场所，心肺复苏仪的配备能够为突发心脏骤停等紧急情况的患者提供及时的急救措施。</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在公共场所，心肺复苏仪的使用能够大大提高患者的存活率，减少因心脏骤停等原因导致的意外死亡。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公共场所急救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家庭也是心肺复苏仪的重要应用场景之一。在家庭中，如果有人出现心脏骤停等紧急情况，心肺复苏仪能够迅速启动，为患者提供心肺支持，等待专业急救人员的到来。</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在家庭急救中，心肺复苏仪的使用能够为患者争取宝贵的抢救时间，提高生存率。</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4269" r="24269"/>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家庭急救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户外运动急救</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户外运动时，由于环境、气候等因素的影响，可能会出现各种突发状况，如心脏骤停、呼吸衰竭等。心肺复苏仪的配备和使用能够为户外运动爱好者提供及时的急救措施。</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在户外运动急救中，心肺复苏仪的使用能够为患者争取宝贵的抢救时间，提高生存率。同时，也为户外运动爱好者提供了更加安全的保障。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心肺复苏仪的使用方法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https://d.book118.com/988143136021006030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2024-09-06T08:18:10.299</cp:lastPrinted>
  <dcterms:created xsi:type="dcterms:W3CDTF">2024-09-06T00:18:10Z</dcterms:created>
  <dcterms:modified xsi:type="dcterms:W3CDTF">2024-09-06T00:18:12Z</dcterms:modified>
</cp:coreProperties>
</file>