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theme/theme12.xml" ContentType="application/vnd.openxmlformats-officedocument.theme+xml"/>
  <Override PartName="/ppt/theme/theme13.xml" ContentType="application/vnd.openxmlformats-officedocument.theme+xml"/>
  <Override PartName="/ppt/theme/theme14.xml" ContentType="application/vnd.openxmlformats-officedocument.theme+xml"/>
  <Override PartName="/ppt/theme/theme15.xml" ContentType="application/vnd.openxmlformats-officedocument.theme+xml"/>
  <Override PartName="/ppt/theme/theme16.xml" ContentType="application/vnd.openxmlformats-officedocument.theme+xml"/>
  <Override PartName="/ppt/theme/theme17.xml" ContentType="application/vnd.openxmlformats-officedocument.theme+xml"/>
  <Override PartName="/ppt/theme/theme18.xml" ContentType="application/vnd.openxmlformats-officedocument.theme+xml"/>
  <Override PartName="/ppt/theme/theme19.xml" ContentType="application/vnd.openxmlformats-officedocument.theme+xml"/>
  <Override PartName="/ppt/theme/theme2.xml" ContentType="application/vnd.openxmlformats-officedocument.theme+xml"/>
  <Override PartName="/ppt/theme/theme20.xml" ContentType="application/vnd.openxmlformats-officedocument.theme+xml"/>
  <Override PartName="/ppt/theme/theme21.xml" ContentType="application/vnd.openxmlformats-officedocument.theme+xml"/>
  <Override PartName="/ppt/theme/theme2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theme/theme9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2" r:id="rId2"/>
    <p:sldMasterId id="2147483664" r:id="rId3"/>
    <p:sldMasterId id="2147483666" r:id="rId4"/>
    <p:sldMasterId id="2147483668" r:id="rId5"/>
    <p:sldMasterId id="2147483670" r:id="rId6"/>
    <p:sldMasterId id="2147483672" r:id="rId7"/>
    <p:sldMasterId id="2147483674" r:id="rId8"/>
    <p:sldMasterId id="2147483676" r:id="rId9"/>
    <p:sldMasterId id="2147483678" r:id="rId10"/>
    <p:sldMasterId id="2147483680" r:id="rId11"/>
    <p:sldMasterId id="2147483682" r:id="rId12"/>
    <p:sldMasterId id="2147483684" r:id="rId13"/>
    <p:sldMasterId id="2147483686" r:id="rId14"/>
    <p:sldMasterId id="2147483688" r:id="rId15"/>
    <p:sldMasterId id="2147483690" r:id="rId16"/>
    <p:sldMasterId id="2147483692" r:id="rId17"/>
    <p:sldMasterId id="2147483694" r:id="rId18"/>
    <p:sldMasterId id="2147483696" r:id="rId19"/>
    <p:sldMasterId id="2147483698" r:id="rId20"/>
    <p:sldMasterId id="2147483700" r:id="rId21"/>
    <p:sldMasterId id="2147483702" r:id="rId22"/>
  </p:sldMasterIdLst>
  <p:sldIdLst>
    <p:sldId id="259" r:id="rId23"/>
    <p:sldId id="262" r:id="rId24"/>
    <p:sldId id="265" r:id="rId25"/>
    <p:sldId id="268" r:id="rId26"/>
    <p:sldId id="271" r:id="rId27"/>
    <p:sldId id="274" r:id="rId28"/>
    <p:sldId id="277" r:id="rId29"/>
    <p:sldId id="280" r:id="rId30"/>
    <p:sldId id="283" r:id="rId31"/>
    <p:sldId id="286" r:id="rId32"/>
    <p:sldId id="289" r:id="rId33"/>
    <p:sldId id="292" r:id="rId34"/>
    <p:sldId id="295" r:id="rId35"/>
    <p:sldId id="298" r:id="rId36"/>
    <p:sldId id="301" r:id="rId37"/>
    <p:sldId id="304" r:id="rId38"/>
    <p:sldId id="307" r:id="rId39"/>
    <p:sldId id="310" r:id="rId40"/>
    <p:sldId id="313" r:id="rId41"/>
    <p:sldId id="316" r:id="rId42"/>
    <p:sldId id="319" r:id="rId43"/>
    <p:sldId id="321" r:id="rId44"/>
  </p:sldIdLst>
  <p:sldSz cx="8851900" cy="5575300"/>
  <p:notesSz cx="6858000" cy="9144000"/>
  <p:embeddedFontLst>
    <p:embeddedFont>
      <p:font typeface="华文行楷" panose="02010800040101010101" charset="-122"/>
      <p:regular r:id="rId46"/>
    </p:embeddedFont>
    <p:embeddedFont>
      <p:font typeface="微软雅黑" panose="020B0503020204020204" charset="-122"/>
      <p:regular r:id="rId47"/>
    </p:embeddedFont>
    <p:embeddedFont>
      <p:font typeface="华文楷体" panose="02010600040101010101" charset="-122"/>
      <p:regular r:id="rId48"/>
    </p:embeddedFont>
    <p:embeddedFont>
      <p:font typeface="Calibri" panose="020F0502020204030204" charset="0"/>
      <p:regular r:id="rId49"/>
      <p:bold r:id="rId50"/>
      <p:italic r:id="rId51"/>
      <p:boldItalic r:id="rId52"/>
    </p:embeddedFont>
    <p:embeddedFont>
      <p:font typeface="黑体" panose="02010609060101010101" charset="-122"/>
      <p:regular r:id="rId53"/>
    </p:embeddedFont>
    <p:embeddedFont>
      <p:font typeface="Ebrima" panose="02000000000000000000"/>
      <p:regular r:id="rId54"/>
      <p:bold r:id="rId55"/>
    </p:embeddedFont>
    <p:embeddedFont>
      <p:font typeface="Impact" panose="020B0806030902050204"/>
      <p:regular r:id="rId56"/>
    </p:embeddedFont>
    <p:embeddedFont>
      <p:font typeface="Verdana" panose="020B0604030504040204"/>
      <p:regular r:id="rId57"/>
      <p:bold r:id="rId58"/>
      <p:italic r:id="rId59"/>
      <p:boldItalic r:id="rId60"/>
    </p:embeddedFont>
    <p:embeddedFont>
      <p:font typeface="1710951383709" panose="020B0903060703020204" charset="0"/>
      <p:regular r:id="rId61"/>
    </p:embeddedFont>
    <p:embeddedFont>
      <p:font typeface="楷体" panose="02010609060101010101" charset="-122"/>
      <p:regular r:id="rId62"/>
    </p:embeddedFont>
    <p:embeddedFont>
      <p:font typeface="隶书" panose="02010509060101010101" charset="-122"/>
      <p:regular r:id="rId63"/>
    </p:embeddedFont>
    <p:embeddedFont>
      <p:font typeface="华文新魏" panose="02010800040101010101" charset="-122"/>
      <p:regular r:id="rId64"/>
    </p:embeddedFont>
  </p:embeddedFontLst>
  <p:custDataLst>
    <p:tags r:id="rId4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Master" Target="slideMasters/slideMaster10.xml" /><Relationship Id="rId11" Type="http://schemas.openxmlformats.org/officeDocument/2006/relationships/slideMaster" Target="slideMasters/slideMaster11.xml" /><Relationship Id="rId12" Type="http://schemas.openxmlformats.org/officeDocument/2006/relationships/slideMaster" Target="slideMasters/slideMaster12.xml" /><Relationship Id="rId13" Type="http://schemas.openxmlformats.org/officeDocument/2006/relationships/slideMaster" Target="slideMasters/slideMaster13.xml" /><Relationship Id="rId14" Type="http://schemas.openxmlformats.org/officeDocument/2006/relationships/slideMaster" Target="slideMasters/slideMaster14.xml" /><Relationship Id="rId15" Type="http://schemas.openxmlformats.org/officeDocument/2006/relationships/slideMaster" Target="slideMasters/slideMaster15.xml" /><Relationship Id="rId16" Type="http://schemas.openxmlformats.org/officeDocument/2006/relationships/slideMaster" Target="slideMasters/slideMaster16.xml" /><Relationship Id="rId17" Type="http://schemas.openxmlformats.org/officeDocument/2006/relationships/slideMaster" Target="slideMasters/slideMaster17.xml" /><Relationship Id="rId18" Type="http://schemas.openxmlformats.org/officeDocument/2006/relationships/slideMaster" Target="slideMasters/slideMaster18.xml" /><Relationship Id="rId19" Type="http://schemas.openxmlformats.org/officeDocument/2006/relationships/slideMaster" Target="slideMasters/slideMaster19.xml" /><Relationship Id="rId2" Type="http://schemas.openxmlformats.org/officeDocument/2006/relationships/slideMaster" Target="slideMasters/slideMaster2.xml" /><Relationship Id="rId20" Type="http://schemas.openxmlformats.org/officeDocument/2006/relationships/slideMaster" Target="slideMasters/slideMaster20.xml" /><Relationship Id="rId21" Type="http://schemas.openxmlformats.org/officeDocument/2006/relationships/slideMaster" Target="slideMasters/slideMaster21.xml" /><Relationship Id="rId22" Type="http://schemas.openxmlformats.org/officeDocument/2006/relationships/slideMaster" Target="slideMasters/slideMaster22.xml" /><Relationship Id="rId23" Type="http://schemas.openxmlformats.org/officeDocument/2006/relationships/slide" Target="slides/slide1.xml" /><Relationship Id="rId24" Type="http://schemas.openxmlformats.org/officeDocument/2006/relationships/slide" Target="slides/slide2.xml" /><Relationship Id="rId25" Type="http://schemas.openxmlformats.org/officeDocument/2006/relationships/slide" Target="slides/slide3.xml" /><Relationship Id="rId26" Type="http://schemas.openxmlformats.org/officeDocument/2006/relationships/slide" Target="slides/slide4.xml" /><Relationship Id="rId27" Type="http://schemas.openxmlformats.org/officeDocument/2006/relationships/slide" Target="slides/slide5.xml" /><Relationship Id="rId28" Type="http://schemas.openxmlformats.org/officeDocument/2006/relationships/slide" Target="slides/slide6.xml" /><Relationship Id="rId29" Type="http://schemas.openxmlformats.org/officeDocument/2006/relationships/slide" Target="slides/slide7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8.xml" /><Relationship Id="rId31" Type="http://schemas.openxmlformats.org/officeDocument/2006/relationships/slide" Target="slides/slide9.xml" /><Relationship Id="rId32" Type="http://schemas.openxmlformats.org/officeDocument/2006/relationships/slide" Target="slides/slide10.xml" /><Relationship Id="rId33" Type="http://schemas.openxmlformats.org/officeDocument/2006/relationships/slide" Target="slides/slide11.xml" /><Relationship Id="rId34" Type="http://schemas.openxmlformats.org/officeDocument/2006/relationships/slide" Target="slides/slide12.xml" /><Relationship Id="rId35" Type="http://schemas.openxmlformats.org/officeDocument/2006/relationships/slide" Target="slides/slide13.xml" /><Relationship Id="rId36" Type="http://schemas.openxmlformats.org/officeDocument/2006/relationships/slide" Target="slides/slide14.xml" /><Relationship Id="rId37" Type="http://schemas.openxmlformats.org/officeDocument/2006/relationships/slide" Target="slides/slide15.xml" /><Relationship Id="rId38" Type="http://schemas.openxmlformats.org/officeDocument/2006/relationships/slide" Target="slides/slide16.xml" /><Relationship Id="rId39" Type="http://schemas.openxmlformats.org/officeDocument/2006/relationships/slide" Target="slides/slide17.xml" /><Relationship Id="rId4" Type="http://schemas.openxmlformats.org/officeDocument/2006/relationships/slideMaster" Target="slideMasters/slideMaster4.xml" /><Relationship Id="rId40" Type="http://schemas.openxmlformats.org/officeDocument/2006/relationships/slide" Target="slides/slide18.xml" /><Relationship Id="rId41" Type="http://schemas.openxmlformats.org/officeDocument/2006/relationships/slide" Target="slides/slide19.xml" /><Relationship Id="rId42" Type="http://schemas.openxmlformats.org/officeDocument/2006/relationships/slide" Target="slides/slide20.xml" /><Relationship Id="rId43" Type="http://schemas.openxmlformats.org/officeDocument/2006/relationships/slide" Target="slides/slide21.xml" /><Relationship Id="rId44" Type="http://schemas.openxmlformats.org/officeDocument/2006/relationships/slide" Target="slides/slide22.xml" /><Relationship Id="rId45" Type="http://schemas.openxmlformats.org/officeDocument/2006/relationships/tags" Target="tags/tag1.xml" /><Relationship Id="rId46" Type="http://schemas.openxmlformats.org/officeDocument/2006/relationships/font" Target="fonts/font1.fntdata" /><Relationship Id="rId47" Type="http://schemas.openxmlformats.org/officeDocument/2006/relationships/font" Target="fonts/font2.fntdata" /><Relationship Id="rId48" Type="http://schemas.openxmlformats.org/officeDocument/2006/relationships/font" Target="fonts/font3.fntdata" /><Relationship Id="rId49" Type="http://schemas.openxmlformats.org/officeDocument/2006/relationships/font" Target="fonts/font4.fntdata" /><Relationship Id="rId5" Type="http://schemas.openxmlformats.org/officeDocument/2006/relationships/slideMaster" Target="slideMasters/slideMaster5.xml" /><Relationship Id="rId50" Type="http://schemas.openxmlformats.org/officeDocument/2006/relationships/font" Target="fonts/font5.fntdata" /><Relationship Id="rId51" Type="http://schemas.openxmlformats.org/officeDocument/2006/relationships/font" Target="fonts/font6.fntdata" /><Relationship Id="rId52" Type="http://schemas.openxmlformats.org/officeDocument/2006/relationships/font" Target="fonts/font7.fntdata" /><Relationship Id="rId53" Type="http://schemas.openxmlformats.org/officeDocument/2006/relationships/font" Target="fonts/font8.fntdata" /><Relationship Id="rId54" Type="http://schemas.openxmlformats.org/officeDocument/2006/relationships/font" Target="fonts/font9.fntdata" /><Relationship Id="rId55" Type="http://schemas.openxmlformats.org/officeDocument/2006/relationships/font" Target="fonts/font10.fntdata" /><Relationship Id="rId56" Type="http://schemas.openxmlformats.org/officeDocument/2006/relationships/font" Target="fonts/font11.fntdata" /><Relationship Id="rId57" Type="http://schemas.openxmlformats.org/officeDocument/2006/relationships/font" Target="fonts/font12.fntdata" /><Relationship Id="rId58" Type="http://schemas.openxmlformats.org/officeDocument/2006/relationships/font" Target="fonts/font13.fntdata" /><Relationship Id="rId59" Type="http://schemas.openxmlformats.org/officeDocument/2006/relationships/font" Target="fonts/font14.fntdata" /><Relationship Id="rId6" Type="http://schemas.openxmlformats.org/officeDocument/2006/relationships/slideMaster" Target="slideMasters/slideMaster6.xml" /><Relationship Id="rId60" Type="http://schemas.openxmlformats.org/officeDocument/2006/relationships/font" Target="fonts/font15.fntdata" /><Relationship Id="rId61" Type="http://schemas.openxmlformats.org/officeDocument/2006/relationships/font" Target="fonts/font16.fntdata" /><Relationship Id="rId62" Type="http://schemas.openxmlformats.org/officeDocument/2006/relationships/font" Target="fonts/font17.fntdata" /><Relationship Id="rId63" Type="http://schemas.openxmlformats.org/officeDocument/2006/relationships/font" Target="fonts/font18.fntdata" /><Relationship Id="rId64" Type="http://schemas.openxmlformats.org/officeDocument/2006/relationships/font" Target="fonts/font19.fntdata" /><Relationship Id="rId65" Type="http://schemas.openxmlformats.org/officeDocument/2006/relationships/presProps" Target="presProps.xml" /><Relationship Id="rId66" Type="http://schemas.openxmlformats.org/officeDocument/2006/relationships/viewProps" Target="viewProps.xml" /><Relationship Id="rId67" Type="http://schemas.openxmlformats.org/officeDocument/2006/relationships/theme" Target="theme/theme1.xml" /><Relationship Id="rId68" Type="http://schemas.openxmlformats.org/officeDocument/2006/relationships/tableStyles" Target="tableStyles.xml" /><Relationship Id="rId7" Type="http://schemas.openxmlformats.org/officeDocument/2006/relationships/slideMaster" Target="slideMasters/slideMaster7.xml" /><Relationship Id="rId8" Type="http://schemas.openxmlformats.org/officeDocument/2006/relationships/slideMaster" Target="slideMasters/slideMaster8.xml" /><Relationship Id="rId9" Type="http://schemas.openxmlformats.org/officeDocument/2006/relationships/slideMaster" Target="slideMasters/slideMaster9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5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6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8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9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1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CA0B6-DEE4-4DD4-BFBA-90CDCBF76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825D5-0136-4A11-90BD-3052E4429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88640-EC8E-48DF-B1D4-2646DE484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4C174-9BFC-4286-A72A-3E4B55E31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3CBAC4-5247-487A-B97A-C6EDA9A5A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BB67B1-89E0-40C1-9012-BBBC4D304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B21FAC-C728-4442-9FE1-7AC85382B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D9299-271E-45FD-B0D4-18343F5A9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5C701-F244-4F2C-973C-4FF73FED2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0B3F5-96A0-4B2D-B74C-8A07BBB1E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12A6B-42BF-4A17-B646-09752F2EC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" Target="../theme/theme4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heme" Target="../theme/theme5.xml" /></Relationships>
</file>

<file path=ppt/slideMasters/_rels/slideMaster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heme" Target="../theme/theme6.xml" /></Relationships>
</file>

<file path=ppt/slideMasters/_rels/slideMaster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heme" Target="../theme/theme7.xml" /></Relationships>
</file>

<file path=ppt/slideMasters/_rels/slideMaster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" Target="../theme/theme8.xml" /></Relationships>
</file>

<file path=ppt/slideMasters/_rels/slideMaster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heme" Target="../theme/theme9.xml" /></Relationships>
</file>

<file path=ppt/slideMasters/_rels/slideMaster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theme" Target="../theme/theme10.xml" /></Relationships>
</file>

<file path=ppt/slideMasters/_rels/slideMaster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theme" Target="../theme/theme11.xml" /></Relationships>
</file>

<file path=ppt/slideMasters/_rels/slideMaster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theme" Target="../theme/theme12.xml" /></Relationships>
</file>

<file path=ppt/slideMasters/_rels/slideMaster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" Target="../theme/theme13.xml" /></Relationships>
</file>

<file path=ppt/slideMasters/_rels/slideMaster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" Target="../theme/theme14.xml" /></Relationships>
</file>

<file path=ppt/slideMasters/_rels/slideMaster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theme" Target="../theme/theme15.xml" /></Relationships>
</file>

<file path=ppt/slideMasters/_rels/slideMaster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heme" Target="../theme/theme16.xml" /></Relationships>
</file>

<file path=ppt/slideMasters/_rels/slideMaster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theme" Target="../theme/theme17.xml" /></Relationships>
</file>

<file path=ppt/slideMasters/_rels/slideMaster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theme" Target="../theme/theme18.xml" /></Relationships>
</file>

<file path=ppt/slideMasters/_rels/slideMaster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heme" Target="../theme/theme19.xml" /></Relationships>
</file>

<file path=ppt/slideMasters/_rels/slideMaster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theme" Target="../theme/theme20.xml" /></Relationships>
</file>

<file path=ppt/slideMasters/_rels/slideMaster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theme" Target="../theme/theme21.xml" /></Relationships>
</file>

<file path=ppt/slideMasters/_rels/slideMaster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theme" Target="../theme/theme2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1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1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image" Target="../media/image19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20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00134230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4"/>
          <p:cNvSpPr txBox="1"/>
          <p:nvPr/>
        </p:nvSpPr>
        <p:spPr>
          <a:xfrm>
            <a:off x="1833524" y="2355700"/>
            <a:ext cx="4724400" cy="6415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750"/>
              </a:lnSpc>
              <a:spcBef>
                <a:spcPct val="0"/>
              </a:spcBef>
              <a:spcAft>
                <a:spcPct val="0"/>
              </a:spcAft>
            </a:pPr>
            <a:r>
              <a:rPr sz="3600" b="1">
                <a:solidFill>
                  <a:srgbClr val="767171"/>
                </a:solidFill>
                <a:latin typeface="微软雅黑" panose="020b0503020204020204" charset="-122"/>
                <a:cs typeface="微软雅黑" panose="020b0503020204020204" charset="-122"/>
              </a:rPr>
              <a:t>护士分层级使用及管理</a:t>
            </a:r>
            <a:endParaRPr sz="3600" b="1">
              <a:solidFill>
                <a:srgbClr val="767171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/>
        </p:nvSpPr>
        <p:spPr>
          <a:xfrm>
            <a:off x="3725545" y="212321"/>
            <a:ext cx="1202816" cy="6415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750"/>
              </a:lnSpc>
              <a:spcBef>
                <a:spcPct val="0"/>
              </a:spcBef>
              <a:spcAft>
                <a:spcPct val="0"/>
              </a:spcAft>
            </a:pPr>
            <a:r>
              <a:rPr sz="3600" b="1">
                <a:solidFill>
                  <a:srgbClr val="0D0D0D"/>
                </a:solidFill>
                <a:latin typeface="微软雅黑" panose="020b0503020204020204" charset="-122"/>
                <a:cs typeface="微软雅黑" panose="020b0503020204020204" charset="-122"/>
              </a:rPr>
              <a:t>提</a:t>
            </a:r>
            <a:r>
              <a:rPr sz="3600" b="1" spc="171">
                <a:solidFill>
                  <a:srgbClr val="0D0D0D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0D0D0D"/>
                </a:solidFill>
                <a:latin typeface="微软雅黑" panose="020b0503020204020204" charset="-122"/>
                <a:cs typeface="微软雅黑" panose="020b0503020204020204" charset="-122"/>
              </a:rPr>
              <a:t>纲</a:t>
            </a:r>
            <a:endParaRPr sz="3600" b="1">
              <a:solidFill>
                <a:srgbClr val="0D0D0D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914144" y="1553380"/>
            <a:ext cx="322084" cy="27369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680"/>
              </a:lnSpc>
              <a:spcBef>
                <a:spcPct val="0"/>
              </a:spcBef>
              <a:spcAft>
                <a:spcPct val="0"/>
              </a:spcAft>
            </a:pPr>
            <a:r>
              <a:rPr sz="2400" b="1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1</a:t>
            </a:r>
            <a:endParaRPr sz="2400" b="1">
              <a:solidFill>
                <a:srgbClr val="FFFFFF"/>
              </a:solidFill>
              <a:latin typeface="Arial" pitchFamily="34" charset="0"/>
              <a:cs typeface="Arial" pitchFamily="34" charset="0"/>
            </a:endParaRPr>
          </a:p>
          <a:p>
            <a:pPr marL="0" marR="0">
              <a:lnSpc>
                <a:spcPts val="2685"/>
              </a:lnSpc>
              <a:spcBef>
                <a:spcPts val="3505"/>
              </a:spcBef>
              <a:spcAft>
                <a:spcPct val="0"/>
              </a:spcAft>
            </a:pPr>
            <a:r>
              <a:rPr sz="2400" b="1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2</a:t>
            </a:r>
            <a:endParaRPr sz="2400" b="1">
              <a:solidFill>
                <a:srgbClr val="FFFFFF"/>
              </a:solidFill>
              <a:latin typeface="Arial" pitchFamily="34" charset="0"/>
              <a:cs typeface="Arial" pitchFamily="34" charset="0"/>
            </a:endParaRPr>
          </a:p>
          <a:p>
            <a:pPr marL="0" marR="0">
              <a:lnSpc>
                <a:spcPts val="2685"/>
              </a:lnSpc>
              <a:spcBef>
                <a:spcPts val="3505"/>
              </a:spcBef>
              <a:spcAft>
                <a:spcPct val="0"/>
              </a:spcAft>
            </a:pPr>
            <a:r>
              <a:rPr sz="2400" b="1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3</a:t>
            </a:r>
            <a:endParaRPr sz="2400" b="1">
              <a:solidFill>
                <a:srgbClr val="FFFFFF"/>
              </a:solidFill>
              <a:latin typeface="Arial" pitchFamily="34" charset="0"/>
              <a:cs typeface="Arial" pitchFamily="34" charset="0"/>
            </a:endParaRPr>
          </a:p>
          <a:p>
            <a:pPr marL="0" marR="0">
              <a:lnSpc>
                <a:spcPts val="2685"/>
              </a:lnSpc>
              <a:spcBef>
                <a:spcPts val="3505"/>
              </a:spcBef>
              <a:spcAft>
                <a:spcPct val="0"/>
              </a:spcAft>
            </a:pPr>
            <a:r>
              <a:rPr sz="2400" b="1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4</a:t>
            </a:r>
            <a:endParaRPr sz="2400" b="1">
              <a:solidFill>
                <a:srgbClr val="FF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591435" y="1593793"/>
            <a:ext cx="3206496" cy="374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645"/>
              </a:lnSpc>
              <a:spcBef>
                <a:spcPct val="0"/>
              </a:spcBef>
              <a:spcAft>
                <a:spcPct val="0"/>
              </a:spcAft>
            </a:pPr>
            <a:r>
              <a:rPr sz="20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护士岗位管理的背景和意义</a:t>
            </a:r>
            <a:endParaRPr sz="20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591435" y="2379923"/>
            <a:ext cx="2697480" cy="10885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645"/>
              </a:lnSpc>
              <a:spcBef>
                <a:spcPct val="0"/>
              </a:spcBef>
              <a:spcAft>
                <a:spcPct val="0"/>
              </a:spcAft>
            </a:pPr>
            <a:r>
              <a:rPr sz="20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护理岗位设置不分层法</a:t>
            </a:r>
            <a:endParaRPr sz="20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650"/>
              </a:lnSpc>
              <a:spcBef>
                <a:spcPts val="3030"/>
              </a:spcBef>
              <a:spcAft>
                <a:spcPct val="0"/>
              </a:spcAft>
            </a:pPr>
            <a:r>
              <a:rPr sz="20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护士分层培训不考核</a:t>
            </a:r>
            <a:endParaRPr sz="20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91435" y="3880428"/>
            <a:ext cx="2442972" cy="374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645"/>
              </a:lnSpc>
              <a:spcBef>
                <a:spcPct val="0"/>
              </a:spcBef>
              <a:spcAft>
                <a:spcPct val="0"/>
              </a:spcAft>
            </a:pPr>
            <a:r>
              <a:rPr sz="20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护士绩效考核不晋升</a:t>
            </a:r>
            <a:endParaRPr sz="20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/>
        </p:nvSpPr>
        <p:spPr>
          <a:xfrm>
            <a:off x="786688" y="1837502"/>
            <a:ext cx="434642" cy="605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465"/>
              </a:lnSpc>
              <a:spcBef>
                <a:spcPct val="0"/>
              </a:spcBef>
              <a:spcAft>
                <a:spcPct val="0"/>
              </a:spcAft>
            </a:pPr>
            <a:r>
              <a:rPr sz="4000" b="1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1</a:t>
            </a:r>
            <a:endParaRPr sz="4000" b="1">
              <a:solidFill>
                <a:srgbClr val="FF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449067" y="1940374"/>
            <a:ext cx="4413503" cy="50675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369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护士岗位管理的背景和意义</a:t>
            </a:r>
            <a:endParaRPr sz="28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/>
        </p:nvSpPr>
        <p:spPr>
          <a:xfrm>
            <a:off x="733653" y="292586"/>
            <a:ext cx="3322320" cy="5751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230"/>
              </a:lnSpc>
              <a:spcBef>
                <a:spcPct val="0"/>
              </a:spcBef>
              <a:spcAft>
                <a:spcPct val="0"/>
              </a:spcAft>
            </a:pPr>
            <a:r>
              <a:rPr sz="32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1</a:t>
            </a:r>
            <a:r>
              <a:rPr sz="3200" b="1" spc="-10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护理岗位管理背景及意义</a:t>
            </a:r>
            <a:endParaRPr sz="20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19555" y="1021717"/>
            <a:ext cx="1681276" cy="3744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650"/>
              </a:lnSpc>
              <a:spcBef>
                <a:spcPct val="0"/>
              </a:spcBef>
              <a:spcAft>
                <a:spcPct val="0"/>
              </a:spcAft>
            </a:pPr>
            <a:r>
              <a:rPr sz="20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行业法律法觃</a:t>
            </a:r>
            <a:endParaRPr sz="2000" b="1">
              <a:solidFill>
                <a:srgbClr val="C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90879" y="1513619"/>
            <a:ext cx="3287826" cy="3056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105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0F0"/>
                </a:solidFill>
                <a:latin typeface="微软雅黑" panose="020b0503020204020204" charset="-122"/>
                <a:cs typeface="微软雅黑" panose="020b0503020204020204" charset="-122"/>
              </a:rPr>
              <a:t>▲</a:t>
            </a:r>
            <a:r>
              <a:rPr sz="1600">
                <a:solidFill>
                  <a:srgbClr val="00B0F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600" b="1">
                <a:solidFill>
                  <a:srgbClr val="595959"/>
                </a:solidFill>
                <a:latin typeface="微软雅黑" panose="020b0503020204020204" charset="-122"/>
                <a:cs typeface="微软雅黑" panose="020b0503020204020204" charset="-122"/>
              </a:rPr>
              <a:t>国务院出台《护士条例》</a:t>
            </a:r>
            <a:r>
              <a:rPr sz="1600" b="1">
                <a:solidFill>
                  <a:srgbClr val="595959"/>
                </a:solidFill>
                <a:latin typeface="Arial" pitchFamily="34" charset="0"/>
                <a:cs typeface="Arial" pitchFamily="34" charset="0"/>
              </a:rPr>
              <a:t>2008</a:t>
            </a:r>
            <a:r>
              <a:rPr sz="1600" b="1">
                <a:solidFill>
                  <a:srgbClr val="595959"/>
                </a:solidFill>
                <a:latin typeface="微软雅黑" panose="020b0503020204020204" charset="-122"/>
                <a:cs typeface="微软雅黑" panose="020b0503020204020204" charset="-122"/>
              </a:rPr>
              <a:t>年</a:t>
            </a:r>
            <a:endParaRPr sz="1600" b="1">
              <a:solidFill>
                <a:srgbClr val="595959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90879" y="1944911"/>
            <a:ext cx="6120054" cy="3056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105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0F0"/>
                </a:solidFill>
                <a:latin typeface="微软雅黑" panose="020b0503020204020204" charset="-122"/>
                <a:cs typeface="微软雅黑" panose="020b0503020204020204" charset="-122"/>
              </a:rPr>
              <a:t>▲</a:t>
            </a:r>
            <a:r>
              <a:rPr sz="1600">
                <a:solidFill>
                  <a:srgbClr val="00B0F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600" b="1">
                <a:solidFill>
                  <a:srgbClr val="595959"/>
                </a:solidFill>
                <a:latin typeface="微软雅黑" panose="020b0503020204020204" charset="-122"/>
                <a:cs typeface="微软雅黑" panose="020b0503020204020204" charset="-122"/>
              </a:rPr>
              <a:t>卫生部医政司《医院注册护士管理办法》（征求意见稿）</a:t>
            </a:r>
            <a:r>
              <a:rPr sz="1600" b="1" spc="-23">
                <a:solidFill>
                  <a:srgbClr val="595959"/>
                </a:solidFill>
                <a:latin typeface="Arial" pitchFamily="34" charset="0"/>
                <a:cs typeface="Arial" pitchFamily="34" charset="0"/>
              </a:rPr>
              <a:t>2011</a:t>
            </a:r>
            <a:r>
              <a:rPr sz="1600" b="1">
                <a:solidFill>
                  <a:srgbClr val="595959"/>
                </a:solidFill>
                <a:latin typeface="微软雅黑" panose="020b0503020204020204" charset="-122"/>
                <a:cs typeface="微软雅黑" panose="020b0503020204020204" charset="-122"/>
              </a:rPr>
              <a:t>年</a:t>
            </a:r>
            <a:endParaRPr sz="1600" b="1">
              <a:solidFill>
                <a:srgbClr val="595959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90879" y="2376261"/>
            <a:ext cx="7170394" cy="3060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11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0F0"/>
                </a:solidFill>
                <a:latin typeface="微软雅黑" panose="020b0503020204020204" charset="-122"/>
                <a:cs typeface="微软雅黑" panose="020b0503020204020204" charset="-122"/>
              </a:rPr>
              <a:t>▲</a:t>
            </a:r>
            <a:r>
              <a:rPr sz="1600">
                <a:solidFill>
                  <a:srgbClr val="00B0F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600" b="1">
                <a:solidFill>
                  <a:srgbClr val="595959"/>
                </a:solidFill>
                <a:latin typeface="微软雅黑" panose="020b0503020204020204" charset="-122"/>
                <a:cs typeface="微软雅黑" panose="020b0503020204020204" charset="-122"/>
              </a:rPr>
              <a:t>卫生部医政司《实施医院护士岗位管理的挃导意见》卫医政发〔</a:t>
            </a:r>
            <a:r>
              <a:rPr sz="1600" b="1">
                <a:solidFill>
                  <a:srgbClr val="595959"/>
                </a:solidFill>
                <a:latin typeface="Arial" pitchFamily="34" charset="0"/>
                <a:cs typeface="Arial" pitchFamily="34" charset="0"/>
              </a:rPr>
              <a:t>2012</a:t>
            </a:r>
            <a:r>
              <a:rPr sz="1600" b="1">
                <a:solidFill>
                  <a:srgbClr val="595959"/>
                </a:solidFill>
                <a:latin typeface="微软雅黑" panose="020b0503020204020204" charset="-122"/>
                <a:cs typeface="微软雅黑" panose="020b0503020204020204" charset="-122"/>
              </a:rPr>
              <a:t>〕</a:t>
            </a:r>
            <a:r>
              <a:rPr sz="1600" b="1">
                <a:solidFill>
                  <a:srgbClr val="595959"/>
                </a:solidFill>
                <a:latin typeface="Arial" pitchFamily="34" charset="0"/>
                <a:cs typeface="Arial" pitchFamily="34" charset="0"/>
              </a:rPr>
              <a:t>30</a:t>
            </a:r>
            <a:r>
              <a:rPr sz="1600" b="1">
                <a:solidFill>
                  <a:srgbClr val="595959"/>
                </a:solidFill>
                <a:latin typeface="微软雅黑" panose="020b0503020204020204" charset="-122"/>
                <a:cs typeface="微软雅黑" panose="020b0503020204020204" charset="-122"/>
              </a:rPr>
              <a:t>号</a:t>
            </a:r>
            <a:endParaRPr sz="1600" b="1">
              <a:solidFill>
                <a:srgbClr val="595959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90879" y="2961800"/>
            <a:ext cx="5838114" cy="1168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105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0F0"/>
                </a:solidFill>
                <a:latin typeface="微软雅黑" panose="020b0503020204020204" charset="-122"/>
                <a:cs typeface="微软雅黑" panose="020b0503020204020204" charset="-122"/>
              </a:rPr>
              <a:t>▲</a:t>
            </a:r>
            <a:r>
              <a:rPr sz="1600">
                <a:solidFill>
                  <a:srgbClr val="00B0F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600" b="1">
                <a:solidFill>
                  <a:srgbClr val="595959"/>
                </a:solidFill>
                <a:latin typeface="微软雅黑" panose="020b0503020204020204" charset="-122"/>
                <a:cs typeface="微软雅黑" panose="020b0503020204020204" charset="-122"/>
              </a:rPr>
              <a:t>国家卫计委《中国护理事业发展觃划纲要（</a:t>
            </a:r>
            <a:r>
              <a:rPr sz="1600" b="1">
                <a:solidFill>
                  <a:srgbClr val="595959"/>
                </a:solidFill>
                <a:latin typeface="Arial" pitchFamily="34" charset="0"/>
                <a:cs typeface="Arial" pitchFamily="34" charset="0"/>
              </a:rPr>
              <a:t>2016-2020</a:t>
            </a:r>
            <a:r>
              <a:rPr sz="1600" b="1">
                <a:solidFill>
                  <a:srgbClr val="595959"/>
                </a:solidFill>
                <a:latin typeface="微软雅黑" panose="020b0503020204020204" charset="-122"/>
                <a:cs typeface="微软雅黑" panose="020b0503020204020204" charset="-122"/>
              </a:rPr>
              <a:t>年）》</a:t>
            </a:r>
            <a:endParaRPr sz="1600" b="1">
              <a:solidFill>
                <a:srgbClr val="595959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110"/>
              </a:lnSpc>
              <a:spcBef>
                <a:spcPts val="1290"/>
              </a:spcBef>
              <a:spcAft>
                <a:spcPct val="0"/>
              </a:spcAft>
            </a:pPr>
            <a:r>
              <a:rPr sz="1600">
                <a:solidFill>
                  <a:srgbClr val="00B0F0"/>
                </a:solidFill>
                <a:latin typeface="微软雅黑" panose="020b0503020204020204" charset="-122"/>
                <a:cs typeface="微软雅黑" panose="020b0503020204020204" charset="-122"/>
              </a:rPr>
              <a:t>▲</a:t>
            </a:r>
            <a:r>
              <a:rPr sz="1600">
                <a:solidFill>
                  <a:srgbClr val="00B0F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600" b="1">
                <a:solidFill>
                  <a:srgbClr val="595959"/>
                </a:solidFill>
                <a:latin typeface="微软雅黑" panose="020b0503020204020204" charset="-122"/>
                <a:cs typeface="微软雅黑" panose="020b0503020204020204" charset="-122"/>
              </a:rPr>
              <a:t>国家卫计委《推广优质护理服务工作方案》</a:t>
            </a:r>
            <a:r>
              <a:rPr sz="1600" b="1">
                <a:solidFill>
                  <a:srgbClr val="595959"/>
                </a:solidFill>
                <a:latin typeface="Arial" pitchFamily="34" charset="0"/>
                <a:cs typeface="Arial" pitchFamily="34" charset="0"/>
              </a:rPr>
              <a:t>2012</a:t>
            </a:r>
            <a:r>
              <a:rPr sz="1600" b="1">
                <a:solidFill>
                  <a:srgbClr val="595959"/>
                </a:solidFill>
                <a:latin typeface="微软雅黑" panose="020b0503020204020204" charset="-122"/>
                <a:cs typeface="微软雅黑" panose="020b0503020204020204" charset="-122"/>
              </a:rPr>
              <a:t>年</a:t>
            </a:r>
            <a:endParaRPr sz="1600" b="1">
              <a:solidFill>
                <a:srgbClr val="595959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105"/>
              </a:lnSpc>
              <a:spcBef>
                <a:spcPts val="1290"/>
              </a:spcBef>
              <a:spcAft>
                <a:spcPct val="0"/>
              </a:spcAft>
            </a:pPr>
            <a:r>
              <a:rPr sz="1600">
                <a:solidFill>
                  <a:srgbClr val="00B0F0"/>
                </a:solidFill>
                <a:latin typeface="微软雅黑" panose="020b0503020204020204" charset="-122"/>
                <a:cs typeface="微软雅黑" panose="020b0503020204020204" charset="-122"/>
              </a:rPr>
              <a:t>▲</a:t>
            </a:r>
            <a:r>
              <a:rPr sz="1600">
                <a:solidFill>
                  <a:srgbClr val="00B0F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600" b="1">
                <a:solidFill>
                  <a:srgbClr val="595959"/>
                </a:solidFill>
                <a:latin typeface="微软雅黑" panose="020b0503020204020204" charset="-122"/>
                <a:cs typeface="微软雅黑" panose="020b0503020204020204" charset="-122"/>
              </a:rPr>
              <a:t>国家卫计委《三级综合医院评审标准实施细则》</a:t>
            </a:r>
            <a:r>
              <a:rPr sz="1600" b="1">
                <a:solidFill>
                  <a:srgbClr val="595959"/>
                </a:solidFill>
                <a:latin typeface="Arial" pitchFamily="34" charset="0"/>
                <a:cs typeface="Arial" pitchFamily="34" charset="0"/>
              </a:rPr>
              <a:t>2012</a:t>
            </a:r>
            <a:r>
              <a:rPr sz="1600" b="1">
                <a:solidFill>
                  <a:srgbClr val="595959"/>
                </a:solidFill>
                <a:latin typeface="微软雅黑" panose="020b0503020204020204" charset="-122"/>
                <a:cs typeface="微软雅黑" panose="020b0503020204020204" charset="-122"/>
              </a:rPr>
              <a:t>版</a:t>
            </a:r>
            <a:endParaRPr sz="1600" b="1">
              <a:solidFill>
                <a:srgbClr val="595959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072894" y="4757139"/>
            <a:ext cx="4534281" cy="323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250"/>
              </a:lnSpc>
              <a:spcBef>
                <a:spcPct val="0"/>
              </a:spcBef>
              <a:spcAft>
                <a:spcPct val="0"/>
              </a:spcAft>
            </a:pPr>
            <a:r>
              <a:rPr sz="17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都将“护士岗位管理”</a:t>
            </a:r>
            <a:r>
              <a:rPr sz="17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作为护理工作重要仸务</a:t>
            </a:r>
            <a:endParaRPr sz="17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 txBox="1"/>
          <p:nvPr/>
        </p:nvSpPr>
        <p:spPr>
          <a:xfrm>
            <a:off x="442264" y="172190"/>
            <a:ext cx="3323844" cy="5751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230"/>
              </a:lnSpc>
              <a:spcBef>
                <a:spcPct val="0"/>
              </a:spcBef>
              <a:spcAft>
                <a:spcPct val="0"/>
              </a:spcAft>
            </a:pPr>
            <a:r>
              <a:rPr sz="32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1 </a:t>
            </a:r>
            <a:r>
              <a:rPr sz="20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护理岗位管理背景及意义</a:t>
            </a:r>
            <a:endParaRPr sz="20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23367" y="949757"/>
            <a:ext cx="4773726" cy="3398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国家护理“十三五”规划--2020年达到的目标</a:t>
            </a:r>
            <a:endParaRPr sz="1800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38632" y="1498640"/>
            <a:ext cx="3813730" cy="273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785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11120F"/>
                </a:solidFill>
                <a:latin typeface="Wingdings" panose="05000000000000000000"/>
                <a:cs typeface="Wingdings" panose="05000000000000000000"/>
              </a:rPr>
              <a:t></a:t>
            </a:r>
            <a:r>
              <a:rPr sz="1600" spc="-62">
                <a:solidFill>
                  <a:srgbClr val="11120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600">
                <a:solidFill>
                  <a:srgbClr val="2A2C26"/>
                </a:solidFill>
                <a:latin typeface="华文楷体" panose="02010600040101010101" charset="-122"/>
                <a:cs typeface="华文楷体" panose="02010600040101010101" charset="-122"/>
              </a:rPr>
              <a:t>护士队伍的数量、素质、服务能力提升</a:t>
            </a:r>
            <a:endParaRPr sz="1600">
              <a:solidFill>
                <a:srgbClr val="2A2C26"/>
              </a:solidFill>
              <a:latin typeface="华文楷体" panose="02010600040101010101" charset="-122"/>
              <a:cs typeface="华文楷体" panose="02010600040101010101" charset="-122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38632" y="1827823"/>
            <a:ext cx="4017841" cy="273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785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2A2C26"/>
                </a:solidFill>
                <a:latin typeface="Wingdings" panose="05000000000000000000"/>
                <a:cs typeface="Wingdings" panose="05000000000000000000"/>
              </a:rPr>
              <a:t></a:t>
            </a:r>
            <a:r>
              <a:rPr sz="1600" spc="-62">
                <a:solidFill>
                  <a:srgbClr val="2A2C26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600">
                <a:solidFill>
                  <a:srgbClr val="2A2C26"/>
                </a:solidFill>
                <a:latin typeface="华文楷体" panose="02010600040101010101" charset="-122"/>
                <a:cs typeface="华文楷体" panose="02010600040101010101" charset="-122"/>
              </a:rPr>
              <a:t>培养一批专科护士，满足临床护理需求。</a:t>
            </a:r>
            <a:endParaRPr sz="1600">
              <a:solidFill>
                <a:srgbClr val="2A2C26"/>
              </a:solidFill>
              <a:latin typeface="华文楷体" panose="02010600040101010101" charset="-122"/>
              <a:cs typeface="华文楷体" panose="02010600040101010101" charset="-122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38632" y="2158912"/>
            <a:ext cx="8080194" cy="6037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785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2A2C26"/>
                </a:solidFill>
                <a:latin typeface="Wingdings" panose="05000000000000000000"/>
                <a:cs typeface="Wingdings" panose="05000000000000000000"/>
              </a:rPr>
              <a:t></a:t>
            </a:r>
            <a:r>
              <a:rPr sz="1600" spc="-62">
                <a:solidFill>
                  <a:srgbClr val="2A2C26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600">
                <a:solidFill>
                  <a:srgbClr val="2A2C26"/>
                </a:solidFill>
                <a:latin typeface="华文楷体" panose="02010600040101010101" charset="-122"/>
                <a:cs typeface="华文楷体" panose="02010600040101010101" charset="-122"/>
              </a:rPr>
              <a:t>优质护理服务纵深开展，落实责任制整体护理；专业内涵更加丰富，群众获得感显著。</a:t>
            </a:r>
            <a:endParaRPr sz="1600">
              <a:solidFill>
                <a:srgbClr val="2A2C26"/>
              </a:solidFill>
              <a:latin typeface="华文楷体" panose="02010600040101010101" charset="-122"/>
              <a:cs typeface="华文楷体" panose="02010600040101010101" charset="-122"/>
            </a:endParaRPr>
          </a:p>
          <a:p>
            <a:pPr marL="0" marR="0">
              <a:lnSpc>
                <a:spcPts val="1785"/>
              </a:lnSpc>
              <a:spcBef>
                <a:spcPts val="705"/>
              </a:spcBef>
              <a:spcAft>
                <a:spcPct val="0"/>
              </a:spcAft>
            </a:pPr>
            <a:r>
              <a:rPr sz="1600">
                <a:solidFill>
                  <a:srgbClr val="2A2C26"/>
                </a:solidFill>
                <a:latin typeface="Wingdings" panose="05000000000000000000"/>
                <a:cs typeface="Wingdings" panose="05000000000000000000"/>
              </a:rPr>
              <a:t></a:t>
            </a:r>
            <a:r>
              <a:rPr sz="1600" spc="-62">
                <a:solidFill>
                  <a:srgbClr val="2A2C26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600">
                <a:solidFill>
                  <a:srgbClr val="2A2C26"/>
                </a:solidFill>
                <a:latin typeface="华文楷体" panose="02010600040101010101" charset="-122"/>
                <a:cs typeface="华文楷体" panose="02010600040101010101" charset="-122"/>
              </a:rPr>
              <a:t>护理管理科学化水平提升，护士分层管理形成制度化</a:t>
            </a:r>
            <a:endParaRPr sz="1600">
              <a:solidFill>
                <a:srgbClr val="2A2C26"/>
              </a:solidFill>
              <a:latin typeface="华文楷体" panose="02010600040101010101" charset="-122"/>
              <a:cs typeface="华文楷体" panose="02010600040101010101" charset="-122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38632" y="2818805"/>
            <a:ext cx="8083245" cy="273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785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2A2C26"/>
                </a:solidFill>
                <a:latin typeface="Wingdings" panose="05000000000000000000"/>
                <a:cs typeface="Wingdings" panose="05000000000000000000"/>
              </a:rPr>
              <a:t></a:t>
            </a:r>
            <a:r>
              <a:rPr sz="1600" spc="-62">
                <a:solidFill>
                  <a:srgbClr val="2A2C26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600">
                <a:solidFill>
                  <a:srgbClr val="2A2C26"/>
                </a:solidFill>
                <a:latin typeface="华文楷体" panose="02010600040101010101" charset="-122"/>
                <a:cs typeface="华文楷体" panose="02010600040101010101" charset="-122"/>
              </a:rPr>
              <a:t>护士人力配置、绩效考核、岗位培训和执业规则等科学管理，进一步调动护士积极性。</a:t>
            </a:r>
            <a:endParaRPr sz="1600">
              <a:solidFill>
                <a:srgbClr val="2A2C26"/>
              </a:solidFill>
              <a:latin typeface="华文楷体" panose="02010600040101010101" charset="-122"/>
              <a:cs typeface="华文楷体" panose="02010600040101010101" charset="-122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23367" y="3237101"/>
            <a:ext cx="2850315" cy="323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250"/>
              </a:lnSpc>
              <a:spcBef>
                <a:spcPct val="0"/>
              </a:spcBef>
              <a:spcAft>
                <a:spcPct val="0"/>
              </a:spcAft>
            </a:pPr>
            <a:r>
              <a:rPr sz="1700" b="1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2020年护士总数达到的目标</a:t>
            </a:r>
            <a:endParaRPr sz="1700" b="1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784094" y="3622133"/>
            <a:ext cx="457809" cy="2396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挃标</a:t>
            </a:r>
            <a:endParaRPr sz="12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978397" y="3622133"/>
            <a:ext cx="683056" cy="2396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2015年</a:t>
            </a:r>
            <a:endParaRPr sz="12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198486" y="3622133"/>
            <a:ext cx="683056" cy="2396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2020年</a:t>
            </a:r>
            <a:endParaRPr sz="12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975092" y="3622133"/>
            <a:ext cx="457809" cy="2396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性质</a:t>
            </a:r>
            <a:endParaRPr sz="12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37108" y="3890044"/>
            <a:ext cx="1066800" cy="2392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注册护士总数</a:t>
            </a:r>
            <a:endParaRPr sz="12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072885" y="3890044"/>
            <a:ext cx="588264" cy="4824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324万</a:t>
            </a:r>
            <a:endParaRPr sz="12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107950" marR="0">
              <a:lnSpc>
                <a:spcPts val="1585"/>
              </a:lnSpc>
              <a:spcBef>
                <a:spcPts val="330"/>
              </a:spcBef>
              <a:spcAft>
                <a:spcPct val="0"/>
              </a:spcAft>
            </a:pPr>
            <a:r>
              <a:rPr sz="1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2.36</a:t>
            </a:r>
            <a:endParaRPr sz="12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292975" y="3890044"/>
            <a:ext cx="1215517" cy="4824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445万</a:t>
            </a:r>
            <a:r>
              <a:rPr sz="1200" b="1" spc="1039">
                <a:solidFill>
                  <a:srgbClr val="00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预期性</a:t>
            </a:r>
            <a:endParaRPr sz="12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107950" marR="0">
              <a:lnSpc>
                <a:spcPts val="1585"/>
              </a:lnSpc>
              <a:spcBef>
                <a:spcPts val="330"/>
              </a:spcBef>
              <a:spcAft>
                <a:spcPct val="0"/>
              </a:spcAft>
            </a:pPr>
            <a:r>
              <a:rPr sz="1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3.14</a:t>
            </a:r>
            <a:r>
              <a:rPr sz="1200" b="1" spc="985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1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预期性</a:t>
            </a:r>
            <a:endParaRPr sz="12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37108" y="4133249"/>
            <a:ext cx="1676400" cy="4828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每千人口注册护士数</a:t>
            </a:r>
            <a:endParaRPr sz="12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585"/>
              </a:lnSpc>
              <a:spcBef>
                <a:spcPts val="335"/>
              </a:spcBef>
              <a:spcAft>
                <a:spcPct val="0"/>
              </a:spcAft>
            </a:pPr>
            <a:r>
              <a:rPr sz="1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执业医师不注册护士比</a:t>
            </a:r>
            <a:endParaRPr sz="12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934202" y="4376810"/>
            <a:ext cx="725988" cy="2392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1：1.07</a:t>
            </a:r>
            <a:endParaRPr sz="12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154291" y="4376810"/>
            <a:ext cx="1354201" cy="2392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1：1.25</a:t>
            </a:r>
            <a:r>
              <a:rPr sz="1200" b="1" spc="985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1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预期性</a:t>
            </a:r>
            <a:endParaRPr sz="12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92912" y="4650520"/>
            <a:ext cx="4920996" cy="5373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45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三级综合、与科医院（儿童、妇产、肿瘤）全院护士不实际开放床位比</a:t>
            </a:r>
            <a:endParaRPr sz="12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585"/>
              </a:lnSpc>
              <a:spcBef>
                <a:spcPts val="715"/>
              </a:spcBef>
              <a:spcAft>
                <a:spcPct val="0"/>
              </a:spcAft>
            </a:pPr>
            <a:r>
              <a:rPr sz="1200" b="1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全院病区护士</a:t>
            </a:r>
            <a:r>
              <a:rPr sz="1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不实际开放床位比</a:t>
            </a:r>
            <a:endParaRPr sz="12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136894" y="4650520"/>
            <a:ext cx="523142" cy="5373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0.6:1</a:t>
            </a:r>
            <a:endParaRPr sz="12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585"/>
              </a:lnSpc>
              <a:spcBef>
                <a:spcPts val="715"/>
              </a:spcBef>
              <a:spcAft>
                <a:spcPct val="0"/>
              </a:spcAft>
            </a:pPr>
            <a:r>
              <a:rPr sz="1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0.4:1</a:t>
            </a:r>
            <a:endParaRPr sz="12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356982" y="4650520"/>
            <a:ext cx="523143" cy="2392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0.8:1</a:t>
            </a:r>
            <a:endParaRPr sz="12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898892" y="4796520"/>
            <a:ext cx="609600" cy="2392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约束性</a:t>
            </a:r>
            <a:endParaRPr sz="12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356982" y="4948614"/>
            <a:ext cx="523143" cy="2392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0.6:1</a:t>
            </a:r>
            <a:endParaRPr sz="12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/>
        </p:nvSpPr>
        <p:spPr>
          <a:xfrm>
            <a:off x="733653" y="292586"/>
            <a:ext cx="3322320" cy="5751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230"/>
              </a:lnSpc>
              <a:spcBef>
                <a:spcPct val="0"/>
              </a:spcBef>
              <a:spcAft>
                <a:spcPct val="0"/>
              </a:spcAft>
            </a:pPr>
            <a:r>
              <a:rPr sz="32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1</a:t>
            </a:r>
            <a:r>
              <a:rPr sz="3200" b="1" spc="-10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护理岗位管理背景及意义</a:t>
            </a:r>
            <a:endParaRPr sz="20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80792" y="1593793"/>
            <a:ext cx="662025" cy="10888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645"/>
              </a:lnSpc>
              <a:spcBef>
                <a:spcPct val="0"/>
              </a:spcBef>
              <a:spcAft>
                <a:spcPct val="0"/>
              </a:spcAft>
            </a:pPr>
            <a:r>
              <a:rPr sz="20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护士</a:t>
            </a:r>
            <a:endParaRPr sz="20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650"/>
              </a:lnSpc>
              <a:spcBef>
                <a:spcPts val="3030"/>
              </a:spcBef>
              <a:spcAft>
                <a:spcPct val="0"/>
              </a:spcAft>
            </a:pPr>
            <a:r>
              <a:rPr sz="20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医院</a:t>
            </a:r>
            <a:endParaRPr sz="20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438777" y="1591107"/>
            <a:ext cx="1985136" cy="10541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提供职业生涯觃划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375"/>
              </a:lnSpc>
              <a:spcBef>
                <a:spcPts val="3250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构建护士成长框架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280792" y="3023051"/>
            <a:ext cx="661416" cy="374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645"/>
              </a:lnSpc>
              <a:spcBef>
                <a:spcPct val="0"/>
              </a:spcBef>
              <a:spcAft>
                <a:spcPct val="0"/>
              </a:spcAft>
            </a:pPr>
            <a:r>
              <a:rPr sz="20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患者</a:t>
            </a:r>
            <a:endParaRPr sz="20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442714" y="3091612"/>
            <a:ext cx="1981200" cy="10545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提供护理与业服务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375"/>
              </a:lnSpc>
              <a:spcBef>
                <a:spcPts val="3200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促进护理学科发展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024507" y="3737485"/>
            <a:ext cx="1171651" cy="3744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650"/>
              </a:lnSpc>
              <a:spcBef>
                <a:spcPct val="0"/>
              </a:spcBef>
              <a:spcAft>
                <a:spcPct val="0"/>
              </a:spcAft>
            </a:pPr>
            <a:r>
              <a:rPr sz="20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护理与业</a:t>
            </a:r>
            <a:endParaRPr sz="20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939795" y="4727619"/>
            <a:ext cx="3618610" cy="4403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3165"/>
              </a:lnSpc>
              <a:spcBef>
                <a:spcPct val="0"/>
              </a:spcBef>
              <a:spcAft>
                <a:spcPct val="0"/>
              </a:spcAft>
            </a:pPr>
            <a:r>
              <a:rPr sz="24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护</a:t>
            </a:r>
            <a:r>
              <a:rPr sz="2400" b="1" spc="95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士</a:t>
            </a:r>
            <a:r>
              <a:rPr sz="2400" b="1" spc="12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岗</a:t>
            </a:r>
            <a:r>
              <a:rPr sz="2400" b="1" spc="11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位</a:t>
            </a:r>
            <a:r>
              <a:rPr sz="2400" b="1" spc="12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管</a:t>
            </a:r>
            <a:r>
              <a:rPr sz="2400" b="1" spc="108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理</a:t>
            </a:r>
            <a:r>
              <a:rPr sz="2400" b="1" spc="108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的</a:t>
            </a:r>
            <a:r>
              <a:rPr sz="2400" b="1" spc="123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意</a:t>
            </a:r>
            <a:r>
              <a:rPr sz="2400" b="1" spc="108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义</a:t>
            </a:r>
            <a:endParaRPr sz="2400" b="1">
              <a:solidFill>
                <a:srgbClr val="C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/>
        </p:nvSpPr>
        <p:spPr>
          <a:xfrm>
            <a:off x="733653" y="292586"/>
            <a:ext cx="3322320" cy="5751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230"/>
              </a:lnSpc>
              <a:spcBef>
                <a:spcPct val="0"/>
              </a:spcBef>
              <a:spcAft>
                <a:spcPct val="0"/>
              </a:spcAft>
            </a:pPr>
            <a:r>
              <a:rPr sz="32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1</a:t>
            </a:r>
            <a:r>
              <a:rPr sz="3200" b="1" spc="-10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护理岗位管理背景及意义</a:t>
            </a:r>
            <a:endParaRPr sz="20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10742" y="1136903"/>
            <a:ext cx="863193" cy="5071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3695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概念</a:t>
            </a:r>
            <a:endParaRPr sz="2800" b="1">
              <a:solidFill>
                <a:srgbClr val="C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67765" y="1895273"/>
            <a:ext cx="7010679" cy="11631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2A1AF6"/>
                </a:solidFill>
                <a:latin typeface="微软雅黑" panose="020b0503020204020204" charset="-122"/>
                <a:cs typeface="微软雅黑" panose="020b0503020204020204" charset="-122"/>
              </a:rPr>
              <a:t>护士岗位设置：</a:t>
            </a: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挄照人力资源优化、高效、精干的原则，根据医院护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375"/>
              </a:lnSpc>
              <a:spcBef>
                <a:spcPts val="815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理工作实际情况，合理、科学的设置岗位，幵完成对医院所有护理岗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380"/>
              </a:lnSpc>
              <a:spcBef>
                <a:spcPts val="865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位的分析、描述、监控及评估等一系列管理过程。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67765" y="3610408"/>
            <a:ext cx="7415427" cy="7512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 spc="15">
                <a:solidFill>
                  <a:srgbClr val="0000CC"/>
                </a:solidFill>
                <a:latin typeface="微软雅黑" panose="020b0503020204020204" charset="-122"/>
                <a:cs typeface="微软雅黑" panose="020b0503020204020204" charset="-122"/>
              </a:rPr>
              <a:t>护士分层级管理：</a:t>
            </a:r>
            <a:r>
              <a:rPr sz="1800" b="1" spc="476">
                <a:solidFill>
                  <a:srgbClr val="0000CC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b="1" spc="15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将护士分成丌同的层级使用不管理，包括赋予相应</a:t>
            </a:r>
            <a:endParaRPr sz="1800" b="1" spc="15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375"/>
              </a:lnSpc>
              <a:spcBef>
                <a:spcPts val="815"/>
              </a:spcBef>
              <a:spcAft>
                <a:spcPct val="0"/>
              </a:spcAft>
            </a:pPr>
            <a:r>
              <a:rPr sz="1800" b="1" spc="46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的职责、培训内容、考核标准、绩效方案、晋级标准以及人力配置等。</a:t>
            </a:r>
            <a:endParaRPr sz="1800" b="1" spc="46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/>
        </p:nvSpPr>
        <p:spPr>
          <a:xfrm>
            <a:off x="733653" y="292586"/>
            <a:ext cx="3322320" cy="5751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230"/>
              </a:lnSpc>
              <a:spcBef>
                <a:spcPct val="0"/>
              </a:spcBef>
              <a:spcAft>
                <a:spcPct val="0"/>
              </a:spcAft>
            </a:pPr>
            <a:r>
              <a:rPr sz="32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1</a:t>
            </a:r>
            <a:r>
              <a:rPr sz="3200" b="1" spc="-10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护理岗位管理背景及意义</a:t>
            </a:r>
            <a:endParaRPr sz="20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06567" y="962771"/>
            <a:ext cx="1045463" cy="6029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护理部岗位</a:t>
            </a:r>
            <a:endParaRPr sz="14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855"/>
              </a:lnSpc>
              <a:spcBef>
                <a:spcPts val="69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护士长岗位</a:t>
            </a:r>
            <a:endParaRPr sz="14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39088" y="1070807"/>
            <a:ext cx="1679448" cy="374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645"/>
              </a:lnSpc>
              <a:spcBef>
                <a:spcPct val="0"/>
              </a:spcBef>
              <a:spcAft>
                <a:spcPct val="0"/>
              </a:spcAft>
            </a:pPr>
            <a:r>
              <a:rPr sz="20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护理岗位分类</a:t>
            </a:r>
            <a:endParaRPr sz="20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841369" y="1098475"/>
            <a:ext cx="1066800" cy="6933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护理管理</a:t>
            </a:r>
            <a:endParaRPr sz="18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228600" marR="0">
              <a:lnSpc>
                <a:spcPts val="2375"/>
              </a:lnSpc>
              <a:spcBef>
                <a:spcPts val="410"/>
              </a:spcBef>
              <a:spcAft>
                <a:spcPct val="0"/>
              </a:spcAft>
            </a:pPr>
            <a:r>
              <a:rPr sz="18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岗位</a:t>
            </a:r>
            <a:endParaRPr sz="18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202558" y="2190675"/>
            <a:ext cx="609600" cy="3398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其他</a:t>
            </a:r>
            <a:endParaRPr sz="18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62507" y="2392225"/>
            <a:ext cx="1578863" cy="9333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消毒供应中心</a:t>
            </a:r>
            <a:endParaRPr sz="14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855"/>
              </a:lnSpc>
              <a:spcBef>
                <a:spcPts val="69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医院感染管理部门</a:t>
            </a:r>
            <a:endParaRPr sz="14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855"/>
              </a:lnSpc>
              <a:spcBef>
                <a:spcPts val="70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病案管理</a:t>
            </a:r>
            <a:endParaRPr sz="14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516878" y="2463599"/>
            <a:ext cx="509016" cy="273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病房</a:t>
            </a:r>
            <a:endParaRPr sz="14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973958" y="2584121"/>
            <a:ext cx="1066800" cy="3398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护理岗位</a:t>
            </a:r>
            <a:endParaRPr sz="18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500114" y="2792783"/>
            <a:ext cx="688238" cy="9351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门急诊</a:t>
            </a:r>
            <a:endParaRPr sz="14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855"/>
              </a:lnSpc>
              <a:spcBef>
                <a:spcPts val="70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手术室</a:t>
            </a:r>
            <a:endParaRPr sz="14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855"/>
              </a:lnSpc>
              <a:spcBef>
                <a:spcPts val="70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产房</a:t>
            </a:r>
            <a:endParaRPr sz="14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30216" y="2975154"/>
            <a:ext cx="1066800" cy="3398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临床护理</a:t>
            </a:r>
            <a:endParaRPr sz="18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62507" y="3383206"/>
            <a:ext cx="865632" cy="273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医保部门</a:t>
            </a:r>
            <a:endParaRPr sz="14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758816" y="3368346"/>
            <a:ext cx="609600" cy="3398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岗位</a:t>
            </a:r>
            <a:endParaRPr sz="18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511675" y="3731711"/>
            <a:ext cx="1229867" cy="374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645"/>
              </a:lnSpc>
              <a:spcBef>
                <a:spcPct val="0"/>
              </a:spcBef>
              <a:spcAft>
                <a:spcPct val="0"/>
              </a:spcAft>
            </a:pPr>
            <a:r>
              <a:rPr sz="2000" b="1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95％以上</a:t>
            </a:r>
            <a:endParaRPr sz="2000" b="1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500114" y="3783637"/>
            <a:ext cx="688238" cy="9352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血透室</a:t>
            </a:r>
            <a:endParaRPr sz="14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855"/>
              </a:lnSpc>
              <a:spcBef>
                <a:spcPts val="70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导管室</a:t>
            </a:r>
            <a:endParaRPr sz="14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855"/>
              </a:lnSpc>
              <a:spcBef>
                <a:spcPts val="70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……</a:t>
            </a:r>
            <a:endParaRPr sz="14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185158" y="4875158"/>
            <a:ext cx="4457699" cy="5355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 b="1">
                <a:solidFill>
                  <a:srgbClr val="7F7F7F"/>
                </a:solidFill>
                <a:latin typeface="微软雅黑" panose="020b0503020204020204" charset="-122"/>
                <a:cs typeface="微软雅黑" panose="020b0503020204020204" charset="-122"/>
              </a:rPr>
              <a:t>卫生部医政司《医院注册护士管理办法》（征求意见稿）</a:t>
            </a:r>
            <a:r>
              <a:rPr sz="1200" b="1" spc="-12">
                <a:solidFill>
                  <a:srgbClr val="7F7F7F"/>
                </a:solidFill>
                <a:latin typeface="Arial" pitchFamily="34" charset="0"/>
                <a:cs typeface="Arial" pitchFamily="34" charset="0"/>
              </a:rPr>
              <a:t>2011</a:t>
            </a:r>
            <a:r>
              <a:rPr sz="1200" b="1">
                <a:solidFill>
                  <a:srgbClr val="7F7F7F"/>
                </a:solidFill>
                <a:latin typeface="微软雅黑" panose="020b0503020204020204" charset="-122"/>
                <a:cs typeface="微软雅黑" panose="020b0503020204020204" charset="-122"/>
              </a:rPr>
              <a:t>年</a:t>
            </a:r>
            <a:endParaRPr sz="1200" b="1">
              <a:solidFill>
                <a:srgbClr val="7F7F7F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421640" marR="0">
              <a:lnSpc>
                <a:spcPts val="1585"/>
              </a:lnSpc>
              <a:spcBef>
                <a:spcPts val="750"/>
              </a:spcBef>
              <a:spcAft>
                <a:spcPct val="0"/>
              </a:spcAft>
            </a:pPr>
            <a:r>
              <a:rPr sz="1200" b="1">
                <a:solidFill>
                  <a:srgbClr val="7F7F7F"/>
                </a:solidFill>
                <a:latin typeface="微软雅黑" panose="020b0503020204020204" charset="-122"/>
                <a:cs typeface="微软雅黑" panose="020b0503020204020204" charset="-122"/>
              </a:rPr>
              <a:t>卫生部《关于实施医院护士岗位管理的挃导意见》2012年</a:t>
            </a:r>
            <a:endParaRPr sz="1200" b="1">
              <a:solidFill>
                <a:srgbClr val="7F7F7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/>
        </p:nvSpPr>
        <p:spPr>
          <a:xfrm>
            <a:off x="733653" y="292586"/>
            <a:ext cx="3322320" cy="5751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230"/>
              </a:lnSpc>
              <a:spcBef>
                <a:spcPct val="0"/>
              </a:spcBef>
              <a:spcAft>
                <a:spcPct val="0"/>
              </a:spcAft>
            </a:pPr>
            <a:r>
              <a:rPr sz="32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1</a:t>
            </a:r>
            <a:r>
              <a:rPr sz="3200" b="1" spc="-10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护理岗位管理背景及意义</a:t>
            </a:r>
            <a:endParaRPr sz="20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84276" y="1572329"/>
            <a:ext cx="1981200" cy="4403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3165"/>
              </a:lnSpc>
              <a:spcBef>
                <a:spcPct val="0"/>
              </a:spcBef>
              <a:spcAft>
                <a:spcPct val="0"/>
              </a:spcAft>
            </a:pPr>
            <a:r>
              <a:rPr sz="24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护理管理岗位</a:t>
            </a:r>
            <a:endParaRPr sz="24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524758" y="1563497"/>
            <a:ext cx="1983028" cy="4407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3170"/>
              </a:lnSpc>
              <a:spcBef>
                <a:spcPct val="0"/>
              </a:spcBef>
              <a:spcAft>
                <a:spcPct val="0"/>
              </a:spcAft>
            </a:pPr>
            <a:r>
              <a:rPr sz="24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临床护理岗位</a:t>
            </a:r>
            <a:endParaRPr sz="24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364859" y="1554930"/>
            <a:ext cx="1981200" cy="4403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3165"/>
              </a:lnSpc>
              <a:spcBef>
                <a:spcPct val="0"/>
              </a:spcBef>
              <a:spcAft>
                <a:spcPct val="0"/>
              </a:spcAft>
            </a:pPr>
            <a:r>
              <a:rPr sz="24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特殊科室岗位</a:t>
            </a:r>
            <a:endParaRPr sz="24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393179" y="2156824"/>
            <a:ext cx="839114" cy="3402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80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门急诊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05281" y="2335455"/>
            <a:ext cx="1295400" cy="16735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护理部主仸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375"/>
              </a:lnSpc>
              <a:spcBef>
                <a:spcPts val="1115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护理部干事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375"/>
              </a:lnSpc>
              <a:spcBef>
                <a:spcPts val="1130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总护士长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375"/>
              </a:lnSpc>
              <a:spcBef>
                <a:spcPts val="1130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护士长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734689" y="2323771"/>
            <a:ext cx="1066800" cy="3398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普通病房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393179" y="2538147"/>
            <a:ext cx="1295400" cy="11021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血液净化科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375"/>
              </a:lnSpc>
              <a:spcBef>
                <a:spcPts val="625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新生儿科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380"/>
              </a:lnSpc>
              <a:spcBef>
                <a:spcPts val="625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手术室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393179" y="3681400"/>
            <a:ext cx="1524000" cy="7208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消毒供应中心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375"/>
              </a:lnSpc>
              <a:spcBef>
                <a:spcPts val="625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……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063239" y="5097582"/>
            <a:ext cx="5580633" cy="2895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980"/>
              </a:lnSpc>
              <a:spcBef>
                <a:spcPct val="0"/>
              </a:spcBef>
              <a:spcAft>
                <a:spcPct val="0"/>
              </a:spcAft>
            </a:pPr>
            <a:r>
              <a:rPr sz="1500" b="1">
                <a:solidFill>
                  <a:srgbClr val="D74B4B"/>
                </a:solidFill>
                <a:latin typeface="微软雅黑" panose="020b0503020204020204" charset="-122"/>
                <a:cs typeface="微软雅黑" panose="020b0503020204020204" charset="-122"/>
              </a:rPr>
              <a:t>陕西省护理质控手册--各岗位护理人员工作质量评价表--</a:t>
            </a:r>
            <a:r>
              <a:rPr sz="1500" b="1" spc="-50">
                <a:solidFill>
                  <a:srgbClr val="D74B4B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b="1">
                <a:solidFill>
                  <a:srgbClr val="D74B4B"/>
                </a:solidFill>
                <a:latin typeface="微软雅黑" panose="020b0503020204020204" charset="-122"/>
                <a:cs typeface="微软雅黑" panose="020b0503020204020204" charset="-122"/>
              </a:rPr>
              <a:t>2018年</a:t>
            </a:r>
            <a:endParaRPr sz="1500" b="1">
              <a:solidFill>
                <a:srgbClr val="D74B4B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/>
        </p:nvSpPr>
        <p:spPr>
          <a:xfrm>
            <a:off x="1161592" y="1815509"/>
            <a:ext cx="434812" cy="6054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465"/>
              </a:lnSpc>
              <a:spcBef>
                <a:spcPct val="0"/>
              </a:spcBef>
              <a:spcAft>
                <a:spcPct val="0"/>
              </a:spcAft>
            </a:pPr>
            <a:r>
              <a:rPr sz="4000" b="1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2</a:t>
            </a:r>
            <a:endParaRPr sz="4000" b="1">
              <a:solidFill>
                <a:srgbClr val="FF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145789" y="1918334"/>
            <a:ext cx="3706367" cy="5071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3695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护理岗位设置不分层法</a:t>
            </a:r>
            <a:endParaRPr sz="28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/>
        </p:nvSpPr>
        <p:spPr>
          <a:xfrm>
            <a:off x="805281" y="221016"/>
            <a:ext cx="3190062" cy="5755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230"/>
              </a:lnSpc>
              <a:spcBef>
                <a:spcPct val="0"/>
              </a:spcBef>
              <a:spcAft>
                <a:spcPct val="0"/>
              </a:spcAft>
            </a:pPr>
            <a:r>
              <a:rPr sz="32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2</a:t>
            </a:r>
            <a:r>
              <a:rPr sz="3200" b="1" spc="950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护理岗位设置不分层法</a:t>
            </a:r>
            <a:endParaRPr sz="20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19555" y="1089221"/>
            <a:ext cx="6111875" cy="4403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3165"/>
              </a:lnSpc>
              <a:spcBef>
                <a:spcPct val="0"/>
              </a:spcBef>
              <a:spcAft>
                <a:spcPct val="0"/>
              </a:spcAft>
            </a:pPr>
            <a:r>
              <a:rPr sz="24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系列关联问题：</a:t>
            </a:r>
            <a:r>
              <a:rPr sz="2400" b="1" spc="5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护理岗位设置</a:t>
            </a:r>
            <a:r>
              <a:rPr sz="24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sz="24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护理岗位分层</a:t>
            </a:r>
            <a:endParaRPr sz="24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091304" y="1664876"/>
            <a:ext cx="963167" cy="3056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105"/>
              </a:lnSpc>
              <a:spcBef>
                <a:spcPct val="0"/>
              </a:spcBef>
              <a:spcAft>
                <a:spcPct val="0"/>
              </a:spcAft>
            </a:pPr>
            <a:r>
              <a:rPr sz="16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岗位设置</a:t>
            </a:r>
            <a:endParaRPr sz="1600" b="1">
              <a:solidFill>
                <a:srgbClr val="C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559050" y="2317148"/>
            <a:ext cx="963167" cy="584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105"/>
              </a:lnSpc>
              <a:spcBef>
                <a:spcPct val="0"/>
              </a:spcBef>
              <a:spcAft>
                <a:spcPct val="0"/>
              </a:spcAft>
            </a:pPr>
            <a:r>
              <a:rPr sz="1600" b="1">
                <a:solidFill>
                  <a:srgbClr val="0070C0"/>
                </a:solidFill>
                <a:latin typeface="微软雅黑" panose="020b0503020204020204" charset="-122"/>
                <a:cs typeface="微软雅黑" panose="020b0503020204020204" charset="-122"/>
              </a:rPr>
              <a:t>护士晋级</a:t>
            </a:r>
            <a:endParaRPr sz="1600" b="1">
              <a:solidFill>
                <a:srgbClr val="0070C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105"/>
              </a:lnSpc>
              <a:spcBef>
                <a:spcPts val="90"/>
              </a:spcBef>
              <a:spcAft>
                <a:spcPct val="0"/>
              </a:spcAft>
            </a:pPr>
            <a:r>
              <a:rPr sz="1600" b="1">
                <a:solidFill>
                  <a:srgbClr val="0070C0"/>
                </a:solidFill>
                <a:latin typeface="微软雅黑" panose="020b0503020204020204" charset="-122"/>
                <a:cs typeface="微软雅黑" panose="020b0503020204020204" charset="-122"/>
              </a:rPr>
              <a:t>职业发展</a:t>
            </a:r>
            <a:endParaRPr sz="1600" b="1">
              <a:solidFill>
                <a:srgbClr val="0070C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488813" y="2388453"/>
            <a:ext cx="998220" cy="14491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110"/>
              </a:lnSpc>
              <a:spcBef>
                <a:spcPct val="0"/>
              </a:spcBef>
              <a:spcAft>
                <a:spcPct val="0"/>
              </a:spcAft>
            </a:pPr>
            <a:r>
              <a:rPr sz="1600" b="1">
                <a:solidFill>
                  <a:srgbClr val="0070C0"/>
                </a:solidFill>
                <a:latin typeface="微软雅黑" panose="020b0503020204020204" charset="-122"/>
                <a:cs typeface="微软雅黑" panose="020b0503020204020204" charset="-122"/>
              </a:rPr>
              <a:t>护士配置</a:t>
            </a:r>
            <a:endParaRPr sz="1600" b="1">
              <a:solidFill>
                <a:srgbClr val="0070C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34925" marR="0">
              <a:lnSpc>
                <a:spcPts val="2105"/>
              </a:lnSpc>
              <a:spcBef>
                <a:spcPts val="6895"/>
              </a:spcBef>
              <a:spcAft>
                <a:spcPct val="0"/>
              </a:spcAft>
            </a:pPr>
            <a:r>
              <a:rPr sz="16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护士分层</a:t>
            </a:r>
            <a:endParaRPr sz="1600" b="1">
              <a:solidFill>
                <a:srgbClr val="C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187316" y="2857555"/>
            <a:ext cx="561137" cy="4849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95"/>
              </a:lnSpc>
              <a:spcBef>
                <a:spcPct val="0"/>
              </a:spcBef>
              <a:spcAft>
                <a:spcPct val="0"/>
              </a:spcAft>
            </a:pPr>
            <a:r>
              <a:rPr sz="1600" spc="20">
                <a:solidFill>
                  <a:srgbClr val="C00000"/>
                </a:solidFill>
                <a:latin typeface="黑体" panose="02010609060101010101" charset="-122"/>
                <a:cs typeface="黑体" panose="02010609060101010101" charset="-122"/>
              </a:rPr>
              <a:t>岗位</a:t>
            </a:r>
            <a:endParaRPr sz="1600" spc="20">
              <a:solidFill>
                <a:srgbClr val="C00000"/>
              </a:solidFill>
              <a:latin typeface="黑体" panose="02010609060101010101" charset="-122"/>
              <a:cs typeface="黑体" panose="02010609060101010101" charset="-122"/>
            </a:endParaRPr>
          </a:p>
          <a:p>
            <a:pPr marL="0" marR="0">
              <a:lnSpc>
                <a:spcPts val="1600"/>
              </a:lnSpc>
              <a:spcBef>
                <a:spcPts val="325"/>
              </a:spcBef>
              <a:spcAft>
                <a:spcPct val="0"/>
              </a:spcAft>
            </a:pPr>
            <a:r>
              <a:rPr sz="1600" spc="20">
                <a:solidFill>
                  <a:srgbClr val="C00000"/>
                </a:solidFill>
                <a:latin typeface="黑体" panose="02010609060101010101" charset="-122"/>
                <a:cs typeface="黑体" panose="02010609060101010101" charset="-122"/>
              </a:rPr>
              <a:t>管理</a:t>
            </a:r>
            <a:endParaRPr sz="1600" spc="20">
              <a:solidFill>
                <a:srgbClr val="C00000"/>
              </a:solidFill>
              <a:latin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665729" y="3675032"/>
            <a:ext cx="963167" cy="3056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105"/>
              </a:lnSpc>
              <a:spcBef>
                <a:spcPct val="0"/>
              </a:spcBef>
              <a:spcAft>
                <a:spcPct val="0"/>
              </a:spcAft>
            </a:pPr>
            <a:r>
              <a:rPr sz="1600" b="1">
                <a:solidFill>
                  <a:srgbClr val="0070C0"/>
                </a:solidFill>
                <a:latin typeface="微软雅黑" panose="020b0503020204020204" charset="-122"/>
                <a:cs typeface="微软雅黑" panose="020b0503020204020204" charset="-122"/>
              </a:rPr>
              <a:t>绩效考核</a:t>
            </a:r>
            <a:endParaRPr sz="1600" b="1">
              <a:solidFill>
                <a:srgbClr val="0070C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790822" y="4318109"/>
            <a:ext cx="1571244" cy="584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105"/>
              </a:lnSpc>
              <a:spcBef>
                <a:spcPct val="0"/>
              </a:spcBef>
              <a:spcAft>
                <a:spcPct val="0"/>
              </a:spcAft>
            </a:pPr>
            <a:r>
              <a:rPr sz="1600" b="1">
                <a:solidFill>
                  <a:srgbClr val="0070C0"/>
                </a:solidFill>
                <a:latin typeface="微软雅黑" panose="020b0503020204020204" charset="-122"/>
                <a:cs typeface="微软雅黑" panose="020b0503020204020204" charset="-122"/>
              </a:rPr>
              <a:t>岗位培训不考核</a:t>
            </a:r>
            <a:endParaRPr sz="1600" b="1">
              <a:solidFill>
                <a:srgbClr val="0070C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105"/>
              </a:lnSpc>
              <a:spcBef>
                <a:spcPts val="90"/>
              </a:spcBef>
              <a:spcAft>
                <a:spcPct val="0"/>
              </a:spcAft>
            </a:pPr>
            <a:r>
              <a:rPr sz="1600" b="1">
                <a:solidFill>
                  <a:srgbClr val="0070C0"/>
                </a:solidFill>
                <a:latin typeface="微软雅黑" panose="020b0503020204020204" charset="-122"/>
                <a:cs typeface="微软雅黑" panose="020b0503020204020204" charset="-122"/>
              </a:rPr>
              <a:t>分层培训不考核</a:t>
            </a:r>
            <a:endParaRPr sz="1600" b="1">
              <a:solidFill>
                <a:srgbClr val="0070C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973957" y="5169918"/>
            <a:ext cx="4675919" cy="273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7F7F7F"/>
                </a:solidFill>
                <a:latin typeface="微软雅黑" panose="020b0503020204020204" charset="-122"/>
                <a:cs typeface="微软雅黑" panose="020b0503020204020204" charset="-122"/>
              </a:rPr>
              <a:t>卫生部《关于实施医院护士岗位管理的挃导意见》2012.4</a:t>
            </a:r>
            <a:endParaRPr sz="1400" b="1">
              <a:solidFill>
                <a:srgbClr val="7F7F7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/>
        </p:nvSpPr>
        <p:spPr>
          <a:xfrm>
            <a:off x="733653" y="292586"/>
            <a:ext cx="3189732" cy="5751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230"/>
              </a:lnSpc>
              <a:spcBef>
                <a:spcPct val="0"/>
              </a:spcBef>
              <a:spcAft>
                <a:spcPct val="0"/>
              </a:spcAft>
            </a:pPr>
            <a:r>
              <a:rPr sz="32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2</a:t>
            </a:r>
            <a:r>
              <a:rPr sz="3200" b="1" spc="948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护理岗位设置不分层法</a:t>
            </a:r>
            <a:endParaRPr sz="20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62330" y="1454656"/>
            <a:ext cx="1883664" cy="323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250"/>
              </a:lnSpc>
              <a:spcBef>
                <a:spcPct val="0"/>
              </a:spcBef>
              <a:spcAft>
                <a:spcPct val="0"/>
              </a:spcAft>
            </a:pPr>
            <a:r>
              <a:rPr sz="17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护士岗位设置原则</a:t>
            </a:r>
            <a:endParaRPr sz="17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663440" y="1525961"/>
            <a:ext cx="585825" cy="32412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250"/>
              </a:lnSpc>
              <a:spcBef>
                <a:spcPct val="0"/>
              </a:spcBef>
              <a:spcAft>
                <a:spcPct val="0"/>
              </a:spcAft>
            </a:pPr>
            <a:r>
              <a:rPr sz="17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做法</a:t>
            </a:r>
            <a:endParaRPr sz="17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9379" y="2108706"/>
            <a:ext cx="3878589" cy="18785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81330" marR="0">
              <a:lnSpc>
                <a:spcPts val="2250"/>
              </a:lnSpc>
              <a:spcBef>
                <a:spcPct val="0"/>
              </a:spcBef>
              <a:spcAft>
                <a:spcPct val="0"/>
              </a:spcAft>
            </a:pPr>
            <a:r>
              <a:rPr sz="17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医院应当建立护士岗位管理制度，</a:t>
            </a:r>
            <a:endParaRPr sz="17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250"/>
              </a:lnSpc>
              <a:spcBef>
                <a:spcPts val="860"/>
              </a:spcBef>
              <a:spcAft>
                <a:spcPct val="0"/>
              </a:spcAft>
            </a:pPr>
            <a:r>
              <a:rPr sz="17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挄照</a:t>
            </a:r>
            <a:r>
              <a:rPr sz="1700" b="1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科学管理、挄需设岗、保障患者安</a:t>
            </a:r>
            <a:endParaRPr sz="1700" b="1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250"/>
              </a:lnSpc>
              <a:spcBef>
                <a:spcPts val="810"/>
              </a:spcBef>
              <a:spcAft>
                <a:spcPct val="0"/>
              </a:spcAft>
            </a:pPr>
            <a:r>
              <a:rPr sz="1700" b="1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全和临床护理质量</a:t>
            </a:r>
            <a:r>
              <a:rPr sz="17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的原则，合理设置护</a:t>
            </a:r>
            <a:endParaRPr sz="17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250"/>
              </a:lnSpc>
              <a:spcBef>
                <a:spcPts val="810"/>
              </a:spcBef>
              <a:spcAft>
                <a:spcPct val="0"/>
              </a:spcAft>
            </a:pPr>
            <a:r>
              <a:rPr sz="17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理岗位，明确岗位职责，仸职条件，健</a:t>
            </a:r>
            <a:endParaRPr sz="17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250"/>
              </a:lnSpc>
              <a:spcBef>
                <a:spcPts val="860"/>
              </a:spcBef>
              <a:spcAft>
                <a:spcPct val="0"/>
              </a:spcAft>
            </a:pPr>
            <a:r>
              <a:rPr sz="17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全管理制度，提高管理效率。</a:t>
            </a:r>
            <a:endParaRPr sz="17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592065" y="2108706"/>
            <a:ext cx="3182112" cy="7123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250"/>
              </a:lnSpc>
              <a:spcBef>
                <a:spcPct val="0"/>
              </a:spcBef>
              <a:spcAft>
                <a:spcPct val="0"/>
              </a:spcAft>
            </a:pPr>
            <a:r>
              <a:rPr sz="17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全面</a:t>
            </a:r>
            <a:r>
              <a:rPr sz="1700" b="1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梳理</a:t>
            </a:r>
            <a:r>
              <a:rPr sz="17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全院共有多少护理岗位</a:t>
            </a:r>
            <a:endParaRPr sz="17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250"/>
              </a:lnSpc>
              <a:spcBef>
                <a:spcPts val="860"/>
              </a:spcBef>
              <a:spcAft>
                <a:spcPct val="0"/>
              </a:spcAft>
            </a:pPr>
            <a:r>
              <a:rPr sz="17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挄需设岗，挄岗</a:t>
            </a:r>
            <a:r>
              <a:rPr sz="1700" b="1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竞聘</a:t>
            </a:r>
            <a:endParaRPr sz="1700" b="1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592065" y="2886005"/>
            <a:ext cx="4047745" cy="14901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250"/>
              </a:lnSpc>
              <a:spcBef>
                <a:spcPct val="0"/>
              </a:spcBef>
              <a:spcAft>
                <a:spcPct val="0"/>
              </a:spcAft>
            </a:pPr>
            <a:r>
              <a:rPr sz="17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制定各层级</a:t>
            </a:r>
            <a:r>
              <a:rPr sz="1700" b="1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岗位说明书</a:t>
            </a:r>
            <a:r>
              <a:rPr sz="17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及</a:t>
            </a:r>
            <a:r>
              <a:rPr sz="1700" b="1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职责</a:t>
            </a:r>
            <a:endParaRPr sz="1700" b="1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250"/>
              </a:lnSpc>
              <a:spcBef>
                <a:spcPts val="810"/>
              </a:spcBef>
              <a:spcAft>
                <a:spcPct val="0"/>
              </a:spcAft>
            </a:pPr>
            <a:r>
              <a:rPr sz="17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确定丌同护理单元人力</a:t>
            </a:r>
            <a:r>
              <a:rPr sz="1700" b="1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配置标准</a:t>
            </a:r>
            <a:endParaRPr sz="1700" b="1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250"/>
              </a:lnSpc>
              <a:spcBef>
                <a:spcPts val="860"/>
              </a:spcBef>
              <a:spcAft>
                <a:spcPct val="0"/>
              </a:spcAft>
            </a:pPr>
            <a:r>
              <a:rPr sz="17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确定丌同护理单元丌同层级护士所占</a:t>
            </a:r>
            <a:r>
              <a:rPr sz="1700" b="1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比例</a:t>
            </a:r>
            <a:endParaRPr sz="1700" b="1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250"/>
              </a:lnSpc>
              <a:spcBef>
                <a:spcPts val="815"/>
              </a:spcBef>
              <a:spcAft>
                <a:spcPct val="0"/>
              </a:spcAft>
            </a:pPr>
            <a:r>
              <a:rPr sz="17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实行丌同护理单元护理人力的</a:t>
            </a:r>
            <a:r>
              <a:rPr sz="1700" b="1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调配</a:t>
            </a:r>
            <a:endParaRPr sz="1700" b="1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670304" y="4052441"/>
            <a:ext cx="2749296" cy="323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250"/>
              </a:lnSpc>
              <a:spcBef>
                <a:spcPct val="0"/>
              </a:spcBef>
              <a:spcAft>
                <a:spcPct val="0"/>
              </a:spcAft>
            </a:pPr>
            <a:r>
              <a:rPr sz="17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《医院注册护士管理办法》</a:t>
            </a:r>
            <a:endParaRPr sz="17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/>
        </p:nvSpPr>
        <p:spPr>
          <a:xfrm>
            <a:off x="733653" y="292586"/>
            <a:ext cx="3189732" cy="5751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230"/>
              </a:lnSpc>
              <a:spcBef>
                <a:spcPct val="0"/>
              </a:spcBef>
              <a:spcAft>
                <a:spcPct val="0"/>
              </a:spcAft>
            </a:pPr>
            <a:r>
              <a:rPr sz="32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2</a:t>
            </a:r>
            <a:r>
              <a:rPr sz="3200" b="1" spc="948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护理岗位设置不分层法</a:t>
            </a:r>
            <a:endParaRPr sz="20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47927" y="1089221"/>
            <a:ext cx="1982724" cy="4403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3165"/>
              </a:lnSpc>
              <a:spcBef>
                <a:spcPct val="0"/>
              </a:spcBef>
              <a:spcAft>
                <a:spcPct val="0"/>
              </a:spcAft>
            </a:pPr>
            <a:r>
              <a:rPr sz="24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护士人力配置</a:t>
            </a:r>
            <a:endParaRPr sz="2400" b="1">
              <a:solidFill>
                <a:srgbClr val="C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910207" y="1747376"/>
            <a:ext cx="3585972" cy="3402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80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基于患者</a:t>
            </a:r>
            <a:r>
              <a:rPr sz="18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病情</a:t>
            </a: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、护理</a:t>
            </a:r>
            <a:r>
              <a:rPr sz="18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工作量</a:t>
            </a: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等因素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972691" y="2159179"/>
            <a:ext cx="3964254" cy="19864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--</a:t>
            </a: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患者</a:t>
            </a:r>
            <a:r>
              <a:rPr sz="18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数量</a:t>
            </a: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、病种及治疗护理量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375"/>
              </a:lnSpc>
              <a:spcBef>
                <a:spcPts val="815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--</a:t>
            </a: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床位</a:t>
            </a:r>
            <a:r>
              <a:rPr sz="18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使用率</a:t>
            </a: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、平均</a:t>
            </a:r>
            <a:r>
              <a:rPr sz="18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住院日</a:t>
            </a:r>
            <a:endParaRPr sz="1800" b="1">
              <a:solidFill>
                <a:srgbClr val="C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375"/>
              </a:lnSpc>
              <a:spcBef>
                <a:spcPts val="865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--</a:t>
            </a: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护理</a:t>
            </a:r>
            <a:r>
              <a:rPr sz="18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职责</a:t>
            </a: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、工作</a:t>
            </a:r>
            <a:r>
              <a:rPr sz="18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模式</a:t>
            </a: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和服务</a:t>
            </a:r>
            <a:r>
              <a:rPr sz="18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标准</a:t>
            </a:r>
            <a:endParaRPr sz="1800" b="1">
              <a:solidFill>
                <a:srgbClr val="C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375"/>
              </a:lnSpc>
              <a:spcBef>
                <a:spcPts val="815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--</a:t>
            </a: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护士</a:t>
            </a:r>
            <a:r>
              <a:rPr sz="18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能力</a:t>
            </a: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水平、工作</a:t>
            </a:r>
            <a:r>
              <a:rPr sz="18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经验</a:t>
            </a: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、休假情况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380"/>
              </a:lnSpc>
              <a:spcBef>
                <a:spcPts val="815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--</a:t>
            </a:r>
            <a:r>
              <a:rPr sz="18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支持</a:t>
            </a: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系统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972691" y="4252176"/>
            <a:ext cx="609904" cy="2934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010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……</a:t>
            </a:r>
            <a:endParaRPr sz="18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593203" y="4741898"/>
            <a:ext cx="1018032" cy="323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250"/>
              </a:lnSpc>
              <a:spcBef>
                <a:spcPct val="0"/>
              </a:spcBef>
              <a:spcAft>
                <a:spcPct val="0"/>
              </a:spcAft>
            </a:pPr>
            <a:r>
              <a:rPr sz="17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弹性调配</a:t>
            </a:r>
            <a:endParaRPr sz="1700" b="1">
              <a:solidFill>
                <a:srgbClr val="C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33653" y="4761710"/>
            <a:ext cx="6668522" cy="323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250"/>
              </a:lnSpc>
              <a:spcBef>
                <a:spcPct val="0"/>
              </a:spcBef>
              <a:spcAft>
                <a:spcPct val="0"/>
              </a:spcAft>
            </a:pPr>
            <a:r>
              <a:rPr sz="17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特殊情况：床位使用率＞100%、一级护理＞80%、休假人数＞20%</a:t>
            </a:r>
            <a:endParaRPr sz="17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/>
        </p:nvSpPr>
        <p:spPr>
          <a:xfrm>
            <a:off x="733653" y="292586"/>
            <a:ext cx="3189732" cy="5751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230"/>
              </a:lnSpc>
              <a:spcBef>
                <a:spcPct val="0"/>
              </a:spcBef>
              <a:spcAft>
                <a:spcPct val="0"/>
              </a:spcAft>
            </a:pPr>
            <a:r>
              <a:rPr sz="32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2</a:t>
            </a:r>
            <a:r>
              <a:rPr sz="3200" b="1" spc="948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护理岗位设置不分层法</a:t>
            </a:r>
            <a:endParaRPr sz="20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/>
        </p:nvSpPr>
        <p:spPr>
          <a:xfrm>
            <a:off x="733653" y="292586"/>
            <a:ext cx="3189732" cy="5751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230"/>
              </a:lnSpc>
              <a:spcBef>
                <a:spcPct val="0"/>
              </a:spcBef>
              <a:spcAft>
                <a:spcPct val="0"/>
              </a:spcAft>
            </a:pPr>
            <a:r>
              <a:rPr sz="32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2</a:t>
            </a:r>
            <a:r>
              <a:rPr sz="3200" b="1" spc="948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护理岗位设置不分层法</a:t>
            </a:r>
            <a:endParaRPr sz="20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/>
        </p:nvSpPr>
        <p:spPr>
          <a:xfrm>
            <a:off x="733653" y="292586"/>
            <a:ext cx="3189732" cy="5751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230"/>
              </a:lnSpc>
              <a:spcBef>
                <a:spcPct val="0"/>
              </a:spcBef>
              <a:spcAft>
                <a:spcPct val="0"/>
              </a:spcAft>
            </a:pPr>
            <a:r>
              <a:rPr sz="32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2</a:t>
            </a:r>
            <a:r>
              <a:rPr sz="3200" b="1" spc="948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护理岗位设置不分层法</a:t>
            </a:r>
            <a:endParaRPr sz="20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82675" y="1216583"/>
            <a:ext cx="6502578" cy="4061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900"/>
              </a:lnSpc>
              <a:spcBef>
                <a:spcPct val="0"/>
              </a:spcBef>
              <a:spcAft>
                <a:spcPct val="0"/>
              </a:spcAft>
            </a:pPr>
            <a:r>
              <a:rPr sz="22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护士分层理论依据----BENNER进阶模型式</a:t>
            </a:r>
            <a:r>
              <a:rPr sz="2200" b="1" spc="146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1984年</a:t>
            </a:r>
            <a:endParaRPr sz="2200" b="1">
              <a:solidFill>
                <a:srgbClr val="C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591555" y="1937926"/>
            <a:ext cx="1666828" cy="23975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7675" marR="0">
              <a:lnSpc>
                <a:spcPts val="2105"/>
              </a:lnSpc>
              <a:spcBef>
                <a:spcPct val="0"/>
              </a:spcBef>
              <a:spcAft>
                <a:spcPct val="0"/>
              </a:spcAft>
            </a:pPr>
            <a:r>
              <a:rPr sz="16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与家护士N</a:t>
            </a:r>
            <a:r>
              <a:rPr sz="1600" b="1" baseline="-240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4</a:t>
            </a:r>
            <a:endParaRPr sz="1600" b="1" baseline="-24000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274955" marR="0">
              <a:lnSpc>
                <a:spcPts val="2105"/>
              </a:lnSpc>
              <a:spcBef>
                <a:spcPts val="1670"/>
              </a:spcBef>
              <a:spcAft>
                <a:spcPct val="0"/>
              </a:spcAft>
            </a:pPr>
            <a:r>
              <a:rPr sz="16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精通护士N</a:t>
            </a:r>
            <a:r>
              <a:rPr sz="1600" b="1" baseline="-240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3</a:t>
            </a:r>
            <a:endParaRPr sz="1600" b="1" baseline="-24000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189865" marR="0">
              <a:lnSpc>
                <a:spcPts val="2105"/>
              </a:lnSpc>
              <a:spcBef>
                <a:spcPts val="1675"/>
              </a:spcBef>
              <a:spcAft>
                <a:spcPct val="0"/>
              </a:spcAft>
            </a:pPr>
            <a:r>
              <a:rPr sz="16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称职护士N</a:t>
            </a:r>
            <a:r>
              <a:rPr sz="1600" b="1" baseline="-240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2</a:t>
            </a:r>
            <a:endParaRPr sz="1600" b="1" baseline="-24000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120015" marR="0">
              <a:lnSpc>
                <a:spcPts val="2105"/>
              </a:lnSpc>
              <a:spcBef>
                <a:spcPts val="1620"/>
              </a:spcBef>
              <a:spcAft>
                <a:spcPct val="0"/>
              </a:spcAft>
            </a:pPr>
            <a:r>
              <a:rPr sz="16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初级护士N</a:t>
            </a:r>
            <a:r>
              <a:rPr sz="1600" b="1" baseline="-240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1</a:t>
            </a:r>
            <a:endParaRPr sz="1600" b="1" baseline="-24000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110"/>
              </a:lnSpc>
              <a:spcBef>
                <a:spcPts val="1800"/>
              </a:spcBef>
              <a:spcAft>
                <a:spcPct val="0"/>
              </a:spcAft>
            </a:pPr>
            <a:r>
              <a:rPr sz="16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新手护士N</a:t>
            </a:r>
            <a:r>
              <a:rPr sz="1600" b="1" baseline="-240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0</a:t>
            </a:r>
            <a:endParaRPr sz="1600" b="1" baseline="-24000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63447" y="4682973"/>
            <a:ext cx="6790332" cy="3398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与业进阶是对护理人员临床实践能力进行定义、讣可和奖励的方法</a:t>
            </a:r>
            <a:endParaRPr sz="18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/>
        </p:nvSpPr>
        <p:spPr>
          <a:xfrm>
            <a:off x="733653" y="292586"/>
            <a:ext cx="3189732" cy="5751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230"/>
              </a:lnSpc>
              <a:spcBef>
                <a:spcPct val="0"/>
              </a:spcBef>
              <a:spcAft>
                <a:spcPct val="0"/>
              </a:spcAft>
            </a:pPr>
            <a:r>
              <a:rPr sz="32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2</a:t>
            </a:r>
            <a:r>
              <a:rPr sz="3200" b="1" spc="948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护理岗位设置不分层法</a:t>
            </a:r>
            <a:endParaRPr sz="20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47927" y="1165041"/>
            <a:ext cx="1680972" cy="374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645"/>
              </a:lnSpc>
              <a:spcBef>
                <a:spcPct val="0"/>
              </a:spcBef>
              <a:spcAft>
                <a:spcPct val="0"/>
              </a:spcAft>
            </a:pPr>
            <a:r>
              <a:rPr sz="20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护士分层依据</a:t>
            </a:r>
            <a:endParaRPr sz="2000" b="1">
              <a:solidFill>
                <a:srgbClr val="C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954526" y="1410714"/>
            <a:ext cx="1018032" cy="323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250"/>
              </a:lnSpc>
              <a:spcBef>
                <a:spcPct val="0"/>
              </a:spcBef>
              <a:spcAft>
                <a:spcPct val="0"/>
              </a:spcAft>
            </a:pPr>
            <a:r>
              <a:rPr sz="17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核心能力</a:t>
            </a:r>
            <a:endParaRPr sz="1700" b="1">
              <a:solidFill>
                <a:srgbClr val="C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516123" y="2038801"/>
            <a:ext cx="661416" cy="374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645"/>
              </a:lnSpc>
              <a:spcBef>
                <a:spcPct val="0"/>
              </a:spcBef>
              <a:spcAft>
                <a:spcPct val="0"/>
              </a:spcAft>
            </a:pPr>
            <a:r>
              <a:rPr sz="20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能力</a:t>
            </a:r>
            <a:endParaRPr sz="20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908545" y="2298723"/>
            <a:ext cx="411505" cy="19333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785"/>
              </a:lnSpc>
              <a:spcBef>
                <a:spcPct val="0"/>
              </a:spcBef>
              <a:spcAft>
                <a:spcPct val="0"/>
              </a:spcAft>
            </a:pPr>
            <a:r>
              <a:rPr sz="16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N4</a:t>
            </a:r>
            <a:endParaRPr sz="16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marR="0">
              <a:lnSpc>
                <a:spcPts val="1785"/>
              </a:lnSpc>
              <a:spcBef>
                <a:spcPts val="1500"/>
              </a:spcBef>
              <a:spcAft>
                <a:spcPct val="0"/>
              </a:spcAft>
            </a:pPr>
            <a:r>
              <a:rPr sz="16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N3</a:t>
            </a:r>
            <a:endParaRPr sz="16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marR="0">
              <a:lnSpc>
                <a:spcPts val="1785"/>
              </a:lnSpc>
              <a:spcBef>
                <a:spcPts val="1500"/>
              </a:spcBef>
              <a:spcAft>
                <a:spcPct val="0"/>
              </a:spcAft>
            </a:pPr>
            <a:r>
              <a:rPr sz="16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N2</a:t>
            </a:r>
            <a:endParaRPr sz="16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marR="0">
              <a:lnSpc>
                <a:spcPts val="1785"/>
              </a:lnSpc>
              <a:spcBef>
                <a:spcPts val="1450"/>
              </a:spcBef>
              <a:spcAft>
                <a:spcPct val="0"/>
              </a:spcAft>
            </a:pPr>
            <a:r>
              <a:rPr sz="16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N1</a:t>
            </a:r>
            <a:endParaRPr sz="16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marR="0">
              <a:lnSpc>
                <a:spcPts val="1785"/>
              </a:lnSpc>
              <a:spcBef>
                <a:spcPts val="1500"/>
              </a:spcBef>
              <a:spcAft>
                <a:spcPct val="0"/>
              </a:spcAft>
            </a:pPr>
            <a:r>
              <a:rPr sz="16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N0</a:t>
            </a:r>
            <a:endParaRPr sz="16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64640" y="3123635"/>
            <a:ext cx="661416" cy="374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645"/>
              </a:lnSpc>
              <a:spcBef>
                <a:spcPct val="0"/>
              </a:spcBef>
              <a:spcAft>
                <a:spcPct val="0"/>
              </a:spcAft>
            </a:pPr>
            <a:r>
              <a:rPr sz="20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职称</a:t>
            </a:r>
            <a:endParaRPr sz="20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222245" y="3140760"/>
            <a:ext cx="1267967" cy="4061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900"/>
              </a:lnSpc>
              <a:spcBef>
                <a:spcPct val="0"/>
              </a:spcBef>
              <a:spcAft>
                <a:spcPct val="0"/>
              </a:spcAft>
            </a:pPr>
            <a:r>
              <a:rPr sz="2200" b="1">
                <a:solidFill>
                  <a:srgbClr val="FFFF00"/>
                </a:solidFill>
                <a:latin typeface="微软雅黑" panose="020b0503020204020204" charset="-122"/>
                <a:cs typeface="微软雅黑" panose="020b0503020204020204" charset="-122"/>
              </a:rPr>
              <a:t>分层依据</a:t>
            </a:r>
            <a:endParaRPr sz="2200" b="1">
              <a:solidFill>
                <a:srgbClr val="FFFF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907282" y="3155951"/>
            <a:ext cx="662025" cy="3744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650"/>
              </a:lnSpc>
              <a:spcBef>
                <a:spcPct val="0"/>
              </a:spcBef>
              <a:spcAft>
                <a:spcPct val="0"/>
              </a:spcAft>
            </a:pPr>
            <a:r>
              <a:rPr sz="20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学历</a:t>
            </a:r>
            <a:endParaRPr sz="20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516123" y="4294982"/>
            <a:ext cx="661416" cy="374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645"/>
              </a:lnSpc>
              <a:spcBef>
                <a:spcPct val="0"/>
              </a:spcBef>
              <a:spcAft>
                <a:spcPct val="0"/>
              </a:spcAft>
            </a:pPr>
            <a:r>
              <a:rPr sz="20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年资</a:t>
            </a:r>
            <a:endParaRPr sz="20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843907" y="5026967"/>
            <a:ext cx="3796395" cy="273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陕西省护理质控手册-各岗位工作质量评价标准</a:t>
            </a:r>
            <a:endParaRPr sz="14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/>
        </p:nvSpPr>
        <p:spPr>
          <a:xfrm>
            <a:off x="733653" y="292586"/>
            <a:ext cx="3189732" cy="5751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230"/>
              </a:lnSpc>
              <a:spcBef>
                <a:spcPct val="0"/>
              </a:spcBef>
              <a:spcAft>
                <a:spcPct val="0"/>
              </a:spcAft>
            </a:pPr>
            <a:r>
              <a:rPr sz="32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2</a:t>
            </a:r>
            <a:r>
              <a:rPr sz="3200" b="1" spc="948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护理岗位设置不分层法</a:t>
            </a:r>
            <a:endParaRPr sz="20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24814" y="1376064"/>
            <a:ext cx="6167272" cy="4749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3440"/>
              </a:lnSpc>
              <a:spcBef>
                <a:spcPct val="0"/>
              </a:spcBef>
              <a:spcAft>
                <a:spcPct val="0"/>
              </a:spcAft>
            </a:pPr>
            <a:r>
              <a:rPr sz="2600" b="1">
                <a:solidFill>
                  <a:srgbClr val="D74B4B"/>
                </a:solidFill>
                <a:latin typeface="微软雅黑" panose="020b0503020204020204" charset="-122"/>
                <a:cs typeface="微软雅黑" panose="020b0503020204020204" charset="-122"/>
              </a:rPr>
              <a:t>护士核心能力</a:t>
            </a:r>
            <a:r>
              <a:rPr sz="1800" b="1">
                <a:solidFill>
                  <a:srgbClr val="D74B4B"/>
                </a:solidFill>
                <a:latin typeface="微软雅黑" panose="020b0503020204020204" charset="-122"/>
                <a:cs typeface="微软雅黑" panose="020b0503020204020204" charset="-122"/>
              </a:rPr>
              <a:t>（</a:t>
            </a:r>
            <a:r>
              <a:rPr sz="1800" b="1">
                <a:solidFill>
                  <a:srgbClr val="C00000"/>
                </a:solidFill>
                <a:latin typeface="Ebrima" panose="02000000000000000000"/>
                <a:cs typeface="Ebrima" panose="02000000000000000000"/>
              </a:rPr>
              <a:t>Core</a:t>
            </a:r>
            <a:r>
              <a:rPr sz="1800" b="1" spc="-41">
                <a:solidFill>
                  <a:srgbClr val="C00000"/>
                </a:solidFill>
                <a:latin typeface="Ebrima" panose="02000000000000000000"/>
                <a:cs typeface="Ebrima" panose="02000000000000000000"/>
              </a:rPr>
              <a:t> </a:t>
            </a:r>
            <a:r>
              <a:rPr sz="1800" b="1">
                <a:solidFill>
                  <a:srgbClr val="C00000"/>
                </a:solidFill>
                <a:latin typeface="Ebrima" panose="02000000000000000000"/>
                <a:cs typeface="Ebrima" panose="02000000000000000000"/>
              </a:rPr>
              <a:t>competency of nurse</a:t>
            </a:r>
            <a:r>
              <a:rPr sz="2600" b="1">
                <a:solidFill>
                  <a:srgbClr val="D74B4B"/>
                </a:solidFill>
                <a:latin typeface="微软雅黑" panose="020b0503020204020204" charset="-122"/>
                <a:cs typeface="微软雅黑" panose="020b0503020204020204" charset="-122"/>
              </a:rPr>
              <a:t>）定义</a:t>
            </a:r>
            <a:endParaRPr sz="2600" b="1">
              <a:solidFill>
                <a:srgbClr val="D74B4B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94536" y="2321161"/>
            <a:ext cx="7077455" cy="17480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04190" marR="0">
              <a:lnSpc>
                <a:spcPts val="2900"/>
              </a:lnSpc>
              <a:spcBef>
                <a:spcPct val="0"/>
              </a:spcBef>
              <a:spcAft>
                <a:spcPct val="0"/>
              </a:spcAft>
            </a:pPr>
            <a:r>
              <a:rPr sz="2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与业护士为提供安全及合乎伦理准则的护理服务所必</a:t>
            </a:r>
            <a:endParaRPr sz="22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905"/>
              </a:lnSpc>
              <a:spcBef>
                <a:spcPts val="2380"/>
              </a:spcBef>
              <a:spcAft>
                <a:spcPct val="0"/>
              </a:spcAft>
            </a:pPr>
            <a:r>
              <a:rPr sz="2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需具备的特别的</a:t>
            </a:r>
            <a:r>
              <a:rPr sz="2200" b="1" u="sng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知识</a:t>
            </a:r>
            <a:r>
              <a:rPr sz="2200" b="1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、</a:t>
            </a:r>
            <a:r>
              <a:rPr sz="2200" b="1" u="sng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技能</a:t>
            </a:r>
            <a:r>
              <a:rPr sz="2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和</a:t>
            </a:r>
            <a:r>
              <a:rPr sz="2200" b="1" u="sng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判断</a:t>
            </a:r>
            <a:r>
              <a:rPr sz="2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在实践中的整合。</a:t>
            </a:r>
            <a:endParaRPr sz="2200" b="1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3312160" marR="0">
              <a:lnSpc>
                <a:spcPts val="2900"/>
              </a:lnSpc>
              <a:spcBef>
                <a:spcPts val="2380"/>
              </a:spcBef>
              <a:spcAft>
                <a:spcPct val="0"/>
              </a:spcAft>
            </a:pPr>
            <a:r>
              <a:rPr sz="2200" b="1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----</a:t>
            </a:r>
            <a:r>
              <a:rPr sz="2200">
                <a:solidFill>
                  <a:srgbClr val="000000"/>
                </a:solidFill>
                <a:latin typeface="华文楷体" panose="02010600040101010101" charset="-122"/>
                <a:cs typeface="华文楷体" panose="02010600040101010101" charset="-122"/>
              </a:rPr>
              <a:t>国际护士会ICN</a:t>
            </a:r>
            <a:r>
              <a:rPr sz="2200" spc="1052">
                <a:solidFill>
                  <a:srgbClr val="00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spc="11">
                <a:solidFill>
                  <a:srgbClr val="000000"/>
                </a:solidFill>
                <a:latin typeface="华文楷体" panose="02010600040101010101" charset="-122"/>
                <a:cs typeface="华文楷体" panose="02010600040101010101" charset="-122"/>
              </a:rPr>
              <a:t>2003</a:t>
            </a:r>
            <a:endParaRPr sz="2200" spc="11">
              <a:solidFill>
                <a:srgbClr val="000000"/>
              </a:solidFill>
              <a:latin typeface="华文楷体" panose="02010600040101010101" charset="-122"/>
              <a:cs typeface="华文楷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/>
        </p:nvSpPr>
        <p:spPr>
          <a:xfrm>
            <a:off x="733653" y="292586"/>
            <a:ext cx="3189732" cy="5751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230"/>
              </a:lnSpc>
              <a:spcBef>
                <a:spcPct val="0"/>
              </a:spcBef>
              <a:spcAft>
                <a:spcPct val="0"/>
              </a:spcAft>
            </a:pPr>
            <a:r>
              <a:rPr sz="32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2</a:t>
            </a:r>
            <a:r>
              <a:rPr sz="3200" b="1" spc="948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护理岗位设置不分层法</a:t>
            </a:r>
            <a:endParaRPr sz="20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24814" y="1019226"/>
            <a:ext cx="3810355" cy="3398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D74B4B"/>
                </a:solidFill>
                <a:latin typeface="微软雅黑" panose="020b0503020204020204" charset="-122"/>
                <a:cs typeface="微软雅黑" panose="020b0503020204020204" charset="-122"/>
              </a:rPr>
              <a:t>通科护士核心能力量表</a:t>
            </a:r>
            <a:r>
              <a:rPr sz="1800">
                <a:solidFill>
                  <a:srgbClr val="D74B4B"/>
                </a:solidFill>
                <a:latin typeface="微软雅黑" panose="020b0503020204020204" charset="-122"/>
                <a:cs typeface="微软雅黑" panose="020b0503020204020204" charset="-122"/>
              </a:rPr>
              <a:t>（文献报道）</a:t>
            </a:r>
            <a:endParaRPr sz="1800">
              <a:solidFill>
                <a:srgbClr val="D74B4B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45871" y="1533324"/>
            <a:ext cx="509016" cy="273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时间</a:t>
            </a:r>
            <a:endParaRPr sz="14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348739" y="1533324"/>
            <a:ext cx="687323" cy="273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研究者</a:t>
            </a:r>
            <a:endParaRPr sz="14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098038" y="1533324"/>
            <a:ext cx="865632" cy="273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量表名称</a:t>
            </a:r>
            <a:endParaRPr sz="14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914265" y="1533324"/>
            <a:ext cx="2275966" cy="591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3190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维度及条目</a:t>
            </a:r>
            <a:endParaRPr sz="1400" b="1">
              <a:solidFill>
                <a:srgbClr val="FFFFFF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855"/>
              </a:lnSpc>
              <a:spcBef>
                <a:spcPts val="600"/>
              </a:spcBef>
              <a:spcAft>
                <a:spcPct val="0"/>
              </a:spcAft>
            </a:pPr>
            <a:r>
              <a:rPr sz="140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sz="14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个维度</a:t>
            </a:r>
            <a:r>
              <a:rPr sz="140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/73</a:t>
            </a:r>
            <a:r>
              <a:rPr sz="1400" spc="-55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14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个条目</a:t>
            </a:r>
            <a:endParaRPr sz="1400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919729" y="1978713"/>
            <a:ext cx="1222247" cy="273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护士能力量表</a:t>
            </a:r>
            <a:endParaRPr sz="14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26059" y="2134869"/>
            <a:ext cx="1489121" cy="2373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70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2003</a:t>
            </a:r>
            <a:r>
              <a:rPr sz="1400" spc="1556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14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Meretoja</a:t>
            </a:r>
            <a:endParaRPr sz="140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914265" y="2133507"/>
            <a:ext cx="3505200" cy="4922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（帮助作用、教学培训、诊断功能、管理、治疗干</a:t>
            </a:r>
            <a:endParaRPr sz="12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585"/>
              </a:lnSpc>
              <a:spcBef>
                <a:spcPts val="41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预、质量保证）</a:t>
            </a:r>
            <a:endParaRPr sz="12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436622" y="2260634"/>
            <a:ext cx="2188718" cy="2392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（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Nurse</a:t>
            </a:r>
            <a:r>
              <a:rPr sz="1200" spc="-18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Competence</a:t>
            </a:r>
            <a:r>
              <a:rPr sz="1200" spc="-54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Scale</a:t>
            </a: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）</a:t>
            </a:r>
            <a:endParaRPr sz="12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508250" y="2687939"/>
            <a:ext cx="2045818" cy="7744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61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注册护士核心能力量表</a:t>
            </a:r>
            <a:endParaRPr sz="14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585"/>
              </a:lnSpc>
              <a:spcBef>
                <a:spcPts val="315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（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Competency</a:t>
            </a:r>
            <a:r>
              <a:rPr sz="1200" spc="-46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Inventory</a:t>
            </a:r>
            <a:r>
              <a:rPr sz="1200" spc="-15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1200" spc="1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for</a:t>
            </a:r>
            <a:endParaRPr sz="1200" spc="1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280670" marR="0">
              <a:lnSpc>
                <a:spcPts val="1585"/>
              </a:lnSpc>
              <a:spcBef>
                <a:spcPts val="41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Registered</a:t>
            </a:r>
            <a:r>
              <a:rPr sz="1200" spc="-4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Nurse</a:t>
            </a: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）</a:t>
            </a:r>
            <a:endParaRPr sz="12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914265" y="2687939"/>
            <a:ext cx="1617649" cy="2738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sz="1400" spc="-15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14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个维度</a:t>
            </a:r>
            <a:r>
              <a:rPr sz="140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/55</a:t>
            </a:r>
            <a:r>
              <a:rPr sz="14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个条目</a:t>
            </a:r>
            <a:endParaRPr sz="1400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26059" y="2971545"/>
            <a:ext cx="549065" cy="19106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70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2005</a:t>
            </a:r>
            <a:endParaRPr sz="140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marR="0">
              <a:lnSpc>
                <a:spcPts val="1570"/>
              </a:lnSpc>
              <a:spcBef>
                <a:spcPts val="502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2008</a:t>
            </a:r>
            <a:endParaRPr sz="140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marR="0">
              <a:lnSpc>
                <a:spcPts val="1570"/>
              </a:lnSpc>
              <a:spcBef>
                <a:spcPts val="497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2010</a:t>
            </a:r>
            <a:endParaRPr sz="140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348739" y="2944294"/>
            <a:ext cx="687323" cy="19467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5405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刘</a:t>
            </a:r>
            <a:r>
              <a:rPr sz="1400" spc="25">
                <a:solidFill>
                  <a:srgbClr val="00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明</a:t>
            </a:r>
            <a:endParaRPr sz="14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41275" marR="0">
              <a:lnSpc>
                <a:spcPts val="1570"/>
              </a:lnSpc>
              <a:spcBef>
                <a:spcPts val="495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Cown</a:t>
            </a:r>
            <a:endParaRPr sz="140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marR="0">
              <a:lnSpc>
                <a:spcPts val="1855"/>
              </a:lnSpc>
              <a:spcBef>
                <a:spcPts val="4755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林绰娟</a:t>
            </a:r>
            <a:endParaRPr sz="14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914265" y="2970183"/>
            <a:ext cx="3396106" cy="4922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（临床护理、领导能力、人际关系、法律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伦理实</a:t>
            </a:r>
            <a:endParaRPr sz="12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585"/>
              </a:lnSpc>
              <a:spcBef>
                <a:spcPts val="41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践、与业发展、教学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挃导、批判性思维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研究）</a:t>
            </a:r>
            <a:endParaRPr sz="12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546350" y="3524615"/>
            <a:ext cx="1969720" cy="7744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4945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欧盟护士能力量表</a:t>
            </a:r>
            <a:endParaRPr sz="14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585"/>
              </a:lnSpc>
              <a:spcBef>
                <a:spcPts val="315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（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Nurse</a:t>
            </a:r>
            <a:r>
              <a:rPr sz="1200" spc="-18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Competence</a:t>
            </a:r>
            <a:r>
              <a:rPr sz="1200" spc="-54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Self-</a:t>
            </a:r>
            <a:endParaRPr sz="120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247015" marR="0">
              <a:lnSpc>
                <a:spcPts val="1585"/>
              </a:lnSpc>
              <a:spcBef>
                <a:spcPts val="41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assessment</a:t>
            </a:r>
            <a:r>
              <a:rPr sz="1200" spc="-56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1200" spc="-28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Tool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）</a:t>
            </a:r>
            <a:endParaRPr sz="12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914265" y="3524615"/>
            <a:ext cx="1492432" cy="2738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sz="14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个维度</a:t>
            </a:r>
            <a:r>
              <a:rPr sz="140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/108</a:t>
            </a:r>
            <a:r>
              <a:rPr sz="14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条目</a:t>
            </a:r>
            <a:endParaRPr sz="1400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914265" y="3806859"/>
            <a:ext cx="3395471" cy="4922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（评估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临床护理、交流、健康促进、个人发展、</a:t>
            </a:r>
            <a:endParaRPr sz="12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585"/>
              </a:lnSpc>
              <a:spcBef>
                <a:spcPts val="41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与业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道德实践、研究和发展、合作）</a:t>
            </a:r>
            <a:endParaRPr sz="12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2267457" y="4361588"/>
            <a:ext cx="2527122" cy="7741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745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公共卫生护士与业能力量表</a:t>
            </a:r>
            <a:endParaRPr sz="14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585"/>
              </a:lnSpc>
              <a:spcBef>
                <a:spcPts val="315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（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Public</a:t>
            </a:r>
            <a:r>
              <a:rPr sz="1200" spc="-34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Health</a:t>
            </a:r>
            <a:r>
              <a:rPr sz="1200" spc="-18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Nurse</a:t>
            </a:r>
            <a:r>
              <a:rPr sz="1200" spc="-18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Professional</a:t>
            </a:r>
            <a:endParaRPr sz="120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452755" marR="0">
              <a:lnSpc>
                <a:spcPts val="1585"/>
              </a:lnSpc>
              <a:spcBef>
                <a:spcPts val="41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Competency</a:t>
            </a:r>
            <a:r>
              <a:rPr sz="1200" spc="-46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120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Scale </a:t>
            </a: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）</a:t>
            </a:r>
            <a:endParaRPr sz="12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914265" y="4361588"/>
            <a:ext cx="1569286" cy="273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sz="14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个维度</a:t>
            </a:r>
            <a:r>
              <a:rPr sz="140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/38</a:t>
            </a:r>
            <a:r>
              <a:rPr sz="14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个条目</a:t>
            </a:r>
            <a:endParaRPr sz="1400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914265" y="4643510"/>
            <a:ext cx="3505200" cy="4922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585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（基础护理能力、社区健康管理能力、教育能力、</a:t>
            </a:r>
            <a:endParaRPr sz="12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585"/>
              </a:lnSpc>
              <a:spcBef>
                <a:spcPts val="41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微软雅黑" panose="020b0503020204020204" charset="-122"/>
                <a:cs typeface="微软雅黑" panose="020b0503020204020204" charset="-122"/>
              </a:rPr>
              <a:t>自我发展能力）</a:t>
            </a:r>
            <a:endParaRPr sz="1200">
              <a:solidFill>
                <a:srgbClr val="0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/>
        </p:nvSpPr>
        <p:spPr>
          <a:xfrm>
            <a:off x="733653" y="292586"/>
            <a:ext cx="3189732" cy="5751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230"/>
              </a:lnSpc>
              <a:spcBef>
                <a:spcPct val="0"/>
              </a:spcBef>
              <a:spcAft>
                <a:spcPct val="0"/>
              </a:spcAft>
            </a:pPr>
            <a:r>
              <a:rPr sz="32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2</a:t>
            </a:r>
            <a:r>
              <a:rPr sz="3200" b="1" spc="948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护理岗位设置不分层法</a:t>
            </a:r>
            <a:endParaRPr sz="20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878067" y="1042087"/>
            <a:ext cx="2898952" cy="3398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中国注册护士核心能力量表</a:t>
            </a:r>
            <a:endParaRPr sz="1800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095241" y="1387020"/>
            <a:ext cx="865632" cy="4867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与业发展</a:t>
            </a:r>
            <a:endParaRPr sz="14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178435" marR="0">
              <a:lnSpc>
                <a:spcPts val="1680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能力</a:t>
            </a:r>
            <a:endParaRPr sz="14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878067" y="1453948"/>
            <a:ext cx="2744368" cy="3398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核心能力评价</a:t>
            </a:r>
            <a:r>
              <a:rPr sz="180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----</a:t>
            </a:r>
            <a:r>
              <a:rPr sz="18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八个维度</a:t>
            </a:r>
            <a:endParaRPr sz="1800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592445" y="1887273"/>
            <a:ext cx="509016" cy="4867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教学</a:t>
            </a:r>
            <a:endParaRPr sz="14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680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能力</a:t>
            </a:r>
            <a:endParaRPr sz="14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734310" y="1958520"/>
            <a:ext cx="865632" cy="4867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护理程序</a:t>
            </a:r>
            <a:endParaRPr sz="14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680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运用能力</a:t>
            </a:r>
            <a:endParaRPr sz="14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300092" y="2969824"/>
            <a:ext cx="585825" cy="5846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250"/>
              </a:lnSpc>
              <a:spcBef>
                <a:spcPct val="0"/>
              </a:spcBef>
              <a:spcAft>
                <a:spcPct val="0"/>
              </a:spcAft>
            </a:pPr>
            <a:r>
              <a:rPr sz="17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核心</a:t>
            </a:r>
            <a:endParaRPr sz="1700" b="1">
              <a:solidFill>
                <a:srgbClr val="C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050"/>
              </a:lnSpc>
              <a:spcBef>
                <a:spcPct val="0"/>
              </a:spcBef>
              <a:spcAft>
                <a:spcPct val="0"/>
              </a:spcAft>
            </a:pPr>
            <a:r>
              <a:rPr sz="17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能力</a:t>
            </a:r>
            <a:endParaRPr sz="1700" b="1">
              <a:solidFill>
                <a:srgbClr val="C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305557" y="3030527"/>
            <a:ext cx="865632" cy="4867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危重病人</a:t>
            </a:r>
            <a:endParaRPr sz="14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680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护理能力</a:t>
            </a:r>
            <a:endParaRPr sz="14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949696" y="3101901"/>
            <a:ext cx="509016" cy="4870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科研</a:t>
            </a:r>
            <a:endParaRPr sz="14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1680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能力</a:t>
            </a:r>
            <a:endParaRPr sz="14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737739" y="4102534"/>
            <a:ext cx="865632" cy="4867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健康教育</a:t>
            </a:r>
            <a:endParaRPr sz="14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178435" marR="0">
              <a:lnSpc>
                <a:spcPts val="1680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能力</a:t>
            </a:r>
            <a:endParaRPr sz="14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595873" y="4102534"/>
            <a:ext cx="865632" cy="4867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病房管理</a:t>
            </a:r>
            <a:endParaRPr sz="14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178435" marR="0">
              <a:lnSpc>
                <a:spcPts val="1680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能力</a:t>
            </a:r>
            <a:endParaRPr sz="14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05104" y="4453764"/>
            <a:ext cx="2667000" cy="8903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每个维度可设四个层级</a:t>
            </a:r>
            <a:endParaRPr sz="1800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16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即：优秀、良好、较好、</a:t>
            </a:r>
            <a:endParaRPr sz="1800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1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一般</a:t>
            </a:r>
            <a:endParaRPr sz="1800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166615" y="4674008"/>
            <a:ext cx="865632" cy="4867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1855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人际沟通</a:t>
            </a:r>
            <a:endParaRPr sz="14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178435" marR="0">
              <a:lnSpc>
                <a:spcPts val="1680"/>
              </a:lnSpc>
              <a:spcBef>
                <a:spcPct val="0"/>
              </a:spcBef>
              <a:spcAft>
                <a:spcPct val="0"/>
              </a:spcAft>
            </a:pPr>
            <a:r>
              <a:rPr sz="14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能力</a:t>
            </a:r>
            <a:endParaRPr sz="14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object 1"/>
          <p:cNvSpPr/>
          <p:nvPr/>
        </p:nvSpPr>
        <p:spPr>
          <a:xfrm>
            <a:off x="0" y="0"/>
            <a:ext cx="8851900" cy="5575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/>
          <p:nvPr/>
        </p:nvSpPr>
        <p:spPr>
          <a:xfrm>
            <a:off x="733653" y="292586"/>
            <a:ext cx="3189732" cy="5751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4230"/>
              </a:lnSpc>
              <a:spcBef>
                <a:spcPct val="0"/>
              </a:spcBef>
              <a:spcAft>
                <a:spcPct val="0"/>
              </a:spcAft>
            </a:pPr>
            <a:r>
              <a:rPr sz="32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2</a:t>
            </a:r>
            <a:r>
              <a:rPr sz="3200" b="1" spc="948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护理岗位设置不分层法</a:t>
            </a:r>
            <a:endParaRPr sz="20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6572" y="1082364"/>
            <a:ext cx="2697733" cy="374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645"/>
              </a:lnSpc>
              <a:spcBef>
                <a:spcPct val="0"/>
              </a:spcBef>
              <a:spcAft>
                <a:spcPct val="0"/>
              </a:spcAft>
            </a:pPr>
            <a:r>
              <a:rPr sz="2000" b="1">
                <a:solidFill>
                  <a:srgbClr val="CC0000"/>
                </a:solidFill>
                <a:latin typeface="微软雅黑" panose="020b0503020204020204" charset="-122"/>
                <a:cs typeface="微软雅黑" panose="020b0503020204020204" charset="-122"/>
              </a:rPr>
              <a:t>护理核心能力评价形式</a:t>
            </a:r>
            <a:endParaRPr sz="2000" b="1">
              <a:solidFill>
                <a:srgbClr val="CC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009510" y="1097405"/>
            <a:ext cx="1450848" cy="582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250"/>
              </a:lnSpc>
              <a:spcBef>
                <a:spcPct val="0"/>
              </a:spcBef>
              <a:spcAft>
                <a:spcPct val="0"/>
              </a:spcAft>
            </a:pPr>
            <a:r>
              <a:rPr sz="17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有目的的提问</a:t>
            </a:r>
            <a:endParaRPr sz="1700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040"/>
              </a:lnSpc>
              <a:spcBef>
                <a:spcPts val="50"/>
              </a:spcBef>
              <a:spcAft>
                <a:spcPct val="0"/>
              </a:spcAft>
            </a:pPr>
            <a:r>
              <a:rPr sz="17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开放性的问题</a:t>
            </a:r>
            <a:endParaRPr sz="1700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207005" y="1941247"/>
            <a:ext cx="838200" cy="3398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595959"/>
                </a:solidFill>
                <a:latin typeface="微软雅黑" panose="020b0503020204020204" charset="-122"/>
                <a:cs typeface="微软雅黑" panose="020b0503020204020204" charset="-122"/>
              </a:rPr>
              <a:t>问卷法</a:t>
            </a:r>
            <a:endParaRPr sz="1800" b="1">
              <a:solidFill>
                <a:srgbClr val="595959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223383" y="1984678"/>
            <a:ext cx="417311" cy="348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445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Impact" panose="020b0806030902050204"/>
                <a:cs typeface="Impact" panose="020b0806030902050204"/>
              </a:rPr>
              <a:t>02</a:t>
            </a:r>
            <a:endParaRPr sz="2000">
              <a:solidFill>
                <a:srgbClr val="FFFFFF"/>
              </a:solidFill>
              <a:latin typeface="Impact" panose="020b0806030902050204"/>
              <a:cs typeface="Impact" panose="020b0806030902050204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924677" y="2003223"/>
            <a:ext cx="838200" cy="3398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595959"/>
                </a:solidFill>
                <a:latin typeface="微软雅黑" panose="020b0503020204020204" charset="-122"/>
                <a:cs typeface="微软雅黑" panose="020b0503020204020204" charset="-122"/>
              </a:rPr>
              <a:t>访谈法</a:t>
            </a:r>
            <a:endParaRPr sz="1800" b="1">
              <a:solidFill>
                <a:srgbClr val="595959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481070" y="2051099"/>
            <a:ext cx="386492" cy="348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445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Impact" panose="020b0806030902050204"/>
                <a:cs typeface="Impact" panose="020b0806030902050204"/>
              </a:rPr>
              <a:t>01</a:t>
            </a:r>
            <a:endParaRPr sz="2000">
              <a:solidFill>
                <a:srgbClr val="FFFFFF"/>
              </a:solidFill>
              <a:latin typeface="Impact" panose="020b0806030902050204"/>
              <a:cs typeface="Impact" panose="020b0806030902050204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05281" y="2096260"/>
            <a:ext cx="1234440" cy="584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250"/>
              </a:lnSpc>
              <a:spcBef>
                <a:spcPct val="0"/>
              </a:spcBef>
              <a:spcAft>
                <a:spcPct val="0"/>
              </a:spcAft>
            </a:pPr>
            <a:r>
              <a:rPr sz="17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设置相关问</a:t>
            </a:r>
            <a:endParaRPr sz="1700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050"/>
              </a:lnSpc>
              <a:spcBef>
                <a:spcPct val="0"/>
              </a:spcBef>
              <a:spcAft>
                <a:spcPct val="0"/>
              </a:spcAft>
            </a:pPr>
            <a:r>
              <a:rPr sz="17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题表单评价</a:t>
            </a:r>
            <a:endParaRPr sz="1700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199254" y="2726107"/>
            <a:ext cx="839114" cy="6145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核心能</a:t>
            </a:r>
            <a:endParaRPr sz="1800" b="1">
              <a:solidFill>
                <a:srgbClr val="C0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16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力评价</a:t>
            </a:r>
            <a:endParaRPr sz="1800" b="1">
              <a:solidFill>
                <a:srgbClr val="C0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290439" y="3579036"/>
            <a:ext cx="424519" cy="348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445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Impact" panose="020b0806030902050204"/>
                <a:cs typeface="Impact" panose="020b0806030902050204"/>
              </a:rPr>
              <a:t>03</a:t>
            </a:r>
            <a:endParaRPr sz="2000">
              <a:solidFill>
                <a:srgbClr val="FFFFFF"/>
              </a:solidFill>
              <a:latin typeface="Impact" panose="020b0806030902050204"/>
              <a:cs typeface="Impact" panose="020b0806030902050204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548126" y="3712005"/>
            <a:ext cx="416690" cy="348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445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Impact" panose="020b0806030902050204"/>
                <a:cs typeface="Impact" panose="020b0806030902050204"/>
              </a:rPr>
              <a:t>04</a:t>
            </a:r>
            <a:endParaRPr sz="2000">
              <a:solidFill>
                <a:srgbClr val="FFFFFF"/>
              </a:solidFill>
              <a:latin typeface="Impact" panose="020b0806030902050204"/>
              <a:cs typeface="Impact" panose="020b0806030902050204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940805" y="3878451"/>
            <a:ext cx="1234440" cy="323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250"/>
              </a:lnSpc>
              <a:spcBef>
                <a:spcPct val="0"/>
              </a:spcBef>
              <a:spcAft>
                <a:spcPct val="0"/>
              </a:spcAft>
            </a:pPr>
            <a:r>
              <a:rPr sz="1700" b="1">
                <a:solidFill>
                  <a:srgbClr val="002060"/>
                </a:solidFill>
                <a:latin typeface="微软雅黑" panose="020b0503020204020204" charset="-122"/>
                <a:cs typeface="微软雅黑" panose="020b0503020204020204" charset="-122"/>
              </a:rPr>
              <a:t>清单核查法</a:t>
            </a:r>
            <a:endParaRPr sz="1700" b="1">
              <a:solidFill>
                <a:srgbClr val="00206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67765" y="3906699"/>
            <a:ext cx="2209825" cy="3398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375"/>
              </a:lnSpc>
              <a:spcBef>
                <a:spcPct val="0"/>
              </a:spcBef>
              <a:spcAft>
                <a:spcPct val="0"/>
              </a:spcAft>
            </a:pPr>
            <a:r>
              <a:rPr sz="1800" b="1">
                <a:solidFill>
                  <a:srgbClr val="595959"/>
                </a:solidFill>
                <a:latin typeface="微软雅黑" panose="020b0503020204020204" charset="-122"/>
                <a:cs typeface="微软雅黑" panose="020b0503020204020204" charset="-122"/>
              </a:rPr>
              <a:t>客观结构化临床测试</a:t>
            </a:r>
            <a:endParaRPr sz="1800" b="1">
              <a:solidFill>
                <a:srgbClr val="595959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066800" y="4527319"/>
            <a:ext cx="1452371" cy="323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250"/>
              </a:lnSpc>
              <a:spcBef>
                <a:spcPct val="0"/>
              </a:spcBef>
              <a:spcAft>
                <a:spcPct val="0"/>
              </a:spcAft>
            </a:pPr>
            <a:r>
              <a:rPr sz="17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设置情境模拟</a:t>
            </a:r>
            <a:endParaRPr sz="1700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377816" y="4525795"/>
            <a:ext cx="4480561" cy="5846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ts val="2250"/>
              </a:lnSpc>
              <a:spcBef>
                <a:spcPct val="0"/>
              </a:spcBef>
              <a:spcAft>
                <a:spcPct val="0"/>
              </a:spcAft>
            </a:pPr>
            <a:r>
              <a:rPr sz="17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工作经历、职称阅历、培训背景、持有证书、</a:t>
            </a:r>
            <a:endParaRPr sz="1700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  <a:p>
            <a:pPr marL="0" marR="0">
              <a:lnSpc>
                <a:spcPts val="2055"/>
              </a:lnSpc>
              <a:spcBef>
                <a:spcPct val="0"/>
              </a:spcBef>
              <a:spcAft>
                <a:spcPct val="0"/>
              </a:spcAft>
            </a:pPr>
            <a:r>
              <a:rPr sz="1700">
                <a:solidFill>
                  <a:srgbClr val="FF0000"/>
                </a:solidFill>
                <a:latin typeface="微软雅黑" panose="020b0503020204020204" charset="-122"/>
                <a:cs typeface="微软雅黑" panose="020b0503020204020204" charset="-122"/>
              </a:rPr>
              <a:t>年度考试、参不教学、科研情况</a:t>
            </a:r>
            <a:endParaRPr sz="1700">
              <a:solidFill>
                <a:srgbClr val="FF0000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581900" cy="43053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https://d.book118.com/995001342303011124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256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华文楷体</vt:lpstr>
      <vt:lpstr>黑体</vt:lpstr>
      <vt:lpstr>Ebrima</vt:lpstr>
      <vt:lpstr>Impact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2024-09-29T03:32:43.864</cp:lastPrinted>
  <dcterms:created xsi:type="dcterms:W3CDTF">2024-09-28T19:32:43Z</dcterms:created>
  <dcterms:modified xsi:type="dcterms:W3CDTF">2024-09-28T19:32:46Z</dcterms:modified>
</cp:coreProperties>
</file>