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olors1.xml" ContentType="application/vnd.ms-office.chartcolorstyle+xml"/>
  <Override PartName="/ppt/charts/colors2.xml" ContentType="application/vnd.ms-office.chartcolorstyle+xml"/>
  <Override PartName="/ppt/charts/style1.xml" ContentType="application/vnd.ms-office.chartstyle+xml"/>
  <Override PartName="/ppt/charts/style2.xml" ContentType="application/vnd.ms-office.chart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5143500"/>
  <p:notesSz cx="6858000" cy="9144000"/>
  <p:embeddedFontLst>
    <p:embeddedFont>
      <p:font typeface="Calibri" panose="020F0502020204030204" pitchFamily="2" charset="0"/>
      <p:regular r:id="rId18"/>
      <p:bold r:id="rId19"/>
      <p:italic r:id="rId20"/>
      <p:boldItalic r:id="rId21"/>
    </p:embeddedFont>
    <p:embeddedFont>
      <p:font typeface="Calibri Light" panose="020F0302020204030204" pitchFamily="2" charset="0"/>
      <p:regular r:id="rId22"/>
      <p:italic r:id="rId23"/>
    </p:embeddedFont>
    <p:embeddedFont>
      <p:font typeface="微软雅黑" panose="020B0503020204020204" pitchFamily="2" charset="-122"/>
      <p:regular r:id="rId24"/>
      <p:bold r:id="rId25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font" Target="fonts/font6.fntdata" /><Relationship Id="rId24" Type="http://schemas.openxmlformats.org/officeDocument/2006/relationships/font" Target="fonts/font7.fntdata" /><Relationship Id="rId25" Type="http://schemas.openxmlformats.org/officeDocument/2006/relationships/font" Target="fonts/font8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Relationship Id="rId2" Type="http://schemas.microsoft.com/office/2011/relationships/chartColorStyle" Target="colors1.xml" /><Relationship Id="rId3" Type="http://schemas.microsoft.com/office/2011/relationships/chartStyle" Target="style1.xml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Relationship Id="rId2" Type="http://schemas.microsoft.com/office/2011/relationships/chartColorStyle" Target="colors2.xml" /><Relationship Id="rId3" Type="http://schemas.microsoft.com/office/2011/relationships/chartStyle" Target="style2.xm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1801年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-540000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sz="1064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黑体" panose="02010609060101010101" pitchFamily="49" charset="-122"/>
                      <a:ea typeface="黑体" panose="02010609060101010101" pitchFamily="49" charset="-122"/>
                      <a:cs typeface="+mn-cs"/>
                    </a:defRPr>
                  </a:pPr>
                  <a:endParaRPr sz="1064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黑体" panose="02010609060101010101" pitchFamily="49" charset="-122"/>
                    <a:ea typeface="黑体" panose="02010609060101010101" pitchFamily="49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-540000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sz="1064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黑体" panose="02010609060101010101" pitchFamily="49" charset="-122"/>
                      <a:ea typeface="黑体" panose="02010609060101010101" pitchFamily="49" charset="-122"/>
                      <a:cs typeface="+mn-cs"/>
                    </a:defRPr>
                  </a:pPr>
                  <a:endParaRPr sz="1064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黑体" panose="02010609060101010101" pitchFamily="49" charset="-122"/>
                    <a:ea typeface="黑体" panose="02010609060101010101" pitchFamily="49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-540000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sz="1064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黑体" panose="02010609060101010101" pitchFamily="49" charset="-122"/>
                      <a:ea typeface="黑体" panose="02010609060101010101" pitchFamily="49" charset="-122"/>
                      <a:cs typeface="+mn-cs"/>
                    </a:defRPr>
                  </a:pPr>
                  <a:endParaRPr sz="1064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黑体" panose="02010609060101010101" pitchFamily="49" charset="-122"/>
                    <a:ea typeface="黑体" panose="02010609060101010101" pitchFamily="49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sz="1064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黑体" panose="02010609060101010101" pitchFamily="49" charset="-122"/>
                    <a:ea typeface="黑体" panose="02010609060101010101" pitchFamily="49" charset="-122"/>
                    <a:cs typeface="+mn-cs"/>
                  </a:defRPr>
                </a:pPr>
                <a:endParaRPr sz="1064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农业</c:v>
                </c:pt>
                <c:pt idx="1">
                  <c:v>工业</c:v>
                </c:pt>
                <c:pt idx="2">
                  <c:v>商业运输业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32.5</c:v>
                </c:pt>
                <c:pt idx="1">
                  <c:v>23</c:v>
                </c:pt>
                <c:pt idx="2">
                  <c:v>17.5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DED-407D-ACDC-CDF84C91550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1841年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-540000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sz="1064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黑体" panose="02010609060101010101" pitchFamily="49" charset="-122"/>
                      <a:ea typeface="黑体" panose="02010609060101010101" pitchFamily="49" charset="-122"/>
                      <a:cs typeface="+mn-cs"/>
                    </a:defRPr>
                  </a:pPr>
                  <a:endParaRPr sz="1064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黑体" panose="02010609060101010101" pitchFamily="49" charset="-122"/>
                    <a:ea typeface="黑体" panose="02010609060101010101" pitchFamily="49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-540000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sz="1064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黑体" panose="02010609060101010101" pitchFamily="49" charset="-122"/>
                      <a:ea typeface="黑体" panose="02010609060101010101" pitchFamily="49" charset="-122"/>
                      <a:cs typeface="+mn-cs"/>
                    </a:defRPr>
                  </a:pPr>
                  <a:endParaRPr sz="1064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黑体" panose="02010609060101010101" pitchFamily="49" charset="-122"/>
                    <a:ea typeface="黑体" panose="02010609060101010101" pitchFamily="49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-540000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sz="1064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黑体" panose="02010609060101010101" pitchFamily="49" charset="-122"/>
                      <a:ea typeface="黑体" panose="02010609060101010101" pitchFamily="49" charset="-122"/>
                      <a:cs typeface="+mn-cs"/>
                    </a:defRPr>
                  </a:pPr>
                  <a:endParaRPr sz="1064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黑体" panose="02010609060101010101" pitchFamily="49" charset="-122"/>
                    <a:ea typeface="黑体" panose="02010609060101010101" pitchFamily="49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sz="1064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黑体" panose="02010609060101010101" pitchFamily="49" charset="-122"/>
                    <a:ea typeface="黑体" panose="02010609060101010101" pitchFamily="49" charset="-122"/>
                    <a:cs typeface="+mn-cs"/>
                  </a:defRPr>
                </a:pPr>
                <a:endParaRPr sz="1064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农业</c:v>
                </c:pt>
                <c:pt idx="1">
                  <c:v>工业</c:v>
                </c:pt>
                <c:pt idx="2">
                  <c:v>商业运输业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22.1</c:v>
                </c:pt>
                <c:pt idx="1">
                  <c:v>34.5</c:v>
                </c:pt>
                <c:pt idx="2">
                  <c:v>19.5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DED-407D-ACDC-CDF84C91550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444"/>
        <c:overlap val="-90"/>
        <c:axId val="897995248"/>
        <c:axId val="897995576"/>
      </c:barChart>
      <c:catAx>
        <c:axId val="897995248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p>
            <a:pPr>
              <a:defRPr sz="1064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pPr>
            <a:endParaRPr sz="1064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c:txPr>
        <c:crossAx val="897995576"/>
        <c:crosses val="autoZero"/>
        <c:auto val="0"/>
        <c:lblAlgn val="ctr"/>
        <c:lblOffset/>
        <c:noMultiLvlLbl val="0"/>
      </c:catAx>
      <c:valAx>
        <c:axId val="897995576"/>
        <c:scaling>
          <c:orientation/>
        </c:scaling>
        <c:delete val="1"/>
        <c:axPos val="l"/>
        <c:numFmt formatCode="General" sourceLinked="1"/>
        <c:majorTickMark val="none"/>
        <c:minorTickMark val="none"/>
        <c:crossAx val="897995248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p>
          <a:pPr>
            <a:defRPr sz="1197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defRPr>
          </a:pPr>
          <a:endParaRPr sz="1197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黑体" panose="02010609060101010101" pitchFamily="49" charset="-122"/>
            <a:ea typeface="黑体" panose="02010609060101010101" pitchFamily="49" charset="-122"/>
            <a:cs typeface="+mn-cs"/>
          </a:endParaRPr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p>
      <a:pPr>
        <a:defRPr smtId="4294967295">
          <a:latin typeface="黑体" panose="02010609060101010101" pitchFamily="49" charset="-122"/>
          <a:ea typeface="黑体" panose="02010609060101010101" pitchFamily="49" charset="-122"/>
        </a:defRPr>
      </a:pPr>
      <a:endParaRPr smtId="4294967295">
        <a:latin typeface="黑体" panose="02010609060101010101" pitchFamily="49" charset="-122"/>
        <a:ea typeface="黑体" panose="02010609060101010101" pitchFamily="49" charset="-122"/>
      </a:endParaRPr>
    </a:p>
  </c:txPr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5"/>
    </mc:Choice>
    <mc:Fallback>
      <c:style val="5"/>
    </mc:Fallback>
  </mc:AlternateContent>
  <c:chart>
    <c:autoTitleDeleted val="1"/>
    <c:plotArea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农业人口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dLbl>
              <c:idx val="0"/>
              <c:numFmt formatCode="" sourceLinked="1"/>
              <c:txPr>
                <a:bodyPr rot="-540000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sz="1064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黑体" panose="02010609060101010101" pitchFamily="49" charset="-122"/>
                      <a:ea typeface="黑体" panose="02010609060101010101" pitchFamily="49" charset="-122"/>
                      <a:cs typeface="+mn-cs"/>
                    </a:defRPr>
                  </a:pPr>
                  <a:endParaRPr sz="1064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黑体" panose="02010609060101010101" pitchFamily="49" charset="-122"/>
                    <a:ea typeface="黑体" panose="02010609060101010101" pitchFamily="49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-5400000" spcFirstLastPara="1" vertOverflow="clip" horzOverflow="clip" vert="horz" wrap="square" lIns="38100" tIns="19050" rIns="38100" bIns="19050" anchor="ctr" anchorCtr="1">
                  <a:spAutoFit/>
                </a:bodyPr>
                <a:p>
                  <a:pPr>
                    <a:defRPr sz="1064" b="0" i="0" u="none" strike="noStrike" kern="1200" baseline="0" smtId="4294967295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latin typeface="黑体" panose="02010609060101010101" pitchFamily="49" charset="-122"/>
                      <a:ea typeface="黑体" panose="02010609060101010101" pitchFamily="49" charset="-122"/>
                      <a:cs typeface="+mn-cs"/>
                    </a:defRPr>
                  </a:pPr>
                  <a:endParaRPr sz="1064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黑体" panose="02010609060101010101" pitchFamily="49" charset="-122"/>
                    <a:ea typeface="黑体" panose="02010609060101010101" pitchFamily="49" charset="-122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p>
                <a:pPr>
                  <a:defRPr sz="1064" b="0" i="0" u="none" strike="noStrike" kern="1200" baseline="0" smtId="4294967295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黑体" panose="02010609060101010101" pitchFamily="49" charset="-122"/>
                    <a:ea typeface="黑体" panose="02010609060101010101" pitchFamily="49" charset="-122"/>
                    <a:cs typeface="+mn-cs"/>
                  </a:defRPr>
                </a:pPr>
                <a:endParaRPr sz="1064" b="0" i="0" u="none" strike="noStrike" kern="1200" baseline="0" smtId="4294967295">
                  <a:solidFill>
                    <a:schemeClr val="tx1">
                      <a:lumMod val="50000"/>
                      <a:lumOff val="50000"/>
                    </a:schemeClr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</c:spPr>
                </c15:leaderLines>
              </c:ext>
            </c:extLst>
          </c:dLbls>
          <c:cat>
            <c:strRef>
              <c:f>Sheet1!$A$2:$A$3</c:f>
              <c:strCache>
                <c:ptCount val="2"/>
                <c:pt idx="0">
                  <c:v>1696年</c:v>
                </c:pt>
                <c:pt idx="1">
                  <c:v>1831年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75</c:v>
                </c:pt>
                <c:pt idx="1">
                  <c:v>30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0B2-413F-924D-90392D418D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444"/>
        <c:overlap val="-90"/>
        <c:axId val="893815424"/>
        <c:axId val="893816080"/>
      </c:barChart>
      <c:catAx>
        <c:axId val="893815424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p>
            <a:pPr>
              <a:defRPr sz="1064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pPr>
            <a:endParaRPr sz="1064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c:txPr>
        <c:crossAx val="893816080"/>
        <c:crosses val="autoZero"/>
        <c:auto val="0"/>
        <c:lblAlgn val="ctr"/>
        <c:lblOffset/>
        <c:noMultiLvlLbl val="0"/>
      </c:catAx>
      <c:valAx>
        <c:axId val="893816080"/>
        <c:scaling>
          <c:orientation/>
        </c:scaling>
        <c:delete val="1"/>
        <c:axPos val="l"/>
        <c:numFmt formatCode="General" sourceLinked="1"/>
        <c:majorTickMark val="none"/>
        <c:minorTickMark val="none"/>
        <c:crossAx val="893815424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p>
          <a:pPr>
            <a:defRPr sz="1197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defRPr>
          </a:pPr>
          <a:endParaRPr sz="1197" b="0" i="0" u="none" strike="noStrike" kern="1200" baseline="0" smtId="4294967295">
            <a:solidFill>
              <a:schemeClr val="tx1">
                <a:lumMod val="65000"/>
                <a:lumOff val="35000"/>
              </a:schemeClr>
            </a:solidFill>
            <a:latin typeface="黑体" panose="02010609060101010101" pitchFamily="49" charset="-122"/>
            <a:ea typeface="黑体" panose="02010609060101010101" pitchFamily="49" charset="-122"/>
            <a:cs typeface="+mn-cs"/>
          </a:endParaRPr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p>
      <a:pPr>
        <a:defRPr smtId="4294967295">
          <a:latin typeface="黑体" panose="02010609060101010101" pitchFamily="49" charset="-122"/>
          <a:ea typeface="黑体" panose="02010609060101010101" pitchFamily="49" charset="-122"/>
        </a:defRPr>
      </a:pPr>
      <a:endParaRPr smtId="4294967295">
        <a:latin typeface="黑体" panose="02010609060101010101" pitchFamily="49" charset="-122"/>
        <a:ea typeface="黑体" panose="02010609060101010101" pitchFamily="49" charset="-122"/>
      </a:endParaRPr>
    </a:p>
  </c:txPr>
  <c:externalData r:id="rId1">
    <c:autoUpdate val="0"/>
  </c:externalData>
</c:chartSpace>
</file>

<file path=ppt/charts/colors1.xml><?xml version="1.0" encoding="utf-8"?>
<cs:colorStyle xmlns:a="http://schemas.openxmlformats.org/drawingml/2006/main" xmlns:cs="http://schemas.microsoft.com/office/drawing/2012/chartStyle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a="http://schemas.openxmlformats.org/drawingml/2006/main" xmlns:cs="http://schemas.microsoft.com/office/drawing/2012/chartStyle" meth="withinLinear" id="16">
  <a:schemeClr val="accent3"/>
</cs:colorStyle>
</file>

<file path=ppt/charts/style1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64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1064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064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a="http://schemas.openxmlformats.org/drawingml/2006/main" xmlns:r="http://schemas.openxmlformats.org/officeDocument/2006/relationships" xmlns:cs="http://schemas.microsoft.com/office/drawing/2012/chartStyle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64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1064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064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1AC49D05-6128-4D0D-A32A-06A5E73B386C}" type="datetimeFigureOut">
              <a:rPr lang="zh-CN" altLang="en-US" smtClean="0"/>
              <a:t>2021/11/5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fld id="{5849F42C-2DAE-424C-A4B8-3140182C3E9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12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微软雅黑" panose="020b0503020204020204" pitchFamily="34" charset="-122"/>
        <a:ea typeface="微软雅黑" panose="020b0503020204020204" pitchFamily="34" charset="-122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AC173A-3DA8-4893-B28A-1E15F55C330A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108839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4AC173A-3DA8-4893-B28A-1E15F55C330A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108839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74AC173A-3DA8-4893-B28A-1E15F55C330A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AC173A-3DA8-4893-B28A-1E15F55C330A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AC173A-3DA8-4893-B28A-1E15F55C330A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325997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AC173A-3DA8-4893-B28A-1E15F55C330A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687616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AC173A-3DA8-4893-B28A-1E15F55C330A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AC173A-3DA8-4893-B28A-1E15F55C330A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64629067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62B9C-5AD3-4DD6-A7CD-F89F26F60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E1D76-4C5F-4864-905F-BE93E5996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BDCC5-F587-4797-94AA-557BA82BE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CE9FF-0316-477B-AC56-A6C226557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DB4498-2985-4374-8537-8D38CAC6B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F6C460-8E24-4E85-B71C-E58B95268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5D267E-67B1-45F7-A65E-ABFEA908C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E22B8-5495-4B0C-B72F-657446370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958AD-27B2-4428-9DFF-9286F5522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D829F-2052-4E2D-B1AE-8A8A43385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5254B-7613-4912-8101-AD95DD62A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764DE79-268F-4C1A-8933-263129D2AF90}" type="datetimeFigureOut">
              <a:rPr lang="en-US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0100300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A4CAD045-1CF7-4C9A-894F-B94181DCE8DC}"/>
              </a:ext>
            </a:extLst>
          </p:cNvPr>
          <p:cNvSpPr/>
          <p:nvPr/>
        </p:nvSpPr>
        <p:spPr>
          <a:xfrm>
            <a:off x="953814" y="687881"/>
            <a:ext cx="7078717" cy="331674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20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    第二次工业革命后，生产力迅速发展，人类进入电气时代，机器广泛应用于生产，使工业逐渐超过农业，占据了国民收入中的主要地位，工业化、城市化浪潮席卷全世界。</a:t>
            </a:r>
          </a:p>
          <a:p>
            <a:pPr algn="just">
              <a:lnSpc>
                <a:spcPct val="20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    工业革命使工业化国家发生了翻天覆地的变化。人们既感受到从未有过的欢欣，也体验到很多新的痛苦。这些国家的社会面貌发生了什么变化？这些变化对人类是有益呢，还是有害呢？</a:t>
            </a:r>
          </a:p>
        </p:txBody>
      </p:sp>
    </p:spTree>
    <p:extLst>
      <p:ext uri="{BB962C8B-B14F-4D97-AF65-F5344CB8AC3E}">
        <p14:creationId xmlns:p14="http://schemas.microsoft.com/office/powerpoint/2010/main" val="155820648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0" name="直接连接符 29"/>
          <p:cNvCxnSpPr>
            <a:endCxn id="45" idx="1"/>
          </p:cNvCxnSpPr>
          <p:nvPr/>
        </p:nvCxnSpPr>
        <p:spPr>
          <a:xfrm>
            <a:off x="0" y="524174"/>
            <a:ext cx="2386964" cy="0"/>
          </a:xfrm>
          <a:prstGeom prst="line">
            <a:avLst/>
          </a:prstGeom>
          <a:ln w="12700">
            <a:solidFill>
              <a:srgbClr val="A9A9A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>
            <a:stCxn id="45" idx="3"/>
          </p:cNvCxnSpPr>
          <p:nvPr/>
        </p:nvCxnSpPr>
        <p:spPr>
          <a:xfrm>
            <a:off x="6761841" y="524174"/>
            <a:ext cx="2382159" cy="0"/>
          </a:xfrm>
          <a:prstGeom prst="line">
            <a:avLst/>
          </a:prstGeom>
          <a:ln w="12700">
            <a:solidFill>
              <a:srgbClr val="A9A9A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矩形 31"/>
          <p:cNvSpPr/>
          <p:nvPr/>
        </p:nvSpPr>
        <p:spPr>
          <a:xfrm>
            <a:off x="1561" y="4804221"/>
            <a:ext cx="2280908" cy="339518"/>
          </a:xfrm>
          <a:prstGeom prst="rect">
            <a:avLst/>
          </a:prstGeom>
          <a:solidFill>
            <a:srgbClr val="EF77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1" tIns="45710" rIns="91421" bIns="45710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575">
              <a:ea typeface="微软雅黑" panose="020b0503020204020204" pitchFamily="34" charset="-122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2282470" y="4804221"/>
            <a:ext cx="2297387" cy="339518"/>
          </a:xfrm>
          <a:prstGeom prst="rect">
            <a:avLst/>
          </a:prstGeom>
          <a:solidFill>
            <a:srgbClr val="C7C7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1" tIns="45710" rIns="91421" bIns="45710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575">
              <a:ea typeface="微软雅黑" panose="020b0503020204020204" pitchFamily="34" charset="-122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4572120" y="4804221"/>
            <a:ext cx="2285279" cy="339518"/>
          </a:xfrm>
          <a:prstGeom prst="rect">
            <a:avLst/>
          </a:prstGeom>
          <a:solidFill>
            <a:srgbClr val="38B1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1" tIns="45710" rIns="91421" bIns="45710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575">
              <a:ea typeface="微软雅黑" panose="020b0503020204020204" pitchFamily="34" charset="-122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6857399" y="4804221"/>
            <a:ext cx="2285279" cy="339518"/>
          </a:xfrm>
          <a:prstGeom prst="rect">
            <a:avLst/>
          </a:prstGeom>
          <a:solidFill>
            <a:srgbClr val="FF99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1" tIns="45710" rIns="91421" bIns="45710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575">
              <a:ea typeface="微软雅黑" panose="020b0503020204020204" pitchFamily="34" charset="-122"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1561" y="-20539"/>
            <a:ext cx="2285279" cy="92550"/>
          </a:xfrm>
          <a:prstGeom prst="rect">
            <a:avLst/>
          </a:prstGeom>
          <a:solidFill>
            <a:srgbClr val="EF77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1" tIns="45710" rIns="91421" bIns="45710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575">
              <a:ea typeface="微软雅黑" panose="020b0503020204020204" pitchFamily="34" charset="-122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2286841" y="-20539"/>
            <a:ext cx="2285279" cy="92550"/>
          </a:xfrm>
          <a:prstGeom prst="rect">
            <a:avLst/>
          </a:prstGeom>
          <a:solidFill>
            <a:srgbClr val="C7C7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1" tIns="45710" rIns="91421" bIns="45710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575">
              <a:ea typeface="微软雅黑" panose="020b0503020204020204" pitchFamily="34" charset="-122"/>
            </a:endParaRPr>
          </a:p>
        </p:txBody>
      </p:sp>
      <p:sp>
        <p:nvSpPr>
          <p:cNvPr id="38" name="矩形 37"/>
          <p:cNvSpPr/>
          <p:nvPr/>
        </p:nvSpPr>
        <p:spPr>
          <a:xfrm>
            <a:off x="4572120" y="-20539"/>
            <a:ext cx="2285279" cy="92550"/>
          </a:xfrm>
          <a:prstGeom prst="rect">
            <a:avLst/>
          </a:prstGeom>
          <a:solidFill>
            <a:srgbClr val="38B1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1" tIns="45710" rIns="91421" bIns="45710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575">
              <a:ea typeface="微软雅黑" panose="020b0503020204020204" pitchFamily="34" charset="-122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6857399" y="-20539"/>
            <a:ext cx="2285279" cy="92550"/>
          </a:xfrm>
          <a:prstGeom prst="rect">
            <a:avLst/>
          </a:prstGeom>
          <a:solidFill>
            <a:srgbClr val="FF99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21" tIns="45710" rIns="91421" bIns="45710"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575">
              <a:ea typeface="微软雅黑" panose="020b0503020204020204" pitchFamily="34" charset="-122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3507334" y="1164009"/>
            <a:ext cx="2127776" cy="992553"/>
          </a:xfrm>
          <a:prstGeom prst="rect">
            <a:avLst/>
          </a:prstGeom>
          <a:noFill/>
        </p:spPr>
        <p:txBody>
          <a:bodyPr wrap="none" lIns="68555" tIns="34277" rIns="68555" bIns="34277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>
                <a:solidFill>
                  <a:srgbClr val="38B1B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6000">
                <a:solidFill>
                  <a:srgbClr val="38B1B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CN" altLang="en-US" sz="6000">
                <a:solidFill>
                  <a:srgbClr val="38B1B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</a:t>
            </a:r>
          </a:p>
        </p:txBody>
      </p:sp>
      <p:sp>
        <p:nvSpPr>
          <p:cNvPr id="42" name="矩形 41"/>
          <p:cNvSpPr/>
          <p:nvPr/>
        </p:nvSpPr>
        <p:spPr>
          <a:xfrm>
            <a:off x="1538977" y="2444722"/>
            <a:ext cx="6293981" cy="807887"/>
          </a:xfrm>
          <a:prstGeom prst="rect">
            <a:avLst/>
          </a:prstGeom>
          <a:noFill/>
          <a:ln>
            <a:noFill/>
          </a:ln>
          <a:effectLst>
            <a:glow rad="1905000">
              <a:srgbClr val="F14124">
                <a:alpha val="40000"/>
              </a:srgbClr>
            </a:glow>
            <a:softEdge rad="1270000"/>
          </a:effectLst>
        </p:spPr>
        <p:txBody>
          <a:bodyPr wrap="none" lIns="68555" tIns="34277" rIns="68555" bIns="34277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工业化国家的社会变化</a:t>
            </a:r>
          </a:p>
        </p:txBody>
      </p:sp>
      <p:cxnSp>
        <p:nvCxnSpPr>
          <p:cNvPr id="44" name="直接连接符 43"/>
          <p:cNvCxnSpPr/>
          <p:nvPr/>
        </p:nvCxnSpPr>
        <p:spPr>
          <a:xfrm>
            <a:off x="1538977" y="3396668"/>
            <a:ext cx="6293981" cy="0"/>
          </a:xfrm>
          <a:prstGeom prst="line">
            <a:avLst/>
          </a:prstGeom>
          <a:ln>
            <a:solidFill>
              <a:srgbClr val="38B1B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2386964" y="339518"/>
            <a:ext cx="4374877" cy="369312"/>
          </a:xfrm>
          <a:prstGeom prst="rect">
            <a:avLst/>
          </a:prstGeom>
          <a:noFill/>
        </p:spPr>
        <p:txBody>
          <a:bodyPr wrap="none" lIns="91421" tIns="45710" rIns="91421" bIns="45710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家书简" panose="02010609000101010101" charset="-122"/>
              </a:rPr>
              <a:t>第</a:t>
            </a:r>
            <a:r>
              <a:rPr lang="en-US" altLang="zh-CN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家书简" panose="02010609000101010101" charset="-122"/>
              </a:rPr>
              <a:t>2</a:t>
            </a:r>
            <a:r>
              <a:rPr lang="zh-CN" altLang="en-US" sz="18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汉仪家书简" panose="02010609000101010101" charset="-122"/>
              </a:rPr>
              <a:t>单元  第二次工业革命和近代科学文化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2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2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2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2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dur="2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dur="2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dur="2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00"/>
                            </p:stCondLst>
                            <p:childTnLst>
                              <p:par>
                                <p:cTn id="3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700"/>
                            </p:stCondLst>
                            <p:childTnLst>
                              <p:par>
                                <p:cTn id="3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45" presetID="37" presetClass="entr" presetSubtype="0" dur="7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7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7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30" decel="100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0" accel="100000" fill="hold">
                                          <p:stCondLst>
                                            <p:cond delay="63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1900"/>
                            </p:stCondLst>
                            <p:childTnLst>
                              <p:par>
                                <p:cTn id="52" presetID="16" presetClass="entr" presetSubtype="37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2900"/>
                            </p:stCondLst>
                            <p:childTnLst>
                              <p:par>
                                <p:cTn id="5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2" grpId="0"/>
      <p:bldP spid="4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1653" y="0"/>
            <a:ext cx="9141884" cy="843958"/>
          </a:xfrm>
          <a:prstGeom prst="rect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815975"/>
            <a:endParaRPr lang="zh-CN" altLang="en-US" sz="1575">
              <a:solidFill>
                <a:prstClr val="white"/>
              </a:solidFill>
              <a:latin typeface="Calibri"/>
              <a:ea typeface="微软雅黑" panose="020b0503020204020204" pitchFamily="34" charset="-122"/>
            </a:endParaRPr>
          </a:p>
        </p:txBody>
      </p:sp>
      <p:sp>
        <p:nvSpPr>
          <p:cNvPr id="17" name="AutoShape 3"/>
          <p:cNvSpPr>
            <a:spLocks noChangeArrowheads="1"/>
          </p:cNvSpPr>
          <p:nvPr/>
        </p:nvSpPr>
        <p:spPr bwMode="auto">
          <a:xfrm>
            <a:off x="609601" y="1199742"/>
            <a:ext cx="7811558" cy="3531007"/>
          </a:xfrm>
          <a:prstGeom prst="rect">
            <a:avLst/>
          </a:prstGeom>
          <a:solidFill>
            <a:schemeClr val="bg1">
              <a:lumMod val="85000"/>
            </a:schemeClr>
          </a:solidFill>
          <a:ln w="12700" cmpd="sng">
            <a:noFill/>
            <a:miter lim="800000"/>
          </a:ln>
        </p:spPr>
        <p:txBody>
          <a:bodyPr wrap="none" anchor="ctr"/>
          <a:lstStyle>
            <a:defPPr>
              <a:defRPr lang="en-US"/>
            </a:defPPr>
            <a:lvl1pPr marL="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815975"/>
            <a:endParaRPr lang="zh-CN" altLang="en-US" sz="1500">
              <a:solidFill>
                <a:srgbClr val="666666"/>
              </a:solidFill>
              <a:ea typeface="微软雅黑" panose="020b0503020204020204" pitchFamily="34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90751" y="1341976"/>
            <a:ext cx="7649258" cy="3246538"/>
          </a:xfrm>
          <a:prstGeom prst="rect">
            <a:avLst/>
          </a:prstGeom>
          <a:noFill/>
        </p:spPr>
        <p:txBody>
          <a:bodyPr wrap="square" lIns="68588" tIns="34294" rIns="68588" bIns="34294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defTabSz="815975">
              <a:lnSpc>
                <a:spcPct val="150000"/>
              </a:lnSpc>
            </a:pPr>
            <a:r>
              <a:rPr lang="en-US" altLang="zh-CN" sz="2000">
                <a:solidFill>
                  <a:srgbClr val="0C0C0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1</a:t>
            </a:r>
            <a:r>
              <a:rPr lang="zh-CN" altLang="en-US" sz="2000">
                <a:solidFill>
                  <a:srgbClr val="0C0C0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．了解工业革命推动了工业化和城市化的进程，知道城市化和工业化密不可分，但同时工业化和城市化也产生很多问题，学会理性、科学地看待工业革命的成果；</a:t>
            </a:r>
          </a:p>
          <a:p>
            <a:pPr algn="just" defTabSz="815975">
              <a:lnSpc>
                <a:spcPct val="150000"/>
              </a:lnSpc>
            </a:pPr>
            <a:r>
              <a:rPr lang="en-US" altLang="zh-CN" sz="2000">
                <a:solidFill>
                  <a:srgbClr val="0C0C0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2.</a:t>
            </a:r>
            <a:r>
              <a:rPr lang="zh-CN" altLang="en-US" sz="2000">
                <a:solidFill>
                  <a:srgbClr val="0C0C0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了解到工业革命给人类社会带来的变化，能够客观分析其积极和消极的影响；</a:t>
            </a:r>
          </a:p>
          <a:p>
            <a:pPr algn="just" defTabSz="815975">
              <a:lnSpc>
                <a:spcPct val="150000"/>
              </a:lnSpc>
            </a:pPr>
            <a:r>
              <a:rPr lang="en-US" altLang="zh-CN" sz="2000">
                <a:solidFill>
                  <a:srgbClr val="0C0C0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3.</a:t>
            </a:r>
            <a:r>
              <a:rPr lang="zh-CN" altLang="en-US" sz="2000">
                <a:solidFill>
                  <a:srgbClr val="0C0C0C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树立全面科学发展的观点和环保意识，认识到保护环境是刻不容缓的社会问题，树立可持续发展的理念。</a:t>
            </a:r>
            <a:endParaRPr lang="zh-CN" altLang="en-US" sz="2000">
              <a:solidFill>
                <a:sysClr val="windowText" lastClr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3008101" y="81282"/>
            <a:ext cx="2441694" cy="7694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15975"/>
            <a:r>
              <a:rPr lang="zh-CN" altLang="en-US" sz="4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学习目标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8" dur="1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6" presetClass="emph" presetSubtype="0" dur="1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30000"/>
                                  </p:iterate>
                                  <p:childTnLst>
                                    <p:animScale>
                                      <p:cBhvr>
                                        <p:cTn id="26" dur="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27" dur="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28" dur="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29" dur="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7" grpId="0"/>
      <p:bldP spid="18" grpId="0"/>
      <p:bldP spid="18" grpId="1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圆角矩形 15"/>
          <p:cNvSpPr/>
          <p:nvPr/>
        </p:nvSpPr>
        <p:spPr>
          <a:xfrm>
            <a:off x="4093461" y="1180021"/>
            <a:ext cx="460775" cy="559132"/>
          </a:xfrm>
          <a:prstGeom prst="round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9" tIns="45724" rIns="91449" bIns="45724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815975">
              <a:defRPr/>
            </a:pPr>
            <a:r>
              <a:rPr lang="en-US" altLang="zh-CN" sz="2700" b="1">
                <a:solidFill>
                  <a:prstClr val="white"/>
                </a:solidFill>
                <a:latin typeface="Calibri"/>
                <a:ea typeface="微软雅黑" panose="020b0503020204020204" pitchFamily="34" charset="-122"/>
                <a:cs typeface="Arial Unicode MS" panose="020b0604020202020204" pitchFamily="34" charset="-122"/>
              </a:rPr>
              <a:t>1</a:t>
            </a:r>
            <a:endParaRPr lang="zh-CN" altLang="en-US" sz="2700" b="1">
              <a:solidFill>
                <a:prstClr val="white"/>
              </a:solidFill>
              <a:latin typeface="Calibri"/>
              <a:ea typeface="微软雅黑" panose="020b0503020204020204" pitchFamily="34" charset="-122"/>
              <a:cs typeface="Arial Unicode MS" panose="020b0604020202020204" pitchFamily="34" charset="-122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4754877" y="1181284"/>
            <a:ext cx="3653252" cy="559132"/>
            <a:chOff x="6339097" y="1573726"/>
            <a:chExt cx="4069386" cy="511504"/>
          </a:xfrm>
        </p:grpSpPr>
        <p:sp>
          <p:nvSpPr>
            <p:cNvPr id="18" name="圆角矩形 17"/>
            <p:cNvSpPr/>
            <p:nvPr/>
          </p:nvSpPr>
          <p:spPr>
            <a:xfrm>
              <a:off x="6339097" y="1573726"/>
              <a:ext cx="3744416" cy="511504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9" tIns="45724" rIns="91449" bIns="45724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815975">
                <a:defRPr/>
              </a:pPr>
              <a:endParaRPr lang="zh-CN" altLang="en-US" sz="2700">
                <a:solidFill>
                  <a:prstClr val="white"/>
                </a:solidFill>
                <a:latin typeface="Calibri"/>
                <a:ea typeface="微软雅黑" panose="020b0503020204020204" pitchFamily="34" charset="-122"/>
                <a:cs typeface="Arial Unicode MS" panose="020b0604020202020204" pitchFamily="34" charset="-122"/>
              </a:endParaRPr>
            </a:p>
          </p:txBody>
        </p:sp>
        <p:sp>
          <p:nvSpPr>
            <p:cNvPr id="19" name="矩形 18"/>
            <p:cNvSpPr/>
            <p:nvPr/>
          </p:nvSpPr>
          <p:spPr>
            <a:xfrm>
              <a:off x="6530349" y="1629404"/>
              <a:ext cx="3878134" cy="366035"/>
            </a:xfrm>
            <a:prstGeom prst="rect">
              <a:avLst/>
            </a:prstGeom>
          </p:spPr>
          <p:txBody>
            <a:bodyPr wrap="square" lIns="91449" tIns="45724" rIns="91449" bIns="45724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815975">
                <a:defRPr/>
              </a:pPr>
              <a:r>
                <a:rPr lang="zh-CN" altLang="en-US" sz="2000" b="1" kern="10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人口增长和大众教育</a:t>
              </a:r>
              <a:endParaRPr lang="zh-CN" altLang="zh-CN" sz="2000" b="1" kern="1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20" name="圆角矩形 19"/>
          <p:cNvSpPr/>
          <p:nvPr/>
        </p:nvSpPr>
        <p:spPr>
          <a:xfrm>
            <a:off x="4093461" y="2120731"/>
            <a:ext cx="460775" cy="559132"/>
          </a:xfrm>
          <a:prstGeom prst="round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9" tIns="45724" rIns="91449" bIns="45724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815975">
              <a:defRPr/>
            </a:pPr>
            <a:r>
              <a:rPr lang="en-US" altLang="zh-CN" sz="2700" b="1">
                <a:solidFill>
                  <a:prstClr val="white"/>
                </a:solidFill>
                <a:latin typeface="Calibri"/>
                <a:ea typeface="微软雅黑" panose="020b0503020204020204" pitchFamily="34" charset="-122"/>
                <a:cs typeface="Arial Unicode MS" panose="020b0604020202020204" pitchFamily="34" charset="-122"/>
              </a:rPr>
              <a:t>2</a:t>
            </a:r>
            <a:endParaRPr lang="zh-CN" altLang="en-US" sz="2700" b="1">
              <a:solidFill>
                <a:prstClr val="white"/>
              </a:solidFill>
              <a:latin typeface="Calibri"/>
              <a:ea typeface="微软雅黑" panose="020b0503020204020204" pitchFamily="34" charset="-122"/>
              <a:cs typeface="Arial Unicode MS" panose="020b0604020202020204" pitchFamily="34" charset="-122"/>
            </a:endParaRPr>
          </a:p>
        </p:txBody>
      </p:sp>
      <p:grpSp>
        <p:nvGrpSpPr>
          <p:cNvPr id="21" name="组合 20"/>
          <p:cNvGrpSpPr/>
          <p:nvPr/>
        </p:nvGrpSpPr>
        <p:grpSpPr>
          <a:xfrm>
            <a:off x="4736957" y="2120731"/>
            <a:ext cx="3379433" cy="559132"/>
            <a:chOff x="6315198" y="2410178"/>
            <a:chExt cx="3764377" cy="511504"/>
          </a:xfrm>
        </p:grpSpPr>
        <p:sp>
          <p:nvSpPr>
            <p:cNvPr id="22" name="圆角矩形 21"/>
            <p:cNvSpPr/>
            <p:nvPr/>
          </p:nvSpPr>
          <p:spPr>
            <a:xfrm>
              <a:off x="6315198" y="2410178"/>
              <a:ext cx="3744416" cy="511504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9" tIns="45724" rIns="91449" bIns="45724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815975">
                <a:defRPr/>
              </a:pPr>
              <a:endParaRPr lang="zh-CN" altLang="en-US" sz="2700">
                <a:solidFill>
                  <a:prstClr val="white"/>
                </a:solidFill>
                <a:latin typeface="Calibri"/>
                <a:ea typeface="微软雅黑" panose="020b0503020204020204" pitchFamily="34" charset="-122"/>
                <a:cs typeface="Arial Unicode MS" panose="020b0604020202020204" pitchFamily="34" charset="-122"/>
              </a:endParaRPr>
            </a:p>
          </p:txBody>
        </p:sp>
        <p:sp>
          <p:nvSpPr>
            <p:cNvPr id="23" name="矩形 22"/>
            <p:cNvSpPr/>
            <p:nvPr/>
          </p:nvSpPr>
          <p:spPr>
            <a:xfrm>
              <a:off x="6422276" y="2482912"/>
              <a:ext cx="3657299" cy="366035"/>
            </a:xfrm>
            <a:prstGeom prst="rect">
              <a:avLst/>
            </a:prstGeom>
          </p:spPr>
          <p:txBody>
            <a:bodyPr wrap="square" lIns="91449" tIns="45724" rIns="91449" bIns="45724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815975">
                <a:defRPr/>
              </a:pPr>
              <a:r>
                <a:rPr lang="zh-CN" altLang="en-US" sz="2000" b="1" kern="10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城市化</a:t>
              </a:r>
              <a:endParaRPr lang="zh-CN" altLang="zh-CN" sz="2000" b="1" kern="1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24" name="圆角矩形 23"/>
          <p:cNvSpPr/>
          <p:nvPr/>
        </p:nvSpPr>
        <p:spPr>
          <a:xfrm>
            <a:off x="4093461" y="3150720"/>
            <a:ext cx="460775" cy="559132"/>
          </a:xfrm>
          <a:prstGeom prst="round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9" tIns="45724" rIns="91449" bIns="45724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815975">
              <a:defRPr/>
            </a:pPr>
            <a:r>
              <a:rPr lang="en-US" altLang="zh-CN" sz="2700" b="1">
                <a:solidFill>
                  <a:prstClr val="white"/>
                </a:solidFill>
                <a:latin typeface="Calibri"/>
                <a:ea typeface="微软雅黑" panose="020b0503020204020204" pitchFamily="34" charset="-122"/>
                <a:cs typeface="Arial Unicode MS" panose="020b0604020202020204" pitchFamily="34" charset="-122"/>
              </a:rPr>
              <a:t>3</a:t>
            </a:r>
            <a:endParaRPr lang="zh-CN" altLang="en-US" sz="2700" b="1">
              <a:solidFill>
                <a:prstClr val="white"/>
              </a:solidFill>
              <a:latin typeface="Calibri"/>
              <a:ea typeface="微软雅黑" panose="020b0503020204020204" pitchFamily="34" charset="-122"/>
              <a:cs typeface="Arial Unicode MS" panose="020b0604020202020204" pitchFamily="34" charset="-122"/>
            </a:endParaRPr>
          </a:p>
        </p:txBody>
      </p:sp>
      <p:grpSp>
        <p:nvGrpSpPr>
          <p:cNvPr id="25" name="组合 24"/>
          <p:cNvGrpSpPr/>
          <p:nvPr/>
        </p:nvGrpSpPr>
        <p:grpSpPr>
          <a:xfrm>
            <a:off x="4754875" y="3150720"/>
            <a:ext cx="3361513" cy="559132"/>
            <a:chOff x="6339097" y="3296031"/>
            <a:chExt cx="3744416" cy="511504"/>
          </a:xfrm>
        </p:grpSpPr>
        <p:sp>
          <p:nvSpPr>
            <p:cNvPr id="26" name="圆角矩形 25"/>
            <p:cNvSpPr/>
            <p:nvPr/>
          </p:nvSpPr>
          <p:spPr>
            <a:xfrm>
              <a:off x="6339097" y="3296031"/>
              <a:ext cx="3744416" cy="511504"/>
            </a:xfrm>
            <a:prstGeom prst="roundRect">
              <a:avLst/>
            </a:prstGeom>
            <a:solidFill>
              <a:schemeClr val="accent1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9" tIns="45724" rIns="91449" bIns="45724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815975">
                <a:defRPr/>
              </a:pPr>
              <a:endParaRPr lang="zh-CN" altLang="en-US" sz="2700">
                <a:solidFill>
                  <a:prstClr val="white"/>
                </a:solidFill>
                <a:latin typeface="Calibri"/>
                <a:ea typeface="微软雅黑" panose="020b0503020204020204" pitchFamily="34" charset="-122"/>
                <a:cs typeface="Arial Unicode MS" panose="020b0604020202020204" pitchFamily="34" charset="-122"/>
              </a:endParaRPr>
            </a:p>
          </p:txBody>
        </p:sp>
        <p:sp>
          <p:nvSpPr>
            <p:cNvPr id="27" name="矩形 26"/>
            <p:cNvSpPr/>
            <p:nvPr/>
          </p:nvSpPr>
          <p:spPr>
            <a:xfrm>
              <a:off x="6530352" y="3368765"/>
              <a:ext cx="2736304" cy="366035"/>
            </a:xfrm>
            <a:prstGeom prst="rect">
              <a:avLst/>
            </a:prstGeom>
          </p:spPr>
          <p:txBody>
            <a:bodyPr wrap="square" lIns="91449" tIns="45724" rIns="91449" bIns="45724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815975">
                <a:defRPr/>
              </a:pPr>
              <a:r>
                <a:rPr lang="zh-CN" altLang="en-US" sz="2000" b="1" kern="10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社会问题</a:t>
              </a:r>
              <a:endParaRPr lang="zh-CN" altLang="zh-CN" sz="2000" b="1" kern="1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36" name="矩形 35"/>
          <p:cNvSpPr/>
          <p:nvPr/>
        </p:nvSpPr>
        <p:spPr>
          <a:xfrm>
            <a:off x="-78528" y="0"/>
            <a:ext cx="2601751" cy="5143500"/>
          </a:xfrm>
          <a:prstGeom prst="rect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square" lIns="68564" tIns="34282" rIns="68564" bIns="34282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815975"/>
            <a:endParaRPr lang="zh-CN" altLang="en-US" sz="1575">
              <a:solidFill>
                <a:prstClr val="black"/>
              </a:solidFill>
              <a:latin typeface="Calibri"/>
              <a:ea typeface="微软雅黑" panose="020b0503020204020204" pitchFamily="34" charset="-122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147509" y="1664290"/>
            <a:ext cx="2105747" cy="830995"/>
          </a:xfrm>
          <a:prstGeom prst="rect">
            <a:avLst/>
          </a:prstGeom>
          <a:noFill/>
        </p:spPr>
        <p:txBody>
          <a:bodyPr wrap="square" lIns="91440" tIns="45719" rIns="91440" bIns="45719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815975">
              <a:defRPr/>
            </a:pPr>
            <a:r>
              <a:rPr lang="zh-CN" altLang="en-US" sz="4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 </a:t>
            </a:r>
            <a:endParaRPr lang="en-US" altLang="zh-CN" sz="48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8" name="下箭头 37"/>
          <p:cNvSpPr/>
          <p:nvPr/>
        </p:nvSpPr>
        <p:spPr>
          <a:xfrm rot="16200000">
            <a:off x="3210048" y="1129016"/>
            <a:ext cx="431948" cy="509753"/>
          </a:xfrm>
          <a:prstGeom prst="downArrow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815975"/>
            <a:endParaRPr lang="zh-CN" altLang="en-US" sz="1575">
              <a:solidFill>
                <a:prstClr val="white"/>
              </a:solidFill>
              <a:latin typeface="Calibri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7" presetClass="entr" presetSubtype="1" dur="25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7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6" presetClass="path" presetSubtype="0" dur="7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737 0.04121 L -6.25E-07 -3.33333E-06" pathEditMode="relative" rAng="0" ptsTypes="AA">
                                      <p:cBhvr>
                                        <p:cTn id="21" dur="7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2" y="-2060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22" presetClass="entr" presetSubtype="8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dur="1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6" presetClass="path" presetSubtype="0" dur="700" accel="50000" decel="50000" fill="hold" grpId="1" nodeType="withEffect">
                                  <p:stCondLst>
                                    <p:cond delay="250"/>
                                  </p:stCondLst>
                                  <p:childTnLst>
                                    <p:animMotion origin="layout" path="M -0.03737 0.0412 L -6.25E-07 2.96296E-06" pathEditMode="relative" rAng="0" ptsTypes="AA">
                                      <p:cBhvr>
                                        <p:cTn id="29" dur="7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2" y="-2060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22" presetClass="entr" presetSubtype="8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dur="1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6" presetClass="path" presetSubtype="0" dur="700" accel="50000" decel="500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3737 0.0412 L -6.25E-07 -7.40741E-07" pathEditMode="relative" rAng="0" ptsTypes="AA">
                                      <p:cBhvr>
                                        <p:cTn id="37" dur="7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2" y="-2060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22" presetClass="entr" presetSubtype="8" dur="5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42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47" presetID="26" presetClass="emph" presetSubtype="0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6" grpId="1"/>
      <p:bldP spid="16" grpId="2"/>
      <p:bldP spid="20" grpId="0"/>
      <p:bldP spid="20" grpId="1"/>
      <p:bldP spid="24" grpId="0"/>
      <p:bldP spid="24" grpId="1"/>
      <p:bldP spid="36" grpId="0"/>
      <p:bldP spid="37" grpId="0"/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/>
          <p:cNvSpPr txBox="1"/>
          <p:nvPr/>
        </p:nvSpPr>
        <p:spPr>
          <a:xfrm>
            <a:off x="1785364" y="204417"/>
            <a:ext cx="49202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人口增长和大众教育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273171" y="204417"/>
            <a:ext cx="13293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</a:t>
            </a:r>
          </a:p>
        </p:txBody>
      </p:sp>
      <p:grpSp>
        <p:nvGrpSpPr>
          <p:cNvPr id="17" name="组合 16"/>
          <p:cNvGrpSpPr/>
          <p:nvPr/>
        </p:nvGrpSpPr>
        <p:grpSpPr>
          <a:xfrm>
            <a:off x="560941" y="1472558"/>
            <a:ext cx="3010483" cy="406124"/>
            <a:chOff x="3099904" y="1424986"/>
            <a:chExt cx="4564333" cy="615743"/>
          </a:xfrm>
        </p:grpSpPr>
        <p:sp>
          <p:nvSpPr>
            <p:cNvPr id="18" name="矩形 1"/>
            <p:cNvSpPr/>
            <p:nvPr/>
          </p:nvSpPr>
          <p:spPr>
            <a:xfrm>
              <a:off x="3099904" y="1452479"/>
              <a:ext cx="4564333" cy="588250"/>
            </a:xfrm>
            <a:custGeom>
              <a:gdLst>
                <a:gd name="connsiteX0" fmla="*/ 0 w 6840760"/>
                <a:gd name="connsiteY0" fmla="*/ 0 h 888468"/>
                <a:gd name="connsiteX1" fmla="*/ 6840760 w 6840760"/>
                <a:gd name="connsiteY1" fmla="*/ 0 h 888468"/>
                <a:gd name="connsiteX2" fmla="*/ 6840760 w 6840760"/>
                <a:gd name="connsiteY2" fmla="*/ 888468 h 888468"/>
                <a:gd name="connsiteX3" fmla="*/ 0 w 6840760"/>
                <a:gd name="connsiteY3" fmla="*/ 888468 h 888468"/>
                <a:gd name="connsiteX4" fmla="*/ 0 w 6840760"/>
                <a:gd name="connsiteY4" fmla="*/ 0 h 888468"/>
                <a:gd name="connsiteX0-1" fmla="*/ 0 w 6840760"/>
                <a:gd name="connsiteY0-2" fmla="*/ 0 h 888468"/>
                <a:gd name="connsiteX1-3" fmla="*/ 6465622 w 6840760"/>
                <a:gd name="connsiteY1-4" fmla="*/ 35169 h 888468"/>
                <a:gd name="connsiteX2-5" fmla="*/ 6840760 w 6840760"/>
                <a:gd name="connsiteY2-6" fmla="*/ 888468 h 888468"/>
                <a:gd name="connsiteX3-7" fmla="*/ 0 w 6840760"/>
                <a:gd name="connsiteY3-8" fmla="*/ 888468 h 888468"/>
                <a:gd name="connsiteX4-9" fmla="*/ 0 w 6840760"/>
                <a:gd name="connsiteY4-10" fmla="*/ 0 h 888468"/>
                <a:gd name="connsiteX0-11" fmla="*/ 351693 w 6840760"/>
                <a:gd name="connsiteY0-12" fmla="*/ 0 h 888468"/>
                <a:gd name="connsiteX1-13" fmla="*/ 6465622 w 6840760"/>
                <a:gd name="connsiteY1-14" fmla="*/ 35169 h 888468"/>
                <a:gd name="connsiteX2-15" fmla="*/ 6840760 w 6840760"/>
                <a:gd name="connsiteY2-16" fmla="*/ 888468 h 888468"/>
                <a:gd name="connsiteX3-17" fmla="*/ 0 w 6840760"/>
                <a:gd name="connsiteY3-18" fmla="*/ 888468 h 888468"/>
                <a:gd name="connsiteX4-19" fmla="*/ 351693 w 6840760"/>
                <a:gd name="connsiteY4-20" fmla="*/ 0 h 88846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840760" h="888468">
                  <a:moveTo>
                    <a:pt x="351693" y="0"/>
                  </a:moveTo>
                  <a:lnTo>
                    <a:pt x="6465622" y="35169"/>
                  </a:lnTo>
                  <a:lnTo>
                    <a:pt x="6840760" y="888468"/>
                  </a:lnTo>
                  <a:lnTo>
                    <a:pt x="0" y="888468"/>
                  </a:lnTo>
                  <a:lnTo>
                    <a:pt x="351693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TextBox 61"/>
            <p:cNvSpPr txBox="1"/>
            <p:nvPr/>
          </p:nvSpPr>
          <p:spPr>
            <a:xfrm>
              <a:off x="4306378" y="1424986"/>
              <a:ext cx="1835429" cy="6066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人口增长</a:t>
              </a: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793161" y="1285463"/>
            <a:ext cx="563530" cy="581189"/>
            <a:chOff x="3459946" y="1147375"/>
            <a:chExt cx="854394" cy="881168"/>
          </a:xfrm>
        </p:grpSpPr>
        <p:sp>
          <p:nvSpPr>
            <p:cNvPr id="21" name="等腰三角形 20"/>
            <p:cNvSpPr/>
            <p:nvPr/>
          </p:nvSpPr>
          <p:spPr>
            <a:xfrm flipV="1">
              <a:off x="3459946" y="1207397"/>
              <a:ext cx="854394" cy="821146"/>
            </a:xfrm>
            <a:prstGeom prst="triangle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>
                <a:ea typeface="微软雅黑" panose="020b0503020204020204" pitchFamily="34" charset="-122"/>
              </a:endParaRPr>
            </a:p>
          </p:txBody>
        </p:sp>
        <p:sp>
          <p:nvSpPr>
            <p:cNvPr id="22" name="TextBox 62"/>
            <p:cNvSpPr txBox="1"/>
            <p:nvPr/>
          </p:nvSpPr>
          <p:spPr>
            <a:xfrm>
              <a:off x="3629278" y="1147375"/>
              <a:ext cx="566766" cy="6999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1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</p:grpSp>
      <p:pic>
        <p:nvPicPr>
          <p:cNvPr id="3" name="图片 2">
            <a:extLst>
              <a:ext uri="{FF2B5EF4-FFF2-40B4-BE49-F238E27FC236}">
                <a16:creationId xmlns:a16="http://schemas.microsoft.com/office/drawing/2014/main" id="{73A91BA6-8118-4C09-94FC-C389ACAA4B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6589" y="1798091"/>
            <a:ext cx="4855502" cy="2869160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E5E69B63-3FE4-4D0C-9DD4-6CEF6DC615E6}"/>
              </a:ext>
            </a:extLst>
          </p:cNvPr>
          <p:cNvSpPr/>
          <p:nvPr/>
        </p:nvSpPr>
        <p:spPr>
          <a:xfrm>
            <a:off x="82540" y="1972486"/>
            <a:ext cx="3798324" cy="29518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    工业革命极大地推动了生产力的发展，促进了人口迅速增长。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19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世纪前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50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年，英国人口从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900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万增加到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1800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万。尽管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19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世纪期间有数百万欧洲人移居海外，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1914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年时欧洲大陆的人口却是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1750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年时的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倍以上。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A6807F4B-5672-4355-8F7E-0AAE7775F410}"/>
              </a:ext>
            </a:extLst>
          </p:cNvPr>
          <p:cNvSpPr/>
          <p:nvPr/>
        </p:nvSpPr>
        <p:spPr>
          <a:xfrm>
            <a:off x="428625" y="1245364"/>
            <a:ext cx="8286750" cy="2790187"/>
          </a:xfrm>
          <a:prstGeom prst="rect">
            <a:avLst/>
          </a:prstGeom>
          <a:solidFill>
            <a:schemeClr val="bg1"/>
          </a:solidFill>
          <a:ln>
            <a:solidFill>
              <a:srgbClr val="4F81BD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    工业革命的发展使社会具备了提倡</a:t>
            </a:r>
            <a:r>
              <a:rPr lang="zh-CN" altLang="en-US" sz="20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个人的自由发展和独立生存权利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的</a:t>
            </a:r>
            <a:r>
              <a:rPr lang="zh-CN" altLang="en-US" sz="20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经济基础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，人口增长出现了明显变化。在工业革命时期后的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50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年人口更是加速增长，几乎增长了一倍。威廉姆斯用</a:t>
            </a:r>
            <a:r>
              <a:rPr lang="zh-CN" altLang="en-US" sz="20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“人口爆炸”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来形容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19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世纪英国人口的增长。英国工业革命时期引起死亡的疾病、瘟疫、饥荒、地方性战争有所减少，人口增长至少是出生率和死亡率共同作用的结果。</a:t>
            </a:r>
          </a:p>
          <a:p>
            <a:pPr algn="r">
              <a:lnSpc>
                <a:spcPct val="150000"/>
              </a:lnSpc>
            </a:pP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摘编自舒小昀著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欧洲的历史与文明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3" name="图片 12">
            <a:extLst>
              <a:ext uri="{FF2B5EF4-FFF2-40B4-BE49-F238E27FC236}">
                <a16:creationId xmlns:a16="http://schemas.microsoft.com/office/drawing/2014/main" id="{6310C933-F0A5-4E51-990D-0C10FBCDBE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682"/>
            <a:ext cx="1245364" cy="1245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520848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" name="图表 7">
            <a:extLst>
              <a:ext uri="{FF2B5EF4-FFF2-40B4-BE49-F238E27FC236}">
                <a16:creationId xmlns:a16="http://schemas.microsoft.com/office/drawing/2014/main" id="{83841D49-165D-4C08-8E7A-D4B49D9740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43198558"/>
              </p:ext>
            </p:extLst>
          </p:nvPr>
        </p:nvGraphicFramePr>
        <p:xfrm>
          <a:off x="152402" y="1163219"/>
          <a:ext cx="4792578" cy="2877476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graphicFrame>
        <p:nvGraphicFramePr>
          <p:cNvPr id="14" name="图表 13">
            <a:extLst>
              <a:ext uri="{FF2B5EF4-FFF2-40B4-BE49-F238E27FC236}">
                <a16:creationId xmlns:a16="http://schemas.microsoft.com/office/drawing/2014/main" id="{3C40A36B-4C66-42D5-A2AE-A7E234FAD5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4560808"/>
              </p:ext>
            </p:extLst>
          </p:nvPr>
        </p:nvGraphicFramePr>
        <p:xfrm>
          <a:off x="4989095" y="1207758"/>
          <a:ext cx="4154905" cy="2817061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</p:spTree>
    <p:extLst>
      <p:ext uri="{BB962C8B-B14F-4D97-AF65-F5344CB8AC3E}">
        <p14:creationId xmlns:p14="http://schemas.microsoft.com/office/powerpoint/2010/main" val="3936416368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>
            <a:extLst>
              <a:ext uri="{FF2B5EF4-FFF2-40B4-BE49-F238E27FC236}">
                <a16:creationId xmlns:a16="http://schemas.microsoft.com/office/drawing/2014/main" id="{39B8CC18-4FBF-4D4B-9B73-1B71CE20BB23}"/>
              </a:ext>
            </a:extLst>
          </p:cNvPr>
          <p:cNvSpPr txBox="1"/>
          <p:nvPr/>
        </p:nvSpPr>
        <p:spPr>
          <a:xfrm>
            <a:off x="743698" y="1015364"/>
            <a:ext cx="2795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anose="05000000000000000000" pitchFamily="2" charset="2"/>
              <a:buChar char="l"/>
            </a:pPr>
            <a:r>
              <a:rPr lang="zh-CN" altLang="en-US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女话务员</a:t>
            </a: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AFDF65A1-BECC-4CEB-9982-71E950C93110}"/>
              </a:ext>
            </a:extLst>
          </p:cNvPr>
          <p:cNvSpPr/>
          <p:nvPr/>
        </p:nvSpPr>
        <p:spPr>
          <a:xfrm>
            <a:off x="3952874" y="1510000"/>
            <a:ext cx="4124325" cy="24439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    工业革命赋予了妇女新的角色，越来越多的妇女走出家庭，成为工业劳动者，为社会地位的提高创造了条件。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B1DFB1C-DDAD-464A-8AAA-4FE427A962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8638" y="1621506"/>
            <a:ext cx="2926093" cy="235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4610371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>
            <a:extLst>
              <a:ext uri="{FF2B5EF4-FFF2-40B4-BE49-F238E27FC236}">
                <a16:creationId xmlns:a16="http://schemas.microsoft.com/office/drawing/2014/main" id="{72070047-2E64-4B42-9797-DC5CD9D0552D}"/>
              </a:ext>
            </a:extLst>
          </p:cNvPr>
          <p:cNvGrpSpPr/>
          <p:nvPr/>
        </p:nvGrpSpPr>
        <p:grpSpPr>
          <a:xfrm>
            <a:off x="438666" y="2571750"/>
            <a:ext cx="8705333" cy="458909"/>
            <a:chOff x="448180" y="2342296"/>
            <a:chExt cx="8705333" cy="458909"/>
          </a:xfrm>
        </p:grpSpPr>
        <p:sp>
          <p:nvSpPr>
            <p:cNvPr id="5" name="文本框 4">
              <a:extLst>
                <a:ext uri="{FF2B5EF4-FFF2-40B4-BE49-F238E27FC236}">
                  <a16:creationId xmlns:a16="http://schemas.microsoft.com/office/drawing/2014/main" id="{861CE64D-0E52-4381-A088-7F9578654DDA}"/>
                </a:ext>
              </a:extLst>
            </p:cNvPr>
            <p:cNvSpPr txBox="1"/>
            <p:nvPr/>
          </p:nvSpPr>
          <p:spPr>
            <a:xfrm>
              <a:off x="976736" y="2342296"/>
              <a:ext cx="8176777" cy="4589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>
                  <a:solidFill>
                    <a:schemeClr val="accent6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仔细看两幅图表以及图片，思考一下工业革命使劳动力结构发生了什么变化？</a:t>
              </a:r>
            </a:p>
          </p:txBody>
        </p:sp>
        <p:pic>
          <p:nvPicPr>
            <p:cNvPr id="6" name="图片 5">
              <a:extLst>
                <a:ext uri="{FF2B5EF4-FFF2-40B4-BE49-F238E27FC236}">
                  <a16:creationId xmlns:a16="http://schemas.microsoft.com/office/drawing/2014/main" id="{191509BB-1C64-4F73-AA95-C27BDC6E6D8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8180" y="2342297"/>
              <a:ext cx="480654" cy="458908"/>
            </a:xfrm>
            <a:prstGeom prst="rect">
              <a:avLst/>
            </a:prstGeom>
          </p:spPr>
        </p:pic>
      </p:grpSp>
      <p:sp>
        <p:nvSpPr>
          <p:cNvPr id="7" name="矩形: 圆角 6">
            <a:extLst>
              <a:ext uri="{FF2B5EF4-FFF2-40B4-BE49-F238E27FC236}">
                <a16:creationId xmlns:a16="http://schemas.microsoft.com/office/drawing/2014/main" id="{B9495B92-FC1B-4523-ACDF-9ACB4E63F673}"/>
              </a:ext>
            </a:extLst>
          </p:cNvPr>
          <p:cNvSpPr/>
          <p:nvPr/>
        </p:nvSpPr>
        <p:spPr>
          <a:xfrm>
            <a:off x="559667" y="3155952"/>
            <a:ext cx="8024666" cy="1574332"/>
          </a:xfrm>
          <a:prstGeom prst="roundRect">
            <a:avLst/>
          </a:prstGeom>
          <a:solidFill>
            <a:schemeClr val="bg1"/>
          </a:solidFill>
          <a:ln>
            <a:solidFill>
              <a:schemeClr val="tx2"/>
            </a:solidFill>
            <a:prstDash val="dash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0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①越来越多的人放弃农业生产，专门从事工业和商业。</a:t>
            </a:r>
          </a:p>
          <a:p>
            <a:pPr algn="just">
              <a:lnSpc>
                <a:spcPct val="150000"/>
              </a:lnSpc>
            </a:pPr>
            <a:r>
              <a:rPr lang="zh-CN" altLang="en-US" sz="20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②越来越多的妇女走出家庭，成为工业劳动者。（为提高社会地位创造条件）</a:t>
            </a: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1696A537-EDF8-482D-88AC-CCEEC43689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790" y="344319"/>
            <a:ext cx="5715557" cy="1810945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58C55A01-6593-4C75-9041-E2752C5B28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96263" y="249907"/>
            <a:ext cx="2148910" cy="1731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直接连接符 10">
            <a:extLst>
              <a:ext uri="{FF2B5EF4-FFF2-40B4-BE49-F238E27FC236}">
                <a16:creationId xmlns:a16="http://schemas.microsoft.com/office/drawing/2014/main" id="{81C1DF52-28D9-4D50-8368-2E87B98F1663}"/>
              </a:ext>
            </a:extLst>
          </p:cNvPr>
          <p:cNvCxnSpPr/>
          <p:nvPr/>
        </p:nvCxnSpPr>
        <p:spPr>
          <a:xfrm>
            <a:off x="0" y="2234008"/>
            <a:ext cx="9144000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268332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/>
          <p:cNvSpPr txBox="1"/>
          <p:nvPr/>
        </p:nvSpPr>
        <p:spPr>
          <a:xfrm>
            <a:off x="1785364" y="204417"/>
            <a:ext cx="49202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人口增长和大众教育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273171" y="204417"/>
            <a:ext cx="13293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</a:t>
            </a:r>
          </a:p>
        </p:txBody>
      </p:sp>
      <p:grpSp>
        <p:nvGrpSpPr>
          <p:cNvPr id="17" name="组合 16"/>
          <p:cNvGrpSpPr/>
          <p:nvPr/>
        </p:nvGrpSpPr>
        <p:grpSpPr>
          <a:xfrm>
            <a:off x="551416" y="1196333"/>
            <a:ext cx="3010483" cy="406124"/>
            <a:chOff x="3099904" y="1424986"/>
            <a:chExt cx="4564333" cy="615743"/>
          </a:xfrm>
        </p:grpSpPr>
        <p:sp>
          <p:nvSpPr>
            <p:cNvPr id="18" name="矩形 1"/>
            <p:cNvSpPr/>
            <p:nvPr/>
          </p:nvSpPr>
          <p:spPr>
            <a:xfrm>
              <a:off x="3099904" y="1452479"/>
              <a:ext cx="4564333" cy="588250"/>
            </a:xfrm>
            <a:custGeom>
              <a:gdLst>
                <a:gd name="connsiteX0" fmla="*/ 0 w 6840760"/>
                <a:gd name="connsiteY0" fmla="*/ 0 h 888468"/>
                <a:gd name="connsiteX1" fmla="*/ 6840760 w 6840760"/>
                <a:gd name="connsiteY1" fmla="*/ 0 h 888468"/>
                <a:gd name="connsiteX2" fmla="*/ 6840760 w 6840760"/>
                <a:gd name="connsiteY2" fmla="*/ 888468 h 888468"/>
                <a:gd name="connsiteX3" fmla="*/ 0 w 6840760"/>
                <a:gd name="connsiteY3" fmla="*/ 888468 h 888468"/>
                <a:gd name="connsiteX4" fmla="*/ 0 w 6840760"/>
                <a:gd name="connsiteY4" fmla="*/ 0 h 888468"/>
                <a:gd name="connsiteX0-1" fmla="*/ 0 w 6840760"/>
                <a:gd name="connsiteY0-2" fmla="*/ 0 h 888468"/>
                <a:gd name="connsiteX1-3" fmla="*/ 6465622 w 6840760"/>
                <a:gd name="connsiteY1-4" fmla="*/ 35169 h 888468"/>
                <a:gd name="connsiteX2-5" fmla="*/ 6840760 w 6840760"/>
                <a:gd name="connsiteY2-6" fmla="*/ 888468 h 888468"/>
                <a:gd name="connsiteX3-7" fmla="*/ 0 w 6840760"/>
                <a:gd name="connsiteY3-8" fmla="*/ 888468 h 888468"/>
                <a:gd name="connsiteX4-9" fmla="*/ 0 w 6840760"/>
                <a:gd name="connsiteY4-10" fmla="*/ 0 h 888468"/>
                <a:gd name="connsiteX0-11" fmla="*/ 351693 w 6840760"/>
                <a:gd name="connsiteY0-12" fmla="*/ 0 h 888468"/>
                <a:gd name="connsiteX1-13" fmla="*/ 6465622 w 6840760"/>
                <a:gd name="connsiteY1-14" fmla="*/ 35169 h 888468"/>
                <a:gd name="connsiteX2-15" fmla="*/ 6840760 w 6840760"/>
                <a:gd name="connsiteY2-16" fmla="*/ 888468 h 888468"/>
                <a:gd name="connsiteX3-17" fmla="*/ 0 w 6840760"/>
                <a:gd name="connsiteY3-18" fmla="*/ 888468 h 888468"/>
                <a:gd name="connsiteX4-19" fmla="*/ 351693 w 6840760"/>
                <a:gd name="connsiteY4-20" fmla="*/ 0 h 888468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6840760" h="888468">
                  <a:moveTo>
                    <a:pt x="351693" y="0"/>
                  </a:moveTo>
                  <a:lnTo>
                    <a:pt x="6465622" y="35169"/>
                  </a:lnTo>
                  <a:lnTo>
                    <a:pt x="6840760" y="888468"/>
                  </a:lnTo>
                  <a:lnTo>
                    <a:pt x="0" y="888468"/>
                  </a:lnTo>
                  <a:lnTo>
                    <a:pt x="351693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TextBox 61"/>
            <p:cNvSpPr txBox="1"/>
            <p:nvPr/>
          </p:nvSpPr>
          <p:spPr>
            <a:xfrm>
              <a:off x="4306378" y="1424986"/>
              <a:ext cx="3002014" cy="6066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大众教育的普及</a:t>
              </a: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783636" y="1009238"/>
            <a:ext cx="563530" cy="581189"/>
            <a:chOff x="3459946" y="1147375"/>
            <a:chExt cx="854394" cy="881168"/>
          </a:xfrm>
        </p:grpSpPr>
        <p:sp>
          <p:nvSpPr>
            <p:cNvPr id="21" name="等腰三角形 20"/>
            <p:cNvSpPr/>
            <p:nvPr/>
          </p:nvSpPr>
          <p:spPr>
            <a:xfrm flipV="1">
              <a:off x="3459946" y="1207397"/>
              <a:ext cx="854394" cy="821146"/>
            </a:xfrm>
            <a:prstGeom prst="triangle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>
                <a:ea typeface="微软雅黑" panose="020b0503020204020204" pitchFamily="34" charset="-122"/>
              </a:endParaRPr>
            </a:p>
          </p:txBody>
        </p:sp>
        <p:sp>
          <p:nvSpPr>
            <p:cNvPr id="22" name="TextBox 62"/>
            <p:cNvSpPr txBox="1"/>
            <p:nvPr/>
          </p:nvSpPr>
          <p:spPr>
            <a:xfrm>
              <a:off x="3629278" y="1147375"/>
              <a:ext cx="566766" cy="6999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2</a:t>
              </a:r>
              <a:endPara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</p:grpSp>
      <p:sp>
        <p:nvSpPr>
          <p:cNvPr id="5" name="矩形 4">
            <a:extLst>
              <a:ext uri="{FF2B5EF4-FFF2-40B4-BE49-F238E27FC236}">
                <a16:creationId xmlns:a16="http://schemas.microsoft.com/office/drawing/2014/main" id="{E5E69B63-3FE4-4D0C-9DD4-6CEF6DC615E6}"/>
              </a:ext>
            </a:extLst>
          </p:cNvPr>
          <p:cNvSpPr/>
          <p:nvPr/>
        </p:nvSpPr>
        <p:spPr>
          <a:xfrm>
            <a:off x="328095" y="1737933"/>
            <a:ext cx="8815905" cy="168937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19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世纪中期以后，为了适应工业化的需要，德国和法国</a:t>
            </a:r>
            <a:r>
              <a:rPr lang="zh-CN" altLang="en-US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最早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建立起国家教育体系。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1802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zh-CN" altLang="en-US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法国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开设政府资助的中等学校；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1870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zh-CN" altLang="en-US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英国、法国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开始对儿童实行免费义务教育；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1910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年，</a:t>
            </a:r>
            <a:r>
              <a:rPr lang="zh-CN" altLang="en-US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德国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建立由初等学校、中等学校、大学组成的系统教育体系。</a:t>
            </a: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AF09B102-D49A-46CF-A078-C13DAD461BD1}"/>
              </a:ext>
            </a:extLst>
          </p:cNvPr>
          <p:cNvSpPr/>
          <p:nvPr/>
        </p:nvSpPr>
        <p:spPr>
          <a:xfrm>
            <a:off x="328095" y="3562782"/>
            <a:ext cx="8487808" cy="961289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普及大众教育的作用：</a:t>
            </a:r>
          </a:p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教育的普及，提高了欧美各国的大众文化水平，促进了社会发展。</a:t>
            </a:r>
          </a:p>
        </p:txBody>
      </p:sp>
    </p:spTree>
    <p:extLst>
      <p:ext uri="{BB962C8B-B14F-4D97-AF65-F5344CB8AC3E}">
        <p14:creationId xmlns:p14="http://schemas.microsoft.com/office/powerpoint/2010/main" val="337102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/>
          <p:cNvSpPr txBox="1"/>
          <p:nvPr/>
        </p:nvSpPr>
        <p:spPr>
          <a:xfrm>
            <a:off x="1785363" y="204417"/>
            <a:ext cx="55636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城市化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273171" y="204417"/>
            <a:ext cx="13293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E489A3CD-DC6B-4D83-BA6D-568B2329F2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8703" y="1290596"/>
            <a:ext cx="4125636" cy="3049383"/>
          </a:xfrm>
          <a:prstGeom prst="rect">
            <a:avLst/>
          </a:prstGeom>
        </p:spPr>
      </p:pic>
      <p:sp>
        <p:nvSpPr>
          <p:cNvPr id="5" name="矩形: 圆角 4">
            <a:extLst>
              <a:ext uri="{FF2B5EF4-FFF2-40B4-BE49-F238E27FC236}">
                <a16:creationId xmlns:a16="http://schemas.microsoft.com/office/drawing/2014/main" id="{80661A10-F5FA-46E2-A319-97B4EAA3591E}"/>
              </a:ext>
            </a:extLst>
          </p:cNvPr>
          <p:cNvSpPr/>
          <p:nvPr/>
        </p:nvSpPr>
        <p:spPr>
          <a:xfrm>
            <a:off x="161648" y="1173636"/>
            <a:ext cx="4405532" cy="3283301"/>
          </a:xfrm>
          <a:prstGeom prst="roundRect">
            <a:avLst>
              <a:gd name="adj" fmla="val 2062"/>
            </a:avLst>
          </a:prstGeom>
          <a:solidFill>
            <a:schemeClr val="bg1"/>
          </a:solidFill>
          <a:ln w="6350">
            <a:solidFill>
              <a:schemeClr val="accent6"/>
            </a:solidFill>
            <a:prstDash val="dash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    城市化是由农业为主的传统乡村社会向以</a:t>
            </a:r>
            <a:r>
              <a:rPr lang="zh-CN" altLang="en-US" sz="20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工业和服务业为主的现代城市社会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逐渐转变的历史过程。</a:t>
            </a:r>
          </a:p>
          <a:p>
            <a:pPr algn="just">
              <a:lnSpc>
                <a:spcPct val="15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    工业革命开始后，随着</a:t>
            </a:r>
            <a:r>
              <a:rPr lang="zh-CN" altLang="en-US" sz="20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工业和商业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的发展，农村人口不断流向城市，城市越来越大，越来越多的生活在城市里。</a:t>
            </a: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EA971B2C-E00B-451D-ABF5-5AB5CB0CF854}"/>
              </a:ext>
            </a:extLst>
          </p:cNvPr>
          <p:cNvSpPr txBox="1"/>
          <p:nvPr/>
        </p:nvSpPr>
        <p:spPr>
          <a:xfrm>
            <a:off x="4908614" y="4398301"/>
            <a:ext cx="345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anose="05000000000000000000" pitchFamily="2" charset="2"/>
              <a:buChar char="l"/>
            </a:pPr>
            <a:r>
              <a:rPr lang="zh-CN" altLang="en-US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英国城市人口比例的变化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/>
          <p:cNvSpPr txBox="1"/>
          <p:nvPr/>
        </p:nvSpPr>
        <p:spPr>
          <a:xfrm>
            <a:off x="1785363" y="204417"/>
            <a:ext cx="55636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城市化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273171" y="204417"/>
            <a:ext cx="13293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</a:t>
            </a: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FEDF59F9-99DF-4739-803F-E9208782B6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219" y="1273286"/>
            <a:ext cx="3304762" cy="3276190"/>
          </a:xfrm>
          <a:prstGeom prst="rect">
            <a:avLst/>
          </a:prstGeom>
        </p:spPr>
      </p:pic>
      <p:sp>
        <p:nvSpPr>
          <p:cNvPr id="9" name="矩形: 圆角 8">
            <a:extLst>
              <a:ext uri="{FF2B5EF4-FFF2-40B4-BE49-F238E27FC236}">
                <a16:creationId xmlns:a16="http://schemas.microsoft.com/office/drawing/2014/main" id="{4E769626-7D3C-447D-8922-B27B0ED5DD01}"/>
              </a:ext>
            </a:extLst>
          </p:cNvPr>
          <p:cNvSpPr/>
          <p:nvPr/>
        </p:nvSpPr>
        <p:spPr>
          <a:xfrm>
            <a:off x="4438649" y="1932815"/>
            <a:ext cx="4092132" cy="1975751"/>
          </a:xfrm>
          <a:prstGeom prst="roundRect">
            <a:avLst>
              <a:gd name="adj" fmla="val 8366"/>
            </a:avLst>
          </a:prstGeom>
          <a:ln>
            <a:solidFill>
              <a:schemeClr val="tx2"/>
            </a:solidFill>
            <a:prstDash val="dash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000">
                <a:solidFill>
                  <a:schemeClr val="bg2">
                    <a:lumMod val="1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工业革命为城市化的发展提供了物质技术基础，推动了城市化的进程；城市化又与工业革命密切联系，并行发展。</a:t>
            </a:r>
          </a:p>
        </p:txBody>
      </p:sp>
    </p:spTree>
    <p:extLst>
      <p:ext uri="{BB962C8B-B14F-4D97-AF65-F5344CB8AC3E}">
        <p14:creationId xmlns:p14="http://schemas.microsoft.com/office/powerpoint/2010/main" val="3121771482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https://d.book118.com/995010030030011111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字幕">
      <a:dk1>
        <a:srgbClr val="000000"/>
      </a:dk1>
      <a:lt1>
        <a:sysClr val="window" lastClr="CCE8C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Office 主题​​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CCE8C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6">
      <vt:lpstr>Arial</vt:lpstr>
      <vt:lpstr>Calibri</vt:lpstr>
      <vt:lpstr>Calibri Light</vt:lpstr>
      <vt:lpstr>微软雅黑</vt:lpstr>
      <vt:lpstr>汉仪家书简</vt:lpstr>
      <vt:lpstr>等线 Light</vt:lpstr>
      <vt:lpstr>等线</vt:lpstr>
      <vt:lpstr>宋体</vt:lpstr>
      <vt:lpstr>Arial Unicode MS</vt:lpstr>
      <vt:lpstr>Times New Roman</vt:lpstr>
      <vt:lpstr>黑体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2024-09-16T19:27:05.883</cp:lastPrinted>
  <dcterms:created xsi:type="dcterms:W3CDTF">2024-09-16T11:27:05Z</dcterms:created>
  <dcterms:modified xsi:type="dcterms:W3CDTF">2024-09-16T11:27:08Z</dcterms:modified>
</cp:coreProperties>
</file>