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5" r:id="rId35"/>
    <p:sldId id="358" r:id="rId36"/>
    <p:sldId id="361" r:id="rId37"/>
    <p:sldId id="364" r:id="rId38"/>
    <p:sldId id="367" r:id="rId39"/>
    <p:sldId id="370" r:id="rId40"/>
    <p:sldId id="373" r:id="rId41"/>
    <p:sldId id="376" r:id="rId42"/>
    <p:sldId id="379" r:id="rId43"/>
    <p:sldId id="382" r:id="rId44"/>
    <p:sldId id="385" r:id="rId45"/>
    <p:sldId id="388" r:id="rId46"/>
    <p:sldId id="391" r:id="rId47"/>
    <p:sldId id="394" r:id="rId48"/>
    <p:sldId id="397" r:id="rId49"/>
    <p:sldId id="399" r:id="rId50"/>
  </p:sldIdLst>
  <p:sldSz cx="9144000" cy="6858000"/>
  <p:notesSz cx="6858000" cy="9144000"/>
  <p:custDataLst>
    <p:tags r:id="rId5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slide" Target="slides/slide35.xml" /><Relationship Id="rId38" Type="http://schemas.openxmlformats.org/officeDocument/2006/relationships/slide" Target="slides/slide36.xml" /><Relationship Id="rId39" Type="http://schemas.openxmlformats.org/officeDocument/2006/relationships/slide" Target="slides/slide37.xml" /><Relationship Id="rId4" Type="http://schemas.openxmlformats.org/officeDocument/2006/relationships/slide" Target="slides/slide2.xml" /><Relationship Id="rId40" Type="http://schemas.openxmlformats.org/officeDocument/2006/relationships/slide" Target="slides/slide38.xml" /><Relationship Id="rId41" Type="http://schemas.openxmlformats.org/officeDocument/2006/relationships/slide" Target="slides/slide39.xml" /><Relationship Id="rId42" Type="http://schemas.openxmlformats.org/officeDocument/2006/relationships/slide" Target="slides/slide40.xml" /><Relationship Id="rId43" Type="http://schemas.openxmlformats.org/officeDocument/2006/relationships/slide" Target="slides/slide41.xml" /><Relationship Id="rId44" Type="http://schemas.openxmlformats.org/officeDocument/2006/relationships/slide" Target="slides/slide42.xml" /><Relationship Id="rId45" Type="http://schemas.openxmlformats.org/officeDocument/2006/relationships/slide" Target="slides/slide43.xml" /><Relationship Id="rId46" Type="http://schemas.openxmlformats.org/officeDocument/2006/relationships/slide" Target="slides/slide44.xml" /><Relationship Id="rId47" Type="http://schemas.openxmlformats.org/officeDocument/2006/relationships/slide" Target="slides/slide45.xml" /><Relationship Id="rId48" Type="http://schemas.openxmlformats.org/officeDocument/2006/relationships/slide" Target="slides/slide46.xml" /><Relationship Id="rId49" Type="http://schemas.openxmlformats.org/officeDocument/2006/relationships/slide" Target="slides/slide47.xml" /><Relationship Id="rId5" Type="http://schemas.openxmlformats.org/officeDocument/2006/relationships/slide" Target="slides/slide3.xml" /><Relationship Id="rId50" Type="http://schemas.openxmlformats.org/officeDocument/2006/relationships/slide" Target="slides/slide48.xml" /><Relationship Id="rId51" Type="http://schemas.openxmlformats.org/officeDocument/2006/relationships/tags" Target="tags/tag1.xml" /><Relationship Id="rId52" Type="http://schemas.openxmlformats.org/officeDocument/2006/relationships/presProps" Target="presProps.xml" /><Relationship Id="rId53" Type="http://schemas.openxmlformats.org/officeDocument/2006/relationships/viewProps" Target="viewProps.xml" /><Relationship Id="rId54" Type="http://schemas.openxmlformats.org/officeDocument/2006/relationships/theme" Target="theme/theme1.xml" /><Relationship Id="rId55" Type="http://schemas.openxmlformats.org/officeDocument/2006/relationships/tableStyles" Target="tableStyles.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C86B79C-069D-4EB9-B855-C62F6D2993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39087E-E691-4CA0-A744-E6E79E8937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CED9B12-D428-4B42-A909-58CBF32AA1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2F0201B-0C78-4757-983E-BAA6EFD731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E24F277-B435-42C8-B5EA-FA9A63FF3EE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67A6F16-4EDB-49FB-A672-1C3C3C6AC3D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F799E86-1E95-47A8-9152-33F268349BA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E3BFEC-7182-423E-97C8-116C1B6B2E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5EA677-AAB3-43BD-8FD8-93114C175C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DDF45B-11F8-4137-B90C-57A578850E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7408E1-2079-4954-99E6-A7C8B1F905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685800" y="2125980"/>
            <a:ext cx="7772400" cy="1440180"/>
          </a:xfrm>
          <a:prstGeom prst="rect">
            <a:avLst/>
          </a:prstGeom>
        </p:spPr>
        <p:txBody>
          <a:bodyPr wrap="square" lIns="0" tIns="0" rIns="0" bIns="0">
            <a:spAutoFit/>
          </a:bodyPr>
          <a:lstStyle>
            <a:lvl1pPr>
              <a:defRPr sz="2400" b="1" i="0">
                <a:solidFill>
                  <a:schemeClr val="tx1"/>
                </a:solidFill>
                <a:latin typeface="Microsoft JhengHei"/>
                <a:cs typeface="Microsoft JhengHei"/>
              </a:defRPr>
            </a:lvl1pPr>
          </a:lstStyle>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sz="4000" b="0" i="0">
                <a:solidFill>
                  <a:schemeClr val="tx1"/>
                </a:solidFill>
                <a:latin typeface="宋体"/>
                <a:cs typeface="宋体"/>
              </a:defRPr>
            </a:lvl1pPr>
          </a:lstStyle>
          <a:p/>
        </p:txBody>
      </p:sp>
      <p:sp>
        <p:nvSpPr>
          <p:cNvPr id="4" name="Holder 4"/>
          <p:cNvSpPr>
            <a:spLocks noGrp="1"/>
          </p:cNvSpPr>
          <p:nvPr>
            <p:ph type="ftr" sz="quarter" idx="5"/>
          </p:nvPr>
        </p:nvSpPr>
        <p:spPr/>
        <p:txBody>
          <a:bodyPr lIns="0" tIns="0" rIns="0" bIns="0"/>
          <a:lstStyle>
            <a:lvl1pPr>
              <a:defRPr sz="1200" b="0" i="0">
                <a:solidFill>
                  <a:schemeClr val="bg1"/>
                </a:solidFill>
                <a:latin typeface="Arial"/>
                <a:cs typeface="Arial"/>
              </a:defRPr>
            </a:lvl1pPr>
          </a:lstStyle>
          <a:p>
            <a:pPr marL="12700">
              <a:lnSpc>
                <a:spcPts val="1370"/>
              </a:lnSpc>
            </a:pPr>
            <a:r>
              <a:rPr spc="-25">
                <a:solidFill>
                  <a:srgbClr val="000000"/>
                </a:solidFill>
                <a:latin typeface="宋体"/>
                <a:cs typeface="宋体"/>
              </a:rPr>
              <a:t>FT</a:t>
            </a:r>
          </a:p>
        </p:txBody>
      </p:sp>
      <p:sp>
        <p:nvSpPr>
          <p:cNvPr id="5" name="Holder 5"/>
          <p:cNvSpPr>
            <a:spLocks noGrp="1"/>
          </p:cNvSpPr>
          <p:nvPr>
            <p:ph type="dt" sz="half" idx="6"/>
          </p:nvPr>
        </p:nvSpPr>
        <p:spPr/>
        <p:txBody>
          <a:bodyPr lIns="0" tIns="0" rIns="0" bIns="0"/>
          <a:lstStyle>
            <a:lvl1pPr>
              <a:defRPr sz="1200" b="0" i="0">
                <a:solidFill>
                  <a:schemeClr val="bg1"/>
                </a:solidFill>
                <a:latin typeface="Arial"/>
                <a:cs typeface="Arial"/>
              </a:defRPr>
            </a:lvl1pPr>
          </a:lstStyle>
          <a:p>
            <a:pPr marL="25400">
              <a:lnSpc>
                <a:spcPts val="1370"/>
              </a:lnSpc>
            </a:pPr>
            <a:r>
              <a:rPr spc="-25">
                <a:solidFill>
                  <a:srgbClr val="000000"/>
                </a:solidFill>
                <a:latin typeface="宋体"/>
                <a:cs typeface="宋体"/>
              </a:rPr>
              <a:t>SJ</a:t>
            </a:r>
          </a:p>
        </p:txBody>
      </p:sp>
      <p:sp>
        <p:nvSpPr>
          <p:cNvPr id="6" name="Holder 6"/>
          <p:cNvSpPr>
            <a:spLocks noGrp="1"/>
          </p:cNvSpPr>
          <p:nvPr>
            <p:ph type="sldNum" sz="quarter" idx="7"/>
          </p:nvPr>
        </p:nvSpPr>
        <p:spPr/>
        <p:txBody>
          <a:bodyPr lIns="0" tIns="0" rIns="0" bIns="0"/>
          <a:lstStyle>
            <a:lvl1pPr>
              <a:defRPr sz="1200" b="0" i="0">
                <a:solidFill>
                  <a:schemeClr val="bg1"/>
                </a:solidFill>
                <a:latin typeface="Arial"/>
                <a:cs typeface="Arial"/>
              </a:defRPr>
            </a:lvl1pPr>
          </a:lstStyle>
          <a:p>
            <a:pPr marL="107314">
              <a:lnSpc>
                <a:spcPts val="1645"/>
              </a:lnSpc>
            </a:pPr>
            <a:fld id="{81D60167-4931-47E6-BA6A-407CBD079E47}" type="slidenum">
              <a:rPr sz="1400">
                <a:solidFill>
                  <a:srgbClr val="000000"/>
                </a:solidFill>
              </a:rPr>
              <a:t>#</a:t>
            </a:fld>
            <a:endParaRPr sz="1400"/>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400" b="1" i="0">
                <a:solidFill>
                  <a:schemeClr val="tx1"/>
                </a:solidFill>
                <a:latin typeface="Microsoft JhengHei"/>
                <a:cs typeface="Microsoft JhengHei"/>
              </a:defRPr>
            </a:lvl1pPr>
          </a:lstStyle>
          <a:p/>
        </p:txBody>
      </p:sp>
      <p:sp>
        <p:nvSpPr>
          <p:cNvPr id="3" name="Holder 3"/>
          <p:cNvSpPr>
            <a:spLocks noGrp="1"/>
          </p:cNvSpPr>
          <p:nvPr>
            <p:ph type="body" idx="1"/>
          </p:nvPr>
        </p:nvSpPr>
        <p:spPr/>
        <p:txBody>
          <a:bodyPr lIns="0" tIns="0" rIns="0" bIns="0"/>
          <a:lstStyle>
            <a:lvl1pPr>
              <a:defRPr sz="4000" b="0" i="0">
                <a:solidFill>
                  <a:schemeClr val="tx1"/>
                </a:solidFill>
                <a:latin typeface="宋体"/>
                <a:cs typeface="宋体"/>
              </a:defRPr>
            </a:lvl1pPr>
          </a:lstStyle>
          <a:p/>
        </p:txBody>
      </p:sp>
      <p:sp>
        <p:nvSpPr>
          <p:cNvPr id="4" name="Holder 4"/>
          <p:cNvSpPr>
            <a:spLocks noGrp="1"/>
          </p:cNvSpPr>
          <p:nvPr>
            <p:ph type="ftr" sz="quarter" idx="5"/>
          </p:nvPr>
        </p:nvSpPr>
        <p:spPr/>
        <p:txBody>
          <a:bodyPr lIns="0" tIns="0" rIns="0" bIns="0"/>
          <a:lstStyle>
            <a:lvl1pPr>
              <a:defRPr sz="1200" b="0" i="0">
                <a:solidFill>
                  <a:schemeClr val="bg1"/>
                </a:solidFill>
                <a:latin typeface="Arial"/>
                <a:cs typeface="Arial"/>
              </a:defRPr>
            </a:lvl1pPr>
          </a:lstStyle>
          <a:p>
            <a:pPr marL="12700">
              <a:lnSpc>
                <a:spcPts val="1370"/>
              </a:lnSpc>
            </a:pPr>
            <a:r>
              <a:rPr spc="-25">
                <a:solidFill>
                  <a:srgbClr val="000000"/>
                </a:solidFill>
                <a:latin typeface="宋体"/>
                <a:cs typeface="宋体"/>
              </a:rPr>
              <a:t>FT</a:t>
            </a:r>
          </a:p>
        </p:txBody>
      </p:sp>
      <p:sp>
        <p:nvSpPr>
          <p:cNvPr id="5" name="Holder 5"/>
          <p:cNvSpPr>
            <a:spLocks noGrp="1"/>
          </p:cNvSpPr>
          <p:nvPr>
            <p:ph type="dt" sz="half" idx="6"/>
          </p:nvPr>
        </p:nvSpPr>
        <p:spPr/>
        <p:txBody>
          <a:bodyPr lIns="0" tIns="0" rIns="0" bIns="0"/>
          <a:lstStyle>
            <a:lvl1pPr>
              <a:defRPr sz="1200" b="0" i="0">
                <a:solidFill>
                  <a:schemeClr val="bg1"/>
                </a:solidFill>
                <a:latin typeface="Arial"/>
                <a:cs typeface="Arial"/>
              </a:defRPr>
            </a:lvl1pPr>
          </a:lstStyle>
          <a:p>
            <a:pPr marL="25400">
              <a:lnSpc>
                <a:spcPts val="1370"/>
              </a:lnSpc>
            </a:pPr>
            <a:r>
              <a:rPr spc="-25">
                <a:solidFill>
                  <a:srgbClr val="000000"/>
                </a:solidFill>
                <a:latin typeface="宋体"/>
                <a:cs typeface="宋体"/>
              </a:rPr>
              <a:t>SJ</a:t>
            </a:r>
          </a:p>
        </p:txBody>
      </p:sp>
      <p:sp>
        <p:nvSpPr>
          <p:cNvPr id="6" name="Holder 6"/>
          <p:cNvSpPr>
            <a:spLocks noGrp="1"/>
          </p:cNvSpPr>
          <p:nvPr>
            <p:ph type="sldNum" sz="quarter" idx="7"/>
          </p:nvPr>
        </p:nvSpPr>
        <p:spPr/>
        <p:txBody>
          <a:bodyPr lIns="0" tIns="0" rIns="0" bIns="0"/>
          <a:lstStyle>
            <a:lvl1pPr>
              <a:defRPr sz="1200" b="0" i="0">
                <a:solidFill>
                  <a:schemeClr val="bg1"/>
                </a:solidFill>
                <a:latin typeface="Arial"/>
                <a:cs typeface="Arial"/>
              </a:defRPr>
            </a:lvl1pPr>
          </a:lstStyle>
          <a:p>
            <a:pPr marL="107314">
              <a:lnSpc>
                <a:spcPts val="1645"/>
              </a:lnSpc>
            </a:pPr>
            <a:fld id="{81D60167-4931-47E6-BA6A-407CBD079E47}" type="slidenum">
              <a:rPr sz="1400">
                <a:solidFill>
                  <a:srgbClr val="000000"/>
                </a:solidFill>
              </a:rPr>
              <a:t>#</a:t>
            </a:fld>
            <a:endParaRPr sz="1400"/>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400" b="1" i="0">
                <a:solidFill>
                  <a:schemeClr val="tx1"/>
                </a:solidFill>
                <a:latin typeface="Microsoft JhengHei"/>
                <a:cs typeface="Microsoft JhengHei"/>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defRPr sz="1200" b="0" i="0">
                <a:solidFill>
                  <a:schemeClr val="bg1"/>
                </a:solidFill>
                <a:latin typeface="Arial"/>
                <a:cs typeface="Arial"/>
              </a:defRPr>
            </a:lvl1pPr>
          </a:lstStyle>
          <a:p>
            <a:pPr marL="12700">
              <a:lnSpc>
                <a:spcPts val="1370"/>
              </a:lnSpc>
            </a:pPr>
            <a:r>
              <a:rPr spc="-25">
                <a:solidFill>
                  <a:srgbClr val="000000"/>
                </a:solidFill>
                <a:latin typeface="宋体"/>
                <a:cs typeface="宋体"/>
              </a:rPr>
              <a:t>FT</a:t>
            </a:r>
          </a:p>
        </p:txBody>
      </p:sp>
      <p:sp>
        <p:nvSpPr>
          <p:cNvPr id="6" name="Holder 6"/>
          <p:cNvSpPr>
            <a:spLocks noGrp="1"/>
          </p:cNvSpPr>
          <p:nvPr>
            <p:ph type="dt" sz="half" idx="6"/>
          </p:nvPr>
        </p:nvSpPr>
        <p:spPr/>
        <p:txBody>
          <a:bodyPr lIns="0" tIns="0" rIns="0" bIns="0"/>
          <a:lstStyle>
            <a:lvl1pPr>
              <a:defRPr sz="1200" b="0" i="0">
                <a:solidFill>
                  <a:schemeClr val="bg1"/>
                </a:solidFill>
                <a:latin typeface="Arial"/>
                <a:cs typeface="Arial"/>
              </a:defRPr>
            </a:lvl1pPr>
          </a:lstStyle>
          <a:p>
            <a:pPr marL="25400">
              <a:lnSpc>
                <a:spcPts val="1370"/>
              </a:lnSpc>
            </a:pPr>
            <a:r>
              <a:rPr spc="-25">
                <a:solidFill>
                  <a:srgbClr val="000000"/>
                </a:solidFill>
                <a:latin typeface="宋体"/>
                <a:cs typeface="宋体"/>
              </a:rPr>
              <a:t>SJ</a:t>
            </a:r>
          </a:p>
        </p:txBody>
      </p:sp>
      <p:sp>
        <p:nvSpPr>
          <p:cNvPr id="7" name="Holder 7"/>
          <p:cNvSpPr>
            <a:spLocks noGrp="1"/>
          </p:cNvSpPr>
          <p:nvPr>
            <p:ph type="sldNum" sz="quarter" idx="7"/>
          </p:nvPr>
        </p:nvSpPr>
        <p:spPr/>
        <p:txBody>
          <a:bodyPr lIns="0" tIns="0" rIns="0" bIns="0"/>
          <a:lstStyle>
            <a:lvl1pPr>
              <a:defRPr sz="1200" b="0" i="0">
                <a:solidFill>
                  <a:schemeClr val="bg1"/>
                </a:solidFill>
                <a:latin typeface="Arial"/>
                <a:cs typeface="Arial"/>
              </a:defRPr>
            </a:lvl1pPr>
          </a:lstStyle>
          <a:p>
            <a:pPr marL="107314">
              <a:lnSpc>
                <a:spcPts val="1645"/>
              </a:lnSpc>
            </a:pPr>
            <a:fld id="{81D60167-4931-47E6-BA6A-407CBD079E47}" type="slidenum">
              <a:rPr sz="1400">
                <a:solidFill>
                  <a:srgbClr val="000000"/>
                </a:solidFill>
              </a:rPr>
              <a:t>#</a:t>
            </a:fld>
            <a:endParaRPr sz="1400"/>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400" b="1" i="0">
                <a:solidFill>
                  <a:schemeClr val="tx1"/>
                </a:solidFill>
                <a:latin typeface="Microsoft JhengHei"/>
                <a:cs typeface="Microsoft JhengHei"/>
              </a:defRPr>
            </a:lvl1pPr>
          </a:lstStyle>
          <a:p/>
        </p:txBody>
      </p:sp>
      <p:sp>
        <p:nvSpPr>
          <p:cNvPr id="3" name="Holder 3"/>
          <p:cNvSpPr>
            <a:spLocks noGrp="1"/>
          </p:cNvSpPr>
          <p:nvPr>
            <p:ph type="ftr" sz="quarter" idx="5"/>
          </p:nvPr>
        </p:nvSpPr>
        <p:spPr/>
        <p:txBody>
          <a:bodyPr lIns="0" tIns="0" rIns="0" bIns="0"/>
          <a:lstStyle>
            <a:lvl1pPr>
              <a:defRPr sz="1200" b="0" i="0">
                <a:solidFill>
                  <a:schemeClr val="bg1"/>
                </a:solidFill>
                <a:latin typeface="Arial"/>
                <a:cs typeface="Arial"/>
              </a:defRPr>
            </a:lvl1pPr>
          </a:lstStyle>
          <a:p>
            <a:pPr marL="12700">
              <a:lnSpc>
                <a:spcPts val="1370"/>
              </a:lnSpc>
            </a:pPr>
            <a:r>
              <a:rPr spc="-25">
                <a:solidFill>
                  <a:srgbClr val="000000"/>
                </a:solidFill>
                <a:latin typeface="宋体"/>
                <a:cs typeface="宋体"/>
              </a:rPr>
              <a:t>FT</a:t>
            </a:r>
          </a:p>
        </p:txBody>
      </p:sp>
      <p:sp>
        <p:nvSpPr>
          <p:cNvPr id="4" name="Holder 4"/>
          <p:cNvSpPr>
            <a:spLocks noGrp="1"/>
          </p:cNvSpPr>
          <p:nvPr>
            <p:ph type="dt" sz="half" idx="6"/>
          </p:nvPr>
        </p:nvSpPr>
        <p:spPr/>
        <p:txBody>
          <a:bodyPr lIns="0" tIns="0" rIns="0" bIns="0"/>
          <a:lstStyle>
            <a:lvl1pPr>
              <a:defRPr sz="1200" b="0" i="0">
                <a:solidFill>
                  <a:schemeClr val="bg1"/>
                </a:solidFill>
                <a:latin typeface="Arial"/>
                <a:cs typeface="Arial"/>
              </a:defRPr>
            </a:lvl1pPr>
          </a:lstStyle>
          <a:p>
            <a:pPr marL="25400">
              <a:lnSpc>
                <a:spcPts val="1370"/>
              </a:lnSpc>
            </a:pPr>
            <a:r>
              <a:rPr spc="-25">
                <a:solidFill>
                  <a:srgbClr val="000000"/>
                </a:solidFill>
                <a:latin typeface="宋体"/>
                <a:cs typeface="宋体"/>
              </a:rPr>
              <a:t>SJ</a:t>
            </a:r>
          </a:p>
        </p:txBody>
      </p:sp>
      <p:sp>
        <p:nvSpPr>
          <p:cNvPr id="5" name="Holder 5"/>
          <p:cNvSpPr>
            <a:spLocks noGrp="1"/>
          </p:cNvSpPr>
          <p:nvPr>
            <p:ph type="sldNum" sz="quarter" idx="7"/>
          </p:nvPr>
        </p:nvSpPr>
        <p:spPr/>
        <p:txBody>
          <a:bodyPr lIns="0" tIns="0" rIns="0" bIns="0"/>
          <a:lstStyle>
            <a:lvl1pPr>
              <a:defRPr sz="1200" b="0" i="0">
                <a:solidFill>
                  <a:schemeClr val="bg1"/>
                </a:solidFill>
                <a:latin typeface="Arial"/>
                <a:cs typeface="Arial"/>
              </a:defRPr>
            </a:lvl1pPr>
          </a:lstStyle>
          <a:p>
            <a:pPr marL="107314">
              <a:lnSpc>
                <a:spcPts val="1645"/>
              </a:lnSpc>
            </a:pPr>
            <a:fld id="{81D60167-4931-47E6-BA6A-407CBD079E47}" type="slidenum">
              <a:rPr sz="1400">
                <a:solidFill>
                  <a:srgbClr val="000000"/>
                </a:solidFill>
              </a:rPr>
              <a:t>#</a:t>
            </a:fld>
            <a:endParaRPr sz="1400"/>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defRPr sz="1200" b="0" i="0">
                <a:solidFill>
                  <a:schemeClr val="bg1"/>
                </a:solidFill>
                <a:latin typeface="Arial"/>
                <a:cs typeface="Arial"/>
              </a:defRPr>
            </a:lvl1pPr>
          </a:lstStyle>
          <a:p>
            <a:pPr marL="12700">
              <a:lnSpc>
                <a:spcPts val="1370"/>
              </a:lnSpc>
            </a:pPr>
            <a:r>
              <a:rPr spc="-25">
                <a:solidFill>
                  <a:srgbClr val="000000"/>
                </a:solidFill>
                <a:latin typeface="宋体"/>
                <a:cs typeface="宋体"/>
              </a:rPr>
              <a:t>FT</a:t>
            </a:r>
          </a:p>
        </p:txBody>
      </p:sp>
      <p:sp>
        <p:nvSpPr>
          <p:cNvPr id="3" name="Holder 3"/>
          <p:cNvSpPr>
            <a:spLocks noGrp="1"/>
          </p:cNvSpPr>
          <p:nvPr>
            <p:ph type="dt" sz="half" idx="6"/>
          </p:nvPr>
        </p:nvSpPr>
        <p:spPr/>
        <p:txBody>
          <a:bodyPr lIns="0" tIns="0" rIns="0" bIns="0"/>
          <a:lstStyle>
            <a:lvl1pPr>
              <a:defRPr sz="1200" b="0" i="0">
                <a:solidFill>
                  <a:schemeClr val="bg1"/>
                </a:solidFill>
                <a:latin typeface="Arial"/>
                <a:cs typeface="Arial"/>
              </a:defRPr>
            </a:lvl1pPr>
          </a:lstStyle>
          <a:p>
            <a:pPr marL="25400">
              <a:lnSpc>
                <a:spcPts val="1370"/>
              </a:lnSpc>
            </a:pPr>
            <a:r>
              <a:rPr spc="-25">
                <a:solidFill>
                  <a:srgbClr val="000000"/>
                </a:solidFill>
                <a:latin typeface="宋体"/>
                <a:cs typeface="宋体"/>
              </a:rPr>
              <a:t>SJ</a:t>
            </a:r>
          </a:p>
        </p:txBody>
      </p:sp>
      <p:sp>
        <p:nvSpPr>
          <p:cNvPr id="4" name="Holder 4"/>
          <p:cNvSpPr>
            <a:spLocks noGrp="1"/>
          </p:cNvSpPr>
          <p:nvPr>
            <p:ph type="sldNum" sz="quarter" idx="7"/>
          </p:nvPr>
        </p:nvSpPr>
        <p:spPr/>
        <p:txBody>
          <a:bodyPr lIns="0" tIns="0" rIns="0" bIns="0"/>
          <a:lstStyle>
            <a:lvl1pPr>
              <a:defRPr sz="1200" b="0" i="0">
                <a:solidFill>
                  <a:schemeClr val="bg1"/>
                </a:solidFill>
                <a:latin typeface="Arial"/>
                <a:cs typeface="Arial"/>
              </a:defRPr>
            </a:lvl1pPr>
          </a:lstStyle>
          <a:p>
            <a:pPr marL="107314">
              <a:lnSpc>
                <a:spcPts val="1645"/>
              </a:lnSpc>
            </a:pPr>
            <a:fld id="{81D60167-4931-47E6-BA6A-407CBD079E47}" type="slidenum">
              <a:rPr sz="1400">
                <a:solidFill>
                  <a:srgbClr val="000000"/>
                </a:solidFill>
              </a:rPr>
              <a:t>#</a:t>
            </a:fld>
            <a:endParaRPr sz="1400"/>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1.pn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6"/>
          <a:stretch>
            <a:fillRect/>
          </a:stretch>
        </p:blipFill>
        <p:spPr>
          <a:xfrm>
            <a:off x="0" y="0"/>
            <a:ext cx="9144000" cy="6858000"/>
          </a:xfrm>
          <a:prstGeom prst="rect">
            <a:avLst/>
          </a:prstGeom>
        </p:spPr>
      </p:pic>
      <p:sp>
        <p:nvSpPr>
          <p:cNvPr id="2" name="Holder 2"/>
          <p:cNvSpPr>
            <a:spLocks noGrp="1"/>
          </p:cNvSpPr>
          <p:nvPr>
            <p:ph type="title"/>
          </p:nvPr>
        </p:nvSpPr>
        <p:spPr>
          <a:xfrm>
            <a:off x="535940" y="581500"/>
            <a:ext cx="7645400" cy="391159"/>
          </a:xfrm>
          <a:prstGeom prst="rect">
            <a:avLst/>
          </a:prstGeom>
        </p:spPr>
        <p:txBody>
          <a:bodyPr wrap="square" lIns="0" tIns="0" rIns="0" bIns="0">
            <a:spAutoFit/>
          </a:bodyPr>
          <a:lstStyle>
            <a:lvl1pPr>
              <a:defRPr sz="2400" b="1" i="0">
                <a:solidFill>
                  <a:schemeClr val="tx1"/>
                </a:solidFill>
                <a:latin typeface="Microsoft JhengHei"/>
                <a:cs typeface="Microsoft JhengHei"/>
              </a:defRPr>
            </a:lvl1pPr>
          </a:lstStyle>
          <a:p/>
        </p:txBody>
      </p:sp>
      <p:sp>
        <p:nvSpPr>
          <p:cNvPr id="3" name="Holder 3"/>
          <p:cNvSpPr>
            <a:spLocks noGrp="1"/>
          </p:cNvSpPr>
          <p:nvPr>
            <p:ph type="body" idx="1"/>
          </p:nvPr>
        </p:nvSpPr>
        <p:spPr>
          <a:xfrm>
            <a:off x="535940" y="1174433"/>
            <a:ext cx="7988300" cy="4414520"/>
          </a:xfrm>
          <a:prstGeom prst="rect">
            <a:avLst/>
          </a:prstGeom>
        </p:spPr>
        <p:txBody>
          <a:bodyPr wrap="square" lIns="0" tIns="0" rIns="0" bIns="0">
            <a:spAutoFit/>
          </a:bodyPr>
          <a:lstStyle>
            <a:lvl1pPr>
              <a:defRPr sz="4000" b="0" i="0">
                <a:solidFill>
                  <a:schemeClr val="tx1"/>
                </a:solidFill>
                <a:latin typeface="宋体"/>
                <a:cs typeface="宋体"/>
              </a:defRPr>
            </a:lvl1pPr>
          </a:lstStyle>
          <a:p/>
        </p:txBody>
      </p:sp>
      <p:sp>
        <p:nvSpPr>
          <p:cNvPr id="4" name="Holder 4"/>
          <p:cNvSpPr>
            <a:spLocks noGrp="1"/>
          </p:cNvSpPr>
          <p:nvPr>
            <p:ph type="ftr" sz="quarter" idx="5"/>
          </p:nvPr>
        </p:nvSpPr>
        <p:spPr>
          <a:xfrm>
            <a:off x="535939" y="6392611"/>
            <a:ext cx="211454" cy="196215"/>
          </a:xfrm>
          <a:prstGeom prst="rect">
            <a:avLst/>
          </a:prstGeom>
        </p:spPr>
        <p:txBody>
          <a:bodyPr wrap="square" lIns="0" tIns="0" rIns="0" bIns="0">
            <a:spAutoFit/>
          </a:bodyPr>
          <a:lstStyle>
            <a:defPPr>
              <a:defRPr kern="0"/>
            </a:defPPr>
            <a:lvl1pPr>
              <a:defRPr sz="1200" b="0" i="0">
                <a:solidFill>
                  <a:schemeClr val="bg1"/>
                </a:solidFill>
                <a:latin typeface="Arial"/>
                <a:cs typeface="Arial"/>
              </a:defRPr>
            </a:lvl1pPr>
          </a:lstStyle>
          <a:p>
            <a:pPr marL="12700">
              <a:lnSpc>
                <a:spcPts val="1370"/>
              </a:lnSpc>
            </a:pPr>
            <a:r>
              <a:rPr spc="-25">
                <a:solidFill>
                  <a:srgbClr val="000000"/>
                </a:solidFill>
                <a:latin typeface="宋体"/>
                <a:cs typeface="宋体"/>
              </a:rPr>
              <a:t>FT</a:t>
            </a:r>
          </a:p>
        </p:txBody>
      </p:sp>
      <p:sp>
        <p:nvSpPr>
          <p:cNvPr id="5" name="Holder 5"/>
          <p:cNvSpPr>
            <a:spLocks noGrp="1"/>
          </p:cNvSpPr>
          <p:nvPr>
            <p:ph type="dt" sz="half" idx="6"/>
          </p:nvPr>
        </p:nvSpPr>
        <p:spPr>
          <a:xfrm>
            <a:off x="4470400" y="6392611"/>
            <a:ext cx="203200" cy="196215"/>
          </a:xfrm>
          <a:prstGeom prst="rect">
            <a:avLst/>
          </a:prstGeom>
        </p:spPr>
        <p:txBody>
          <a:bodyPr wrap="square" lIns="0" tIns="0" rIns="0" bIns="0">
            <a:spAutoFit/>
          </a:bodyPr>
          <a:lstStyle>
            <a:defPPr>
              <a:defRPr kern="0"/>
            </a:defPPr>
            <a:lvl1pPr>
              <a:defRPr sz="1200" b="0" i="0">
                <a:solidFill>
                  <a:schemeClr val="bg1"/>
                </a:solidFill>
                <a:latin typeface="Arial"/>
                <a:cs typeface="Arial"/>
              </a:defRPr>
            </a:lvl1pPr>
          </a:lstStyle>
          <a:p>
            <a:pPr marL="25400">
              <a:lnSpc>
                <a:spcPts val="1370"/>
              </a:lnSpc>
            </a:pPr>
            <a:r>
              <a:rPr spc="-25">
                <a:solidFill>
                  <a:srgbClr val="000000"/>
                </a:solidFill>
                <a:latin typeface="宋体"/>
                <a:cs typeface="宋体"/>
              </a:rPr>
              <a:t>SJ</a:t>
            </a:r>
          </a:p>
        </p:txBody>
      </p:sp>
      <p:sp>
        <p:nvSpPr>
          <p:cNvPr id="6" name="Holder 6"/>
          <p:cNvSpPr>
            <a:spLocks noGrp="1"/>
          </p:cNvSpPr>
          <p:nvPr>
            <p:ph type="sldNum" sz="quarter" idx="7"/>
          </p:nvPr>
        </p:nvSpPr>
        <p:spPr>
          <a:xfrm>
            <a:off x="8388984" y="6379075"/>
            <a:ext cx="258445" cy="224154"/>
          </a:xfrm>
          <a:prstGeom prst="rect">
            <a:avLst/>
          </a:prstGeom>
        </p:spPr>
        <p:txBody>
          <a:bodyPr wrap="square" lIns="0" tIns="0" rIns="0" bIns="0">
            <a:spAutoFit/>
          </a:bodyPr>
          <a:lstStyle>
            <a:defPPr>
              <a:defRPr kern="0"/>
            </a:defPPr>
            <a:lvl1pPr>
              <a:defRPr sz="1200" b="0" i="0">
                <a:solidFill>
                  <a:schemeClr val="bg1"/>
                </a:solidFill>
                <a:latin typeface="Arial"/>
                <a:cs typeface="Arial"/>
              </a:defRPr>
            </a:lvl1pPr>
          </a:lstStyle>
          <a:p>
            <a:pPr marL="107314">
              <a:lnSpc>
                <a:spcPts val="1645"/>
              </a:lnSpc>
            </a:pPr>
            <a:fld id="{81D60167-4931-47E6-BA6A-407CBD079E47}" type="slidenum">
              <a:rPr sz="1400">
                <a:solidFill>
                  <a:srgbClr val="000000"/>
                </a:solidFill>
              </a:rPr>
              <a:t>#</a:t>
            </a:fld>
            <a:endParaRPr sz="1400"/>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png" /><Relationship Id="rId3" Type="http://schemas.openxmlformats.org/officeDocument/2006/relationships/image" Target="../media/image3.jpeg" /><Relationship Id="rId4" Type="http://schemas.openxmlformats.org/officeDocument/2006/relationships/image" Target="../media/image4.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5.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6.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9.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2.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3.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4.jpe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4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4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4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4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5012013310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858000"/>
          </a:xfrm>
          <a:prstGeom prst="rect">
            <a:avLst/>
          </a:prstGeom>
        </p:spPr>
      </p:pic>
      <p:grpSp>
        <p:nvGrpSpPr>
          <p:cNvPr id="3" name="object 3"/>
          <p:cNvGrpSpPr/>
          <p:nvPr/>
        </p:nvGrpSpPr>
        <p:grpSpPr>
          <a:xfrm>
            <a:off x="0" y="0"/>
            <a:ext cx="4786630" cy="3714750"/>
            <a:chExt cx="4786630" cy="3714750"/>
          </a:xfrm>
        </p:grpSpPr>
        <p:pic>
          <p:nvPicPr>
            <p:cNvPr id="4" name="object 4"/>
            <p:cNvPicPr/>
            <p:nvPr/>
          </p:nvPicPr>
          <p:blipFill>
            <a:blip r:embed="rId3"/>
            <a:stretch>
              <a:fillRect/>
            </a:stretch>
          </p:blipFill>
          <p:spPr>
            <a:xfrm>
              <a:off x="0" y="0"/>
              <a:ext cx="4010025" cy="3714750"/>
            </a:xfrm>
            <a:prstGeom prst="rect">
              <a:avLst/>
            </a:prstGeom>
          </p:spPr>
        </p:pic>
        <p:pic>
          <p:nvPicPr>
            <p:cNvPr id="5" name="object 5"/>
            <p:cNvPicPr/>
            <p:nvPr/>
          </p:nvPicPr>
          <p:blipFill>
            <a:blip r:embed="rId4"/>
            <a:stretch>
              <a:fillRect/>
            </a:stretch>
          </p:blipFill>
          <p:spPr>
            <a:xfrm>
              <a:off x="1257300" y="1028700"/>
              <a:ext cx="3529011" cy="1881188"/>
            </a:xfrm>
            <a:prstGeom prst="rect">
              <a:avLst/>
            </a:prstGeom>
          </p:spPr>
        </p:pic>
      </p:gr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107314">
              <a:lnSpc>
                <a:spcPts val="1645"/>
              </a:lnSpc>
            </a:pPr>
            <a:fld id="{81D60167-4931-47E6-BA6A-407CBD079E47}" type="slidenum">
              <a:rPr sz="1400">
                <a:solidFill>
                  <a:srgbClr val="000000"/>
                </a:solidFill>
              </a:rPr>
              <a:t>1</a:t>
            </a:fld>
            <a:endParaRPr sz="1400"/>
          </a:p>
        </p:txBody>
      </p:sp>
      <p:sp>
        <p:nvSpPr>
          <p:cNvPr id="7" name="object 7"/>
          <p:cNvSpPr txBox="1">
            <a:spLocks noGrp="1"/>
          </p:cNvSpPr>
          <p:nvPr>
            <p:ph type="ftr" sz="quarter" idx="5"/>
          </p:nvPr>
        </p:nvSpPr>
        <p:spPr>
          <a:prstGeom prst="rect">
            <a:avLst/>
          </a:prstGeom>
        </p:spPr>
        <p:txBody>
          <a:bodyPr vert="horz" wrap="square" lIns="0" tIns="0" rIns="0" bIns="0" rtlCol="0">
            <a:spAutoFit/>
          </a:bodyPr>
          <a:lstStyle/>
          <a:p>
            <a:pPr marL="12700">
              <a:lnSpc>
                <a:spcPts val="1370"/>
              </a:lnSpc>
            </a:pPr>
            <a:r>
              <a:rPr spc="-25">
                <a:solidFill>
                  <a:srgbClr val="000000"/>
                </a:solidFill>
                <a:latin typeface="宋体"/>
                <a:cs typeface="宋体"/>
              </a:rPr>
              <a:t>FT</a:t>
            </a:r>
          </a:p>
        </p:txBody>
      </p:sp>
      <p:sp>
        <p:nvSpPr>
          <p:cNvPr id="8" name="object 8"/>
          <p:cNvSpPr txBox="1">
            <a:spLocks noGrp="1"/>
          </p:cNvSpPr>
          <p:nvPr>
            <p:ph type="dt" sz="half" idx="6"/>
          </p:nvPr>
        </p:nvSpPr>
        <p:spPr>
          <a:prstGeom prst="rect">
            <a:avLst/>
          </a:prstGeom>
        </p:spPr>
        <p:txBody>
          <a:bodyPr vert="horz" wrap="square" lIns="0" tIns="0" rIns="0" bIns="0" rtlCol="0">
            <a:spAutoFit/>
          </a:bodyPr>
          <a:lstStyle/>
          <a:p>
            <a:pPr marL="25400">
              <a:lnSpc>
                <a:spcPts val="1370"/>
              </a:lnSpc>
            </a:pPr>
            <a:r>
              <a:rPr spc="-25">
                <a:solidFill>
                  <a:srgbClr val="000000"/>
                </a:solidFill>
                <a:latin typeface="宋体"/>
                <a:cs typeface="宋体"/>
              </a:rPr>
              <a:t>SJ</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940" y="1166495"/>
            <a:ext cx="5194300" cy="330200"/>
          </a:xfrm>
          <a:prstGeom prst="rect">
            <a:avLst/>
          </a:prstGeom>
        </p:spPr>
        <p:txBody>
          <a:bodyPr vert="horz" wrap="square" lIns="0" tIns="12700" rIns="0" bIns="0" rtlCol="0">
            <a:spAutoFit/>
          </a:bodyPr>
          <a:lstStyle/>
          <a:p>
            <a:pPr marL="354965" indent="-342265">
              <a:lnSpc>
                <a:spcPct val="100000"/>
              </a:lnSpc>
              <a:spcBef>
                <a:spcPts val="100"/>
              </a:spcBef>
              <a:buSzPct val="102500"/>
              <a:buFont typeface="Arial"/>
              <a:buChar char="•"/>
              <a:tabLst>
                <a:tab pos="354965"/>
                <a:tab pos="355600"/>
              </a:tabLst>
            </a:pPr>
            <a:r>
              <a:rPr sz="2000" b="1" spc="-5">
                <a:latin typeface="Microsoft JhengHei"/>
                <a:cs typeface="Microsoft JhengHei"/>
              </a:rPr>
              <a:t>心电图各波段的正常范围及异常的临床意义</a:t>
            </a:r>
            <a:endParaRPr sz="2000">
              <a:latin typeface="Microsoft JhengHei"/>
              <a:cs typeface="Microsoft JhengHei"/>
            </a:endParaRPr>
          </a:p>
        </p:txBody>
      </p:sp>
      <p:pic>
        <p:nvPicPr>
          <p:cNvPr id="3" name="object 3"/>
          <p:cNvPicPr/>
          <p:nvPr/>
        </p:nvPicPr>
        <p:blipFill>
          <a:blip r:embed="rId2"/>
          <a:stretch>
            <a:fillRect/>
          </a:stretch>
        </p:blipFill>
        <p:spPr>
          <a:xfrm>
            <a:off x="330200" y="1244599"/>
            <a:ext cx="719137" cy="492125"/>
          </a:xfrm>
          <a:prstGeom prst="rect">
            <a:avLst/>
          </a:prstGeom>
        </p:spPr>
      </p:pic>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107314">
              <a:lnSpc>
                <a:spcPts val="1645"/>
              </a:lnSpc>
            </a:pPr>
            <a:fld id="{81D60167-4931-47E6-BA6A-407CBD079E47}" type="slidenum">
              <a:rPr sz="1400">
                <a:solidFill>
                  <a:srgbClr val="000000"/>
                </a:solidFill>
              </a:rPr>
              <a:t>2</a:t>
            </a:fld>
            <a:endParaRPr sz="1400"/>
          </a:p>
        </p:txBody>
      </p:sp>
      <p:sp>
        <p:nvSpPr>
          <p:cNvPr id="5" name="object 5"/>
          <p:cNvSpPr txBox="1">
            <a:spLocks noGrp="1"/>
          </p:cNvSpPr>
          <p:nvPr>
            <p:ph type="ftr" sz="quarter" idx="5"/>
          </p:nvPr>
        </p:nvSpPr>
        <p:spPr>
          <a:prstGeom prst="rect">
            <a:avLst/>
          </a:prstGeom>
        </p:spPr>
        <p:txBody>
          <a:bodyPr vert="horz" wrap="square" lIns="0" tIns="0" rIns="0" bIns="0" rtlCol="0">
            <a:spAutoFit/>
          </a:bodyPr>
          <a:lstStyle/>
          <a:p>
            <a:pPr marL="12700">
              <a:lnSpc>
                <a:spcPts val="1370"/>
              </a:lnSpc>
            </a:pPr>
            <a:r>
              <a:rPr spc="-25">
                <a:solidFill>
                  <a:srgbClr val="000000"/>
                </a:solidFill>
                <a:latin typeface="宋体"/>
                <a:cs typeface="宋体"/>
              </a:rPr>
              <a:t>FT</a:t>
            </a:r>
          </a:p>
        </p:txBody>
      </p:sp>
      <p:sp>
        <p:nvSpPr>
          <p:cNvPr id="6" name="object 6"/>
          <p:cNvSpPr txBox="1">
            <a:spLocks noGrp="1"/>
          </p:cNvSpPr>
          <p:nvPr>
            <p:ph type="dt" sz="half" idx="6"/>
          </p:nvPr>
        </p:nvSpPr>
        <p:spPr>
          <a:prstGeom prst="rect">
            <a:avLst/>
          </a:prstGeom>
        </p:spPr>
        <p:txBody>
          <a:bodyPr vert="horz" wrap="square" lIns="0" tIns="0" rIns="0" bIns="0" rtlCol="0">
            <a:spAutoFit/>
          </a:bodyPr>
          <a:lstStyle/>
          <a:p>
            <a:pPr marL="25400">
              <a:lnSpc>
                <a:spcPts val="1370"/>
              </a:lnSpc>
            </a:pPr>
            <a:r>
              <a:rPr spc="-25">
                <a:solidFill>
                  <a:srgbClr val="000000"/>
                </a:solidFill>
                <a:latin typeface="宋体"/>
                <a:cs typeface="宋体"/>
              </a:rPr>
              <a:t>SJ</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685800" y="266700"/>
            <a:ext cx="7559675" cy="6316662"/>
          </a:xfrm>
          <a:prstGeom prst="rect">
            <a:avLst/>
          </a:prstGeom>
        </p:spPr>
      </p:pic>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107314">
              <a:lnSpc>
                <a:spcPts val="1645"/>
              </a:lnSpc>
            </a:pPr>
            <a:fld id="{81D60167-4931-47E6-BA6A-407CBD079E47}" type="slidenum">
              <a:rPr sz="1400">
                <a:solidFill>
                  <a:srgbClr val="000000"/>
                </a:solidFill>
              </a:rPr>
              <a:t>3</a:t>
            </a:fld>
            <a:endParaRPr sz="1400"/>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ts val="1370"/>
              </a:lnSpc>
            </a:pPr>
            <a:r>
              <a:rPr spc="-25">
                <a:solidFill>
                  <a:srgbClr val="000000"/>
                </a:solidFill>
                <a:latin typeface="宋体"/>
                <a:cs typeface="宋体"/>
              </a:rPr>
              <a:t>FT</a:t>
            </a:r>
          </a:p>
        </p:txBody>
      </p:sp>
      <p:sp>
        <p:nvSpPr>
          <p:cNvPr id="5" name="object 5"/>
          <p:cNvSpPr txBox="1">
            <a:spLocks noGrp="1"/>
          </p:cNvSpPr>
          <p:nvPr>
            <p:ph type="dt" sz="half" idx="6"/>
          </p:nvPr>
        </p:nvSpPr>
        <p:spPr>
          <a:prstGeom prst="rect">
            <a:avLst/>
          </a:prstGeom>
        </p:spPr>
        <p:txBody>
          <a:bodyPr vert="horz" wrap="square" lIns="0" tIns="0" rIns="0" bIns="0" rtlCol="0">
            <a:spAutoFit/>
          </a:bodyPr>
          <a:lstStyle/>
          <a:p>
            <a:pPr marL="25400">
              <a:lnSpc>
                <a:spcPts val="1370"/>
              </a:lnSpc>
            </a:pPr>
            <a:r>
              <a:rPr spc="-25">
                <a:solidFill>
                  <a:srgbClr val="000000"/>
                </a:solidFill>
                <a:latin typeface="宋体"/>
                <a:cs typeface="宋体"/>
              </a:rPr>
              <a:t>SJ</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939" y="6378175"/>
            <a:ext cx="211454" cy="208279"/>
          </a:xfrm>
          <a:prstGeom prst="rect">
            <a:avLst/>
          </a:prstGeom>
        </p:spPr>
        <p:txBody>
          <a:bodyPr vert="horz" wrap="square" lIns="0" tIns="12700" rIns="0" bIns="0" rtlCol="0">
            <a:spAutoFit/>
          </a:bodyPr>
          <a:lstStyle/>
          <a:p>
            <a:pPr marL="12700">
              <a:lnSpc>
                <a:spcPct val="100000"/>
              </a:lnSpc>
              <a:spcBef>
                <a:spcPts val="100"/>
              </a:spcBef>
            </a:pPr>
            <a:r>
              <a:rPr sz="1200" spc="-25">
                <a:solidFill>
                  <a:srgbClr val="FFFFFF"/>
                </a:solidFill>
                <a:latin typeface="Arial"/>
                <a:cs typeface="Arial"/>
              </a:rPr>
              <a:t>FT</a:t>
            </a:r>
            <a:endParaRPr sz="1200">
              <a:latin typeface="Arial"/>
              <a:cs typeface="Arial"/>
            </a:endParaRPr>
          </a:p>
        </p:txBody>
      </p:sp>
      <p:sp>
        <p:nvSpPr>
          <p:cNvPr id="3" name="object 3"/>
          <p:cNvSpPr txBox="1"/>
          <p:nvPr/>
        </p:nvSpPr>
        <p:spPr>
          <a:xfrm>
            <a:off x="4470400" y="6378175"/>
            <a:ext cx="4138295" cy="208279"/>
          </a:xfrm>
          <a:prstGeom prst="rect">
            <a:avLst/>
          </a:prstGeom>
        </p:spPr>
        <p:txBody>
          <a:bodyPr vert="horz" wrap="square" lIns="0" tIns="12700" rIns="0" bIns="0" rtlCol="0">
            <a:spAutoFit/>
          </a:bodyPr>
          <a:lstStyle/>
          <a:p>
            <a:pPr marL="12700">
              <a:lnSpc>
                <a:spcPct val="100000"/>
              </a:lnSpc>
              <a:spcBef>
                <a:spcPts val="100"/>
              </a:spcBef>
              <a:tabLst>
                <a:tab pos="4040504"/>
              </a:tabLst>
            </a:pPr>
            <a:r>
              <a:rPr sz="1200" spc="-25">
                <a:solidFill>
                  <a:srgbClr val="FFFFFF"/>
                </a:solidFill>
                <a:latin typeface="Arial"/>
                <a:cs typeface="Arial"/>
              </a:rPr>
              <a:t>SJ</a:t>
            </a:r>
            <a:r>
              <a:rPr sz="1200">
                <a:solidFill>
                  <a:srgbClr val="FFFFFF"/>
                </a:solidFill>
                <a:latin typeface="Arial"/>
                <a:cs typeface="Arial"/>
              </a:rPr>
              <a:t>	</a:t>
            </a:r>
            <a:r>
              <a:rPr sz="1200" spc="-50">
                <a:solidFill>
                  <a:srgbClr val="FFFFFF"/>
                </a:solidFill>
                <a:latin typeface="Arial"/>
                <a:cs typeface="Arial"/>
              </a:rPr>
              <a:t>4</a:t>
            </a:r>
            <a:endParaRPr sz="1200">
              <a:latin typeface="Arial"/>
              <a:cs typeface="Arial"/>
            </a:endParaRPr>
          </a:p>
        </p:txBody>
      </p:sp>
      <p:sp>
        <p:nvSpPr>
          <p:cNvPr id="4" name="object 4"/>
          <p:cNvSpPr txBox="1">
            <a:spLocks noGrp="1"/>
          </p:cNvSpPr>
          <p:nvPr>
            <p:ph type="title"/>
          </p:nvPr>
        </p:nvSpPr>
        <p:spPr>
          <a:xfrm>
            <a:off x="535940" y="581500"/>
            <a:ext cx="1092200" cy="391160"/>
          </a:xfrm>
          <a:prstGeom prst="rect">
            <a:avLst/>
          </a:prstGeom>
        </p:spPr>
        <p:txBody>
          <a:bodyPr vert="horz" wrap="square" lIns="0" tIns="12700" rIns="0" bIns="0" rtlCol="0">
            <a:spAutoFit/>
          </a:bodyPr>
          <a:lstStyle/>
          <a:p>
            <a:pPr marL="12700">
              <a:lnSpc>
                <a:spcPct val="100000"/>
              </a:lnSpc>
              <a:spcBef>
                <a:spcPts val="100"/>
              </a:spcBef>
            </a:pPr>
            <a:r>
              <a:rPr/>
              <a:t>一、</a:t>
            </a:r>
            <a:r>
              <a:rPr spc="-95">
                <a:latin typeface="Calibri"/>
                <a:cs typeface="Calibri"/>
              </a:rPr>
              <a:t>P</a:t>
            </a:r>
            <a:r>
              <a:rPr spc="-50"/>
              <a:t>波</a:t>
            </a:r>
          </a:p>
        </p:txBody>
      </p:sp>
      <p:sp>
        <p:nvSpPr>
          <p:cNvPr id="5" name="object 5"/>
          <p:cNvSpPr txBox="1"/>
          <p:nvPr/>
        </p:nvSpPr>
        <p:spPr>
          <a:xfrm>
            <a:off x="535940" y="1171258"/>
            <a:ext cx="8356600" cy="5270500"/>
          </a:xfrm>
          <a:prstGeom prst="rect">
            <a:avLst/>
          </a:prstGeom>
        </p:spPr>
        <p:txBody>
          <a:bodyPr vert="horz" wrap="square" lIns="0" tIns="12700" rIns="0" bIns="0" rtlCol="0">
            <a:spAutoFit/>
          </a:bodyPr>
          <a:lstStyle/>
          <a:p>
            <a:pPr marL="355600" marR="678815" indent="-342900" algn="just">
              <a:lnSpc>
                <a:spcPct val="100000"/>
              </a:lnSpc>
              <a:spcBef>
                <a:spcPts val="100"/>
              </a:spcBef>
              <a:buSzPct val="101562"/>
              <a:buFont typeface="Arial"/>
              <a:buChar char="•"/>
              <a:tabLst>
                <a:tab pos="355600"/>
              </a:tabLst>
            </a:pPr>
            <a:r>
              <a:rPr sz="3200">
                <a:latin typeface="宋体"/>
                <a:cs typeface="宋体"/>
              </a:rPr>
              <a:t>P波是心房的除极波。P</a:t>
            </a:r>
            <a:r>
              <a:rPr sz="3200" spc="-10">
                <a:latin typeface="宋体"/>
                <a:cs typeface="宋体"/>
              </a:rPr>
              <a:t>波的前部代表右心</a:t>
            </a:r>
            <a:r>
              <a:rPr sz="3200" spc="-5">
                <a:latin typeface="宋体"/>
                <a:cs typeface="宋体"/>
              </a:rPr>
              <a:t>房的激动，中间部分代表左右心房共同激动，后部分由左心房激动。</a:t>
            </a:r>
            <a:endParaRPr sz="3200">
              <a:latin typeface="宋体"/>
              <a:cs typeface="宋体"/>
            </a:endParaRPr>
          </a:p>
          <a:p>
            <a:pPr marL="355600" marR="475615" indent="-342900" algn="just">
              <a:lnSpc>
                <a:spcPct val="100000"/>
              </a:lnSpc>
              <a:spcBef>
                <a:spcPts val="765"/>
              </a:spcBef>
              <a:buSzPct val="101562"/>
              <a:buFont typeface="Arial"/>
              <a:buChar char="•"/>
              <a:tabLst>
                <a:tab pos="355600"/>
              </a:tabLst>
            </a:pPr>
            <a:r>
              <a:rPr sz="3200">
                <a:latin typeface="宋体"/>
                <a:cs typeface="宋体"/>
              </a:rPr>
              <a:t>1.形态 正常P</a:t>
            </a:r>
            <a:r>
              <a:rPr sz="3200" spc="-5">
                <a:latin typeface="宋体"/>
                <a:cs typeface="宋体"/>
              </a:rPr>
              <a:t>波矮小，一般呈圆顶形，可</a:t>
            </a:r>
            <a:r>
              <a:rPr sz="3200" spc="-10">
                <a:latin typeface="宋体"/>
                <a:cs typeface="宋体"/>
              </a:rPr>
              <a:t>稍有切迹或低平。</a:t>
            </a:r>
            <a:endParaRPr sz="3200">
              <a:latin typeface="宋体"/>
              <a:cs typeface="宋体"/>
            </a:endParaRPr>
          </a:p>
          <a:p>
            <a:pPr marL="355600" marR="475615" lvl="1" indent="470534">
              <a:lnSpc>
                <a:spcPct val="102200"/>
              </a:lnSpc>
              <a:spcBef>
                <a:spcPts val="515"/>
              </a:spcBef>
              <a:buSzPct val="96875"/>
              <a:buAutoNum type="arabicPeriod" startAt="2"/>
              <a:tabLst>
                <a:tab pos="826135"/>
                <a:tab pos="1840864"/>
              </a:tabLst>
            </a:pPr>
            <a:r>
              <a:rPr sz="3200">
                <a:latin typeface="宋体"/>
                <a:cs typeface="宋体"/>
              </a:rPr>
              <a:t>方</a:t>
            </a:r>
            <a:r>
              <a:rPr sz="3200" spc="-50">
                <a:latin typeface="宋体"/>
                <a:cs typeface="宋体"/>
              </a:rPr>
              <a:t>向</a:t>
            </a:r>
            <a:r>
              <a:rPr sz="3200">
                <a:latin typeface="宋体"/>
                <a:cs typeface="宋体"/>
              </a:rPr>
              <a:t>	Ⅰ、Ⅱ、aVF、V4~V6导联直立</a:t>
            </a:r>
            <a:r>
              <a:rPr sz="3200" spc="-50">
                <a:latin typeface="宋体"/>
                <a:cs typeface="宋体"/>
              </a:rPr>
              <a:t>， </a:t>
            </a:r>
            <a:r>
              <a:rPr sz="3200">
                <a:latin typeface="宋体"/>
                <a:cs typeface="宋体"/>
              </a:rPr>
              <a:t>aVR导联倒置，其余导联呈双向、倒置或</a:t>
            </a:r>
            <a:r>
              <a:rPr sz="3200" spc="-50">
                <a:latin typeface="宋体"/>
                <a:cs typeface="宋体"/>
              </a:rPr>
              <a:t>低</a:t>
            </a:r>
            <a:r>
              <a:rPr sz="3200">
                <a:latin typeface="宋体"/>
                <a:cs typeface="宋体"/>
              </a:rPr>
              <a:t>平</a:t>
            </a:r>
            <a:r>
              <a:rPr sz="3200" spc="-50">
                <a:latin typeface="宋体"/>
                <a:cs typeface="宋体"/>
              </a:rPr>
              <a:t>。</a:t>
            </a:r>
            <a:endParaRPr sz="3200">
              <a:latin typeface="宋体"/>
              <a:cs typeface="宋体"/>
            </a:endParaRPr>
          </a:p>
          <a:p>
            <a:pPr marL="826135" lvl="1" indent="-407034">
              <a:lnSpc>
                <a:spcPct val="100000"/>
              </a:lnSpc>
              <a:spcBef>
                <a:spcPts val="595"/>
              </a:spcBef>
              <a:buSzPct val="96875"/>
              <a:buAutoNum type="arabicPeriod" startAt="2"/>
              <a:tabLst>
                <a:tab pos="826135"/>
                <a:tab pos="1840864"/>
              </a:tabLst>
            </a:pPr>
            <a:r>
              <a:rPr sz="3200">
                <a:latin typeface="宋体"/>
                <a:cs typeface="宋体"/>
              </a:rPr>
              <a:t>时</a:t>
            </a:r>
            <a:r>
              <a:rPr sz="3200" spc="-50">
                <a:latin typeface="宋体"/>
                <a:cs typeface="宋体"/>
              </a:rPr>
              <a:t>间</a:t>
            </a:r>
            <a:r>
              <a:rPr sz="3200">
                <a:latin typeface="宋体"/>
                <a:cs typeface="宋体"/>
              </a:rPr>
              <a:t>	正常P波的宽度时限＜0.11s</a:t>
            </a:r>
            <a:r>
              <a:rPr sz="3200" spc="-50">
                <a:latin typeface="宋体"/>
                <a:cs typeface="宋体"/>
              </a:rPr>
              <a:t>。</a:t>
            </a:r>
            <a:endParaRPr sz="3200">
              <a:latin typeface="宋体"/>
              <a:cs typeface="宋体"/>
            </a:endParaRPr>
          </a:p>
          <a:p>
            <a:pPr marL="826135" lvl="1" indent="-407034">
              <a:lnSpc>
                <a:spcPct val="100000"/>
              </a:lnSpc>
              <a:spcBef>
                <a:spcPts val="765"/>
              </a:spcBef>
              <a:buSzPct val="96875"/>
              <a:buAutoNum type="arabicPeriod" startAt="2"/>
              <a:tabLst>
                <a:tab pos="826135"/>
                <a:tab pos="1840864"/>
              </a:tabLst>
            </a:pPr>
            <a:r>
              <a:rPr sz="3200">
                <a:latin typeface="宋体"/>
                <a:cs typeface="宋体"/>
              </a:rPr>
              <a:t>电</a:t>
            </a:r>
            <a:r>
              <a:rPr sz="3200" spc="-50">
                <a:latin typeface="宋体"/>
                <a:cs typeface="宋体"/>
              </a:rPr>
              <a:t>压</a:t>
            </a:r>
            <a:r>
              <a:rPr sz="3200">
                <a:latin typeface="宋体"/>
                <a:cs typeface="宋体"/>
              </a:rPr>
              <a:t>	肢导联＜0.25mV，胸导联＜0.20mV</a:t>
            </a:r>
            <a:r>
              <a:rPr sz="3200" spc="-50">
                <a:latin typeface="宋体"/>
                <a:cs typeface="宋体"/>
              </a:rPr>
              <a:t>。</a:t>
            </a:r>
            <a:endParaRPr sz="3200">
              <a:latin typeface="宋体"/>
              <a:cs typeface="宋体"/>
            </a:endParaRPr>
          </a:p>
        </p:txBody>
      </p:sp>
      <p:sp>
        <p:nvSpPr>
          <p:cNvPr id="6" name="object 6"/>
          <p:cNvSpPr txBox="1"/>
          <p:nvPr/>
        </p:nvSpPr>
        <p:spPr>
          <a:xfrm>
            <a:off x="878840" y="6438201"/>
            <a:ext cx="7340600" cy="513080"/>
          </a:xfrm>
          <a:prstGeom prst="rect">
            <a:avLst/>
          </a:prstGeom>
        </p:spPr>
        <p:txBody>
          <a:bodyPr vert="horz" wrap="square" lIns="0" tIns="12700" rIns="0" bIns="0" rtlCol="0">
            <a:spAutoFit/>
          </a:bodyPr>
          <a:lstStyle/>
          <a:p>
            <a:pPr marL="12700">
              <a:lnSpc>
                <a:spcPct val="100000"/>
              </a:lnSpc>
              <a:spcBef>
                <a:spcPts val="100"/>
              </a:spcBef>
            </a:pPr>
            <a:r>
              <a:rPr sz="3200">
                <a:latin typeface="宋体"/>
                <a:cs typeface="宋体"/>
              </a:rPr>
              <a:t>当P波电压过高或时限过宽时为P</a:t>
            </a:r>
            <a:r>
              <a:rPr sz="3200" spc="-15">
                <a:latin typeface="宋体"/>
                <a:cs typeface="宋体"/>
              </a:rPr>
              <a:t>波异常。</a:t>
            </a:r>
            <a:endParaRPr sz="3200">
              <a:latin typeface="宋体"/>
              <a:cs typeface="宋体"/>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35940" y="494823"/>
            <a:ext cx="1625600" cy="574040"/>
          </a:xfrm>
          <a:prstGeom prst="rect">
            <a:avLst/>
          </a:prstGeom>
        </p:spPr>
        <p:txBody>
          <a:bodyPr vert="horz" wrap="square" lIns="0" tIns="12700" rIns="0" bIns="0" rtlCol="0">
            <a:spAutoFit/>
          </a:bodyPr>
          <a:lstStyle/>
          <a:p>
            <a:pPr marL="12700">
              <a:lnSpc>
                <a:spcPct val="100000"/>
              </a:lnSpc>
              <a:spcBef>
                <a:spcPts val="100"/>
              </a:spcBef>
            </a:pPr>
            <a:r>
              <a:rPr sz="3600" spc="-140">
                <a:latin typeface="Calibri"/>
                <a:cs typeface="Calibri"/>
              </a:rPr>
              <a:t>P</a:t>
            </a:r>
            <a:r>
              <a:rPr sz="3600" spc="-20"/>
              <a:t>波异常</a:t>
            </a:r>
            <a:endParaRPr sz="3600">
              <a:latin typeface="Calibri"/>
              <a:cs typeface="Calibri"/>
            </a:endParaRPr>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25"/>
              <a:t>FT</a:t>
            </a:r>
          </a:p>
        </p:txBody>
      </p:sp>
      <p:sp>
        <p:nvSpPr>
          <p:cNvPr id="5" name="object 5"/>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25"/>
              <a:t>SJ</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5</a:t>
            </a:fld>
          </a:p>
        </p:txBody>
      </p:sp>
      <p:sp>
        <p:nvSpPr>
          <p:cNvPr id="3" name="object 3"/>
          <p:cNvSpPr txBox="1"/>
          <p:nvPr/>
        </p:nvSpPr>
        <p:spPr>
          <a:xfrm>
            <a:off x="535940" y="1060290"/>
            <a:ext cx="7734300" cy="2090420"/>
          </a:xfrm>
          <a:prstGeom prst="rect">
            <a:avLst/>
          </a:prstGeom>
        </p:spPr>
        <p:txBody>
          <a:bodyPr vert="horz" wrap="square" lIns="0" tIns="126364" rIns="0" bIns="0" rtlCol="0">
            <a:spAutoFit/>
          </a:bodyPr>
          <a:lstStyle/>
          <a:p>
            <a:pPr marL="355600" indent="-342900">
              <a:lnSpc>
                <a:spcPct val="100000"/>
              </a:lnSpc>
              <a:spcBef>
                <a:spcPts val="994"/>
              </a:spcBef>
              <a:buSzPct val="101250"/>
              <a:buFont typeface="Arial"/>
              <a:buChar char="•"/>
              <a:tabLst>
                <a:tab pos="355600"/>
              </a:tabLst>
            </a:pPr>
            <a:r>
              <a:rPr sz="4000" b="1" spc="-409">
                <a:latin typeface="Microsoft JhengHei"/>
                <a:cs typeface="Microsoft JhengHei"/>
              </a:rPr>
              <a:t>1</a:t>
            </a:r>
            <a:r>
              <a:rPr sz="4000" b="1">
                <a:latin typeface="Microsoft JhengHei"/>
                <a:cs typeface="Microsoft JhengHei"/>
              </a:rPr>
              <a:t>、</a:t>
            </a:r>
            <a:r>
              <a:rPr sz="4000" b="1" spc="-530">
                <a:latin typeface="Microsoft JhengHei"/>
                <a:cs typeface="Microsoft JhengHei"/>
              </a:rPr>
              <a:t>P</a:t>
            </a:r>
            <a:r>
              <a:rPr sz="4000" b="1" spc="-20">
                <a:latin typeface="Microsoft JhengHei"/>
                <a:cs typeface="Microsoft JhengHei"/>
              </a:rPr>
              <a:t>波增宽</a:t>
            </a:r>
            <a:endParaRPr sz="4000">
              <a:latin typeface="Microsoft JhengHei"/>
              <a:cs typeface="Microsoft JhengHei"/>
            </a:endParaRPr>
          </a:p>
          <a:p>
            <a:pPr marL="355600" indent="-342900">
              <a:lnSpc>
                <a:spcPct val="100000"/>
              </a:lnSpc>
              <a:spcBef>
                <a:spcPts val="960"/>
              </a:spcBef>
              <a:buSzPct val="101250"/>
              <a:buFont typeface="Arial"/>
              <a:buChar char="•"/>
              <a:tabLst>
                <a:tab pos="355600"/>
              </a:tabLst>
            </a:pPr>
            <a:r>
              <a:rPr sz="4000">
                <a:latin typeface="宋体"/>
                <a:cs typeface="宋体"/>
              </a:rPr>
              <a:t>P波时限≥0.11s为增宽。P</a:t>
            </a:r>
            <a:r>
              <a:rPr sz="4000" spc="-20">
                <a:latin typeface="宋体"/>
                <a:cs typeface="宋体"/>
              </a:rPr>
              <a:t>波时限</a:t>
            </a:r>
            <a:endParaRPr sz="4000">
              <a:latin typeface="宋体"/>
              <a:cs typeface="宋体"/>
            </a:endParaRPr>
          </a:p>
          <a:p>
            <a:pPr marL="355600">
              <a:lnSpc>
                <a:spcPct val="100000"/>
              </a:lnSpc>
            </a:pPr>
            <a:r>
              <a:rPr sz="4000">
                <a:latin typeface="宋体"/>
                <a:cs typeface="宋体"/>
              </a:rPr>
              <a:t>≥0.12s，</a:t>
            </a:r>
            <a:r>
              <a:rPr sz="4000" spc="-10">
                <a:latin typeface="宋体"/>
                <a:cs typeface="宋体"/>
              </a:rPr>
              <a:t>称房内阻滞。</a:t>
            </a:r>
            <a:endParaRPr sz="4000">
              <a:latin typeface="宋体"/>
              <a:cs typeface="宋体"/>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95">
                <a:latin typeface="Calibri"/>
                <a:cs typeface="Calibri"/>
              </a:rPr>
              <a:t>P</a:t>
            </a:r>
            <a:r>
              <a:rPr spc="-10"/>
              <a:t>波增宽的临床意义：</a:t>
            </a:r>
          </a:p>
        </p:txBody>
      </p:sp>
      <p:sp>
        <p:nvSpPr>
          <p:cNvPr id="3" name="object 3"/>
          <p:cNvSpPr txBox="1"/>
          <p:nvPr/>
        </p:nvSpPr>
        <p:spPr>
          <a:xfrm>
            <a:off x="535940" y="1073976"/>
            <a:ext cx="7988300" cy="5443855"/>
          </a:xfrm>
          <a:prstGeom prst="rect">
            <a:avLst/>
          </a:prstGeom>
        </p:spPr>
        <p:txBody>
          <a:bodyPr vert="horz" wrap="square" lIns="0" tIns="66675" rIns="0" bIns="0" rtlCol="0">
            <a:spAutoFit/>
          </a:bodyPr>
          <a:lstStyle/>
          <a:p>
            <a:pPr marL="355600" indent="-342900">
              <a:lnSpc>
                <a:spcPct val="100000"/>
              </a:lnSpc>
              <a:spcBef>
                <a:spcPts val="525"/>
              </a:spcBef>
              <a:buSzPct val="101250"/>
              <a:buFont typeface="Arial"/>
              <a:buChar char="•"/>
              <a:tabLst>
                <a:tab pos="355600"/>
              </a:tabLst>
            </a:pPr>
            <a:r>
              <a:rPr sz="4000">
                <a:latin typeface="宋体"/>
                <a:cs typeface="宋体"/>
              </a:rPr>
              <a:t>（1）</a:t>
            </a:r>
            <a:r>
              <a:rPr sz="4000" b="1" spc="-15">
                <a:latin typeface="Microsoft JhengHei"/>
                <a:cs typeface="Microsoft JhengHei"/>
              </a:rPr>
              <a:t>左房肥大</a:t>
            </a:r>
            <a:endParaRPr sz="4000">
              <a:latin typeface="Microsoft JhengHei"/>
              <a:cs typeface="Microsoft JhengHei"/>
            </a:endParaRPr>
          </a:p>
          <a:p>
            <a:pPr marL="355600" marR="5080" indent="-342900">
              <a:lnSpc>
                <a:spcPts val="4320"/>
              </a:lnSpc>
              <a:spcBef>
                <a:spcPts val="1019"/>
              </a:spcBef>
              <a:buSzPct val="101250"/>
              <a:buFont typeface="Arial"/>
              <a:buChar char="•"/>
              <a:tabLst>
                <a:tab pos="355600"/>
              </a:tabLst>
            </a:pPr>
            <a:r>
              <a:rPr sz="4000" spc="-5">
                <a:latin typeface="宋体"/>
                <a:cs typeface="宋体"/>
              </a:rPr>
              <a:t>可由“风心”二尖瓣狭窄，或二尖瓣狭窄伴闭锁不全引起。</a:t>
            </a:r>
            <a:endParaRPr sz="4000">
              <a:latin typeface="宋体"/>
              <a:cs typeface="宋体"/>
            </a:endParaRPr>
          </a:p>
          <a:p>
            <a:pPr marL="355600" marR="5080" indent="-342900">
              <a:lnSpc>
                <a:spcPts val="4320"/>
              </a:lnSpc>
              <a:spcBef>
                <a:spcPts val="960"/>
              </a:spcBef>
              <a:buSzPct val="101250"/>
              <a:buFont typeface="Arial"/>
              <a:buChar char="•"/>
              <a:tabLst>
                <a:tab pos="355600"/>
              </a:tabLst>
            </a:pPr>
            <a:r>
              <a:rPr sz="4000" spc="-5">
                <a:latin typeface="宋体"/>
                <a:cs typeface="宋体"/>
              </a:rPr>
              <a:t>也可见于部分引起左房长期负荷过重的“先心”、左心衰竭等。</a:t>
            </a:r>
            <a:endParaRPr sz="4000">
              <a:latin typeface="宋体"/>
              <a:cs typeface="宋体"/>
            </a:endParaRPr>
          </a:p>
          <a:p>
            <a:pPr marL="355600" indent="-342900">
              <a:lnSpc>
                <a:spcPts val="4560"/>
              </a:lnSpc>
              <a:spcBef>
                <a:spcPts val="420"/>
              </a:spcBef>
              <a:buSzPct val="101250"/>
              <a:buFont typeface="Arial"/>
              <a:buChar char="•"/>
              <a:tabLst>
                <a:tab pos="355600"/>
              </a:tabLst>
            </a:pPr>
            <a:r>
              <a:rPr sz="4000">
                <a:latin typeface="宋体"/>
                <a:cs typeface="宋体"/>
              </a:rPr>
              <a:t>宽P波称</a:t>
            </a:r>
            <a:r>
              <a:rPr sz="4000" b="1">
                <a:latin typeface="Microsoft JhengHei"/>
                <a:cs typeface="Microsoft JhengHei"/>
              </a:rPr>
              <a:t>二尖瓣</a:t>
            </a:r>
            <a:r>
              <a:rPr sz="4000" b="1" spc="-530">
                <a:latin typeface="Microsoft JhengHei"/>
                <a:cs typeface="Microsoft JhengHei"/>
              </a:rPr>
              <a:t>P</a:t>
            </a:r>
            <a:r>
              <a:rPr sz="4000" b="1">
                <a:latin typeface="Microsoft JhengHei"/>
                <a:cs typeface="Microsoft JhengHei"/>
              </a:rPr>
              <a:t>波</a:t>
            </a:r>
            <a:r>
              <a:rPr sz="4000" spc="-15">
                <a:latin typeface="宋体"/>
                <a:cs typeface="宋体"/>
              </a:rPr>
              <a:t>，其时限</a:t>
            </a:r>
            <a:endParaRPr sz="4000">
              <a:latin typeface="宋体"/>
              <a:cs typeface="宋体"/>
            </a:endParaRPr>
          </a:p>
          <a:p>
            <a:pPr marL="355600">
              <a:lnSpc>
                <a:spcPts val="4320"/>
              </a:lnSpc>
            </a:pPr>
            <a:r>
              <a:rPr sz="4000">
                <a:latin typeface="宋体"/>
                <a:cs typeface="宋体"/>
              </a:rPr>
              <a:t>≥0.12s，呈M</a:t>
            </a:r>
            <a:r>
              <a:rPr sz="4000" spc="-10">
                <a:latin typeface="宋体"/>
                <a:cs typeface="宋体"/>
              </a:rPr>
              <a:t>形或双峰样，峰间距</a:t>
            </a:r>
            <a:endParaRPr sz="4000">
              <a:latin typeface="宋体"/>
              <a:cs typeface="宋体"/>
            </a:endParaRPr>
          </a:p>
          <a:p>
            <a:pPr marL="355600" marR="259079">
              <a:lnSpc>
                <a:spcPts val="4320"/>
              </a:lnSpc>
              <a:spcBef>
                <a:spcPts val="300"/>
              </a:spcBef>
            </a:pPr>
            <a:r>
              <a:rPr sz="4000">
                <a:latin typeface="宋体"/>
                <a:cs typeface="宋体"/>
              </a:rPr>
              <a:t>≥0.04s，</a:t>
            </a:r>
            <a:r>
              <a:rPr sz="4000" spc="-5">
                <a:latin typeface="宋体"/>
                <a:cs typeface="宋体"/>
              </a:rPr>
              <a:t>部分可呈圆顶形。Ⅱ、</a:t>
            </a:r>
            <a:r>
              <a:rPr sz="4000" spc="-50">
                <a:latin typeface="宋体"/>
                <a:cs typeface="宋体"/>
              </a:rPr>
              <a:t> </a:t>
            </a:r>
            <a:r>
              <a:rPr sz="4000">
                <a:latin typeface="宋体"/>
                <a:cs typeface="宋体"/>
              </a:rPr>
              <a:t>V1-V3</a:t>
            </a:r>
            <a:r>
              <a:rPr sz="4000" spc="-10">
                <a:latin typeface="宋体"/>
                <a:cs typeface="宋体"/>
              </a:rPr>
              <a:t>导联较明显。</a:t>
            </a:r>
            <a:endParaRPr sz="4000">
              <a:latin typeface="宋体"/>
              <a:cs typeface="宋体"/>
            </a:endParaRPr>
          </a:p>
        </p:txBody>
      </p:sp>
      <p:pic>
        <p:nvPicPr>
          <p:cNvPr id="4" name="object 4"/>
          <p:cNvPicPr/>
          <p:nvPr/>
        </p:nvPicPr>
        <p:blipFill>
          <a:blip r:embed="rId2"/>
          <a:stretch>
            <a:fillRect/>
          </a:stretch>
        </p:blipFill>
        <p:spPr>
          <a:xfrm>
            <a:off x="6159500" y="5803900"/>
            <a:ext cx="2901950" cy="1054099"/>
          </a:xfrm>
          <a:prstGeom prst="rect">
            <a:avLst/>
          </a:prstGeom>
        </p:spPr>
      </p:pic>
      <p:sp>
        <p:nvSpPr>
          <p:cNvPr id="5" name="object 5"/>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25"/>
              <a:t>FT</a:t>
            </a:r>
          </a:p>
        </p:txBody>
      </p:sp>
      <p:sp>
        <p:nvSpPr>
          <p:cNvPr id="6" name="object 6"/>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25"/>
              <a:t>SJ</a:t>
            </a:r>
          </a:p>
        </p:txBody>
      </p:sp>
      <p:sp>
        <p:nvSpPr>
          <p:cNvPr id="7" name="object 7"/>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6</a:t>
            </a:fld>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47052" y="926420"/>
            <a:ext cx="7454900" cy="4845685"/>
          </a:xfrm>
          <a:prstGeom prst="rect">
            <a:avLst/>
          </a:prstGeom>
        </p:spPr>
        <p:txBody>
          <a:bodyPr vert="horz" wrap="square" lIns="0" tIns="114300" rIns="0" bIns="0" rtlCol="0">
            <a:spAutoFit/>
          </a:bodyPr>
          <a:lstStyle/>
          <a:p>
            <a:pPr marL="355600" indent="-342900">
              <a:lnSpc>
                <a:spcPct val="100000"/>
              </a:lnSpc>
              <a:spcBef>
                <a:spcPts val="900"/>
              </a:spcBef>
              <a:buSzPct val="101388"/>
              <a:buFont typeface="Arial"/>
              <a:buChar char="•"/>
              <a:tabLst>
                <a:tab pos="355600"/>
              </a:tabLst>
            </a:pPr>
            <a:r>
              <a:rPr sz="3600">
                <a:latin typeface="宋体"/>
                <a:cs typeface="宋体"/>
              </a:rPr>
              <a:t>（2）</a:t>
            </a:r>
            <a:r>
              <a:rPr sz="3600" b="1" spc="-10">
                <a:latin typeface="Microsoft JhengHei"/>
                <a:cs typeface="Microsoft JhengHei"/>
              </a:rPr>
              <a:t>左房负荷过重。</a:t>
            </a:r>
            <a:endParaRPr sz="3600">
              <a:latin typeface="Microsoft JhengHei"/>
              <a:cs typeface="Microsoft JhengHei"/>
            </a:endParaRPr>
          </a:p>
          <a:p>
            <a:pPr marL="355600" marR="5080" indent="-342900">
              <a:lnSpc>
                <a:spcPct val="100000"/>
              </a:lnSpc>
              <a:spcBef>
                <a:spcPts val="865"/>
              </a:spcBef>
              <a:buSzPct val="101388"/>
              <a:buFont typeface="Arial"/>
              <a:buChar char="•"/>
              <a:tabLst>
                <a:tab pos="355600"/>
              </a:tabLst>
            </a:pPr>
            <a:r>
              <a:rPr sz="3600" spc="-5">
                <a:latin typeface="宋体"/>
                <a:cs typeface="宋体"/>
              </a:rPr>
              <a:t>冠心病时，可因左心室舒张末期压</a:t>
            </a:r>
            <a:r>
              <a:rPr sz="3600">
                <a:latin typeface="宋体"/>
                <a:cs typeface="宋体"/>
              </a:rPr>
              <a:t>力增高而引起左房内压力增高使P</a:t>
            </a:r>
            <a:r>
              <a:rPr sz="3600" spc="-50">
                <a:latin typeface="宋体"/>
                <a:cs typeface="宋体"/>
              </a:rPr>
              <a:t>波</a:t>
            </a:r>
            <a:r>
              <a:rPr sz="3600" spc="-20">
                <a:latin typeface="宋体"/>
                <a:cs typeface="宋体"/>
              </a:rPr>
              <a:t>增宽；</a:t>
            </a:r>
            <a:endParaRPr sz="3600">
              <a:latin typeface="宋体"/>
              <a:cs typeface="宋体"/>
            </a:endParaRPr>
          </a:p>
          <a:p>
            <a:pPr marL="355600" marR="5080" indent="-342900">
              <a:lnSpc>
                <a:spcPct val="100000"/>
              </a:lnSpc>
              <a:spcBef>
                <a:spcPts val="865"/>
              </a:spcBef>
              <a:buSzPct val="101388"/>
              <a:buFont typeface="Arial"/>
              <a:buChar char="•"/>
              <a:tabLst>
                <a:tab pos="355600"/>
              </a:tabLst>
            </a:pPr>
            <a:r>
              <a:rPr sz="3600">
                <a:latin typeface="宋体"/>
                <a:cs typeface="宋体"/>
              </a:rPr>
              <a:t>急性左心衰竭致左房压力增高使P</a:t>
            </a:r>
            <a:r>
              <a:rPr sz="3600" spc="-50">
                <a:latin typeface="宋体"/>
                <a:cs typeface="宋体"/>
              </a:rPr>
              <a:t>波</a:t>
            </a:r>
            <a:r>
              <a:rPr sz="3600" spc="-20">
                <a:latin typeface="宋体"/>
                <a:cs typeface="宋体"/>
              </a:rPr>
              <a:t>增宽；</a:t>
            </a:r>
            <a:endParaRPr sz="3600">
              <a:latin typeface="宋体"/>
              <a:cs typeface="宋体"/>
            </a:endParaRPr>
          </a:p>
          <a:p>
            <a:pPr marL="355600" marR="234315" indent="-342900">
              <a:lnSpc>
                <a:spcPct val="100000"/>
              </a:lnSpc>
              <a:spcBef>
                <a:spcPts val="865"/>
              </a:spcBef>
              <a:buSzPct val="101388"/>
              <a:buFont typeface="Arial"/>
              <a:buChar char="•"/>
              <a:tabLst>
                <a:tab pos="355600"/>
              </a:tabLst>
            </a:pPr>
            <a:r>
              <a:rPr sz="3600" spc="-5">
                <a:latin typeface="宋体"/>
                <a:cs typeface="宋体"/>
              </a:rPr>
              <a:t>单纯二尖瓣返流早期左房负荷过重</a:t>
            </a:r>
            <a:r>
              <a:rPr sz="3600">
                <a:latin typeface="宋体"/>
                <a:cs typeface="宋体"/>
              </a:rPr>
              <a:t>使P</a:t>
            </a:r>
            <a:r>
              <a:rPr sz="3600" spc="-15">
                <a:latin typeface="宋体"/>
                <a:cs typeface="宋体"/>
              </a:rPr>
              <a:t>波增宽。</a:t>
            </a:r>
            <a:endParaRPr sz="3600">
              <a:latin typeface="宋体"/>
              <a:cs typeface="宋体"/>
            </a:endParaRPr>
          </a:p>
        </p:txBody>
      </p:sp>
      <p:sp>
        <p:nvSpPr>
          <p:cNvPr id="3" name="object 3"/>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25"/>
              <a:t>FT</a:t>
            </a:r>
          </a:p>
        </p:txBody>
      </p:sp>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25"/>
              <a:t>SJ</a:t>
            </a:r>
          </a:p>
        </p:txBody>
      </p:sp>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7</a:t>
            </a:fld>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940" y="374520"/>
            <a:ext cx="7988300" cy="4483100"/>
          </a:xfrm>
          <a:prstGeom prst="rect">
            <a:avLst/>
          </a:prstGeom>
        </p:spPr>
        <p:txBody>
          <a:bodyPr vert="horz" wrap="square" lIns="0" tIns="104140" rIns="0" bIns="0" rtlCol="0">
            <a:spAutoFit/>
          </a:bodyPr>
          <a:lstStyle/>
          <a:p>
            <a:pPr marL="12700">
              <a:lnSpc>
                <a:spcPct val="100000"/>
              </a:lnSpc>
              <a:spcBef>
                <a:spcPts val="820"/>
              </a:spcBef>
            </a:pPr>
            <a:r>
              <a:rPr sz="4000" b="1" spc="-20">
                <a:latin typeface="Microsoft JhengHei"/>
                <a:cs typeface="Microsoft JhengHei"/>
              </a:rPr>
              <a:t>（</a:t>
            </a:r>
            <a:r>
              <a:rPr sz="4000" b="1" spc="-20">
                <a:latin typeface="Calibri"/>
                <a:cs typeface="Calibri"/>
              </a:rPr>
              <a:t>3</a:t>
            </a:r>
            <a:r>
              <a:rPr sz="4000" b="1" spc="-20">
                <a:latin typeface="Microsoft JhengHei"/>
                <a:cs typeface="Microsoft JhengHei"/>
              </a:rPr>
              <a:t>）</a:t>
            </a:r>
            <a:r>
              <a:rPr sz="4000" b="1" spc="-5">
                <a:latin typeface="Microsoft JhengHei"/>
                <a:cs typeface="Microsoft JhengHei"/>
              </a:rPr>
              <a:t>房内传导延缓和阻滞。</a:t>
            </a:r>
            <a:endParaRPr sz="4000">
              <a:latin typeface="Microsoft JhengHei"/>
              <a:cs typeface="Microsoft JhengHei"/>
            </a:endParaRPr>
          </a:p>
          <a:p>
            <a:pPr marL="355600" marR="5080" indent="-342900">
              <a:lnSpc>
                <a:spcPct val="100000"/>
              </a:lnSpc>
              <a:spcBef>
                <a:spcPts val="775"/>
              </a:spcBef>
              <a:buSzPct val="101250"/>
              <a:buFont typeface="Arial"/>
              <a:buChar char="•"/>
              <a:tabLst>
                <a:tab pos="355600"/>
              </a:tabLst>
            </a:pPr>
            <a:r>
              <a:rPr sz="4000" spc="-5">
                <a:latin typeface="宋体"/>
                <a:cs typeface="宋体"/>
              </a:rPr>
              <a:t>当房内前结间束的左房分支—巴赫</a:t>
            </a:r>
            <a:r>
              <a:rPr sz="4000">
                <a:latin typeface="宋体"/>
                <a:cs typeface="宋体"/>
              </a:rPr>
              <a:t>曼氏束(Bachmann)</a:t>
            </a:r>
            <a:r>
              <a:rPr sz="4000" spc="-10">
                <a:latin typeface="宋体"/>
                <a:cs typeface="宋体"/>
              </a:rPr>
              <a:t>出现传导延缓或</a:t>
            </a:r>
            <a:r>
              <a:rPr sz="4000" spc="-5">
                <a:latin typeface="宋体"/>
                <a:cs typeface="宋体"/>
              </a:rPr>
              <a:t>阻滞时，激动在房内传导顺序改变</a:t>
            </a:r>
            <a:r>
              <a:rPr sz="4000">
                <a:latin typeface="宋体"/>
                <a:cs typeface="宋体"/>
              </a:rPr>
              <a:t>或传导时间延长，从而P</a:t>
            </a:r>
            <a:r>
              <a:rPr sz="4000" spc="-15">
                <a:latin typeface="宋体"/>
                <a:cs typeface="宋体"/>
              </a:rPr>
              <a:t>波增宽。</a:t>
            </a:r>
            <a:r>
              <a:rPr sz="4000" spc="-5">
                <a:latin typeface="宋体"/>
                <a:cs typeface="宋体"/>
              </a:rPr>
              <a:t>此情况多见于老年人，属老年性传导纤维退行性变所致。</a:t>
            </a:r>
            <a:endParaRPr sz="4000">
              <a:latin typeface="宋体"/>
              <a:cs typeface="宋体"/>
            </a:endParaRPr>
          </a:p>
        </p:txBody>
      </p:sp>
      <p:sp>
        <p:nvSpPr>
          <p:cNvPr id="3" name="object 3"/>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25"/>
              <a:t>FT</a:t>
            </a:r>
          </a:p>
        </p:txBody>
      </p:sp>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25"/>
              <a:t>SJ</a:t>
            </a:r>
          </a:p>
        </p:txBody>
      </p:sp>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8</a:t>
            </a:fld>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940" y="1060290"/>
            <a:ext cx="8496300" cy="5382260"/>
          </a:xfrm>
          <a:prstGeom prst="rect">
            <a:avLst/>
          </a:prstGeom>
        </p:spPr>
        <p:txBody>
          <a:bodyPr vert="horz" wrap="square" lIns="0" tIns="126364" rIns="0" bIns="0" rtlCol="0">
            <a:spAutoFit/>
          </a:bodyPr>
          <a:lstStyle/>
          <a:p>
            <a:pPr marL="355600" indent="-342900">
              <a:lnSpc>
                <a:spcPct val="100000"/>
              </a:lnSpc>
              <a:spcBef>
                <a:spcPts val="994"/>
              </a:spcBef>
              <a:buSzPct val="101250"/>
              <a:buFont typeface="Arial"/>
              <a:buChar char="•"/>
              <a:tabLst>
                <a:tab pos="355600"/>
              </a:tabLst>
            </a:pPr>
            <a:r>
              <a:rPr sz="4000">
                <a:latin typeface="宋体"/>
                <a:cs typeface="宋体"/>
              </a:rPr>
              <a:t>（4）</a:t>
            </a:r>
            <a:r>
              <a:rPr sz="4000" b="1" spc="-15">
                <a:latin typeface="Microsoft JhengHei"/>
                <a:cs typeface="Microsoft JhengHei"/>
              </a:rPr>
              <a:t>心房梗死</a:t>
            </a:r>
            <a:endParaRPr sz="4000">
              <a:latin typeface="Microsoft JhengHei"/>
              <a:cs typeface="Microsoft JhengHei"/>
            </a:endParaRPr>
          </a:p>
          <a:p>
            <a:pPr marL="355600" marR="513080" indent="-342900" algn="just">
              <a:lnSpc>
                <a:spcPct val="100000"/>
              </a:lnSpc>
              <a:spcBef>
                <a:spcPts val="960"/>
              </a:spcBef>
              <a:buSzPct val="101250"/>
              <a:buFont typeface="Arial"/>
              <a:buChar char="•"/>
              <a:tabLst>
                <a:tab pos="355600"/>
              </a:tabLst>
            </a:pPr>
            <a:r>
              <a:rPr sz="4000" spc="-5">
                <a:latin typeface="宋体"/>
                <a:cs typeface="宋体"/>
              </a:rPr>
              <a:t>心房梗死可使心房除极顺序改变，</a:t>
            </a:r>
            <a:r>
              <a:rPr sz="4000">
                <a:latin typeface="宋体"/>
                <a:cs typeface="宋体"/>
              </a:rPr>
              <a:t>除极时间延长，P波增宽，并有P-</a:t>
            </a:r>
            <a:r>
              <a:rPr sz="4000" spc="-50">
                <a:latin typeface="宋体"/>
                <a:cs typeface="宋体"/>
              </a:rPr>
              <a:t>R</a:t>
            </a:r>
            <a:r>
              <a:rPr sz="4000" spc="-15">
                <a:latin typeface="宋体"/>
                <a:cs typeface="宋体"/>
              </a:rPr>
              <a:t>段偏移。</a:t>
            </a:r>
            <a:endParaRPr sz="4000">
              <a:latin typeface="宋体"/>
              <a:cs typeface="宋体"/>
            </a:endParaRPr>
          </a:p>
          <a:p>
            <a:pPr marL="355600" indent="-342900">
              <a:lnSpc>
                <a:spcPct val="100000"/>
              </a:lnSpc>
              <a:spcBef>
                <a:spcPts val="960"/>
              </a:spcBef>
              <a:buSzPct val="101250"/>
              <a:buFont typeface="Arial"/>
              <a:buChar char="•"/>
              <a:tabLst>
                <a:tab pos="355600"/>
              </a:tabLst>
            </a:pPr>
            <a:r>
              <a:rPr sz="4000">
                <a:latin typeface="宋体"/>
                <a:cs typeface="宋体"/>
              </a:rPr>
              <a:t>（5）</a:t>
            </a:r>
            <a:r>
              <a:rPr sz="4000" b="1" spc="-10">
                <a:latin typeface="Microsoft JhengHei"/>
                <a:cs typeface="Microsoft JhengHei"/>
              </a:rPr>
              <a:t>房性异位节律</a:t>
            </a:r>
            <a:endParaRPr sz="4000">
              <a:latin typeface="Microsoft JhengHei"/>
              <a:cs typeface="Microsoft JhengHei"/>
            </a:endParaRPr>
          </a:p>
          <a:p>
            <a:pPr marL="355600" marR="5080" indent="-342900">
              <a:lnSpc>
                <a:spcPct val="100000"/>
              </a:lnSpc>
              <a:spcBef>
                <a:spcPts val="960"/>
              </a:spcBef>
              <a:buSzPct val="101250"/>
              <a:buFont typeface="Arial"/>
              <a:buChar char="•"/>
              <a:tabLst>
                <a:tab pos="355600"/>
              </a:tabLst>
            </a:pPr>
            <a:r>
              <a:rPr sz="4000" spc="-5">
                <a:latin typeface="宋体"/>
                <a:cs typeface="宋体"/>
              </a:rPr>
              <a:t>房性心律心房除极顺序改变，心房</a:t>
            </a:r>
            <a:r>
              <a:rPr sz="4000" spc="-50">
                <a:latin typeface="宋体"/>
                <a:cs typeface="宋体"/>
              </a:rPr>
              <a:t> </a:t>
            </a:r>
            <a:r>
              <a:rPr sz="4000" spc="-5">
                <a:latin typeface="宋体"/>
                <a:cs typeface="宋体"/>
              </a:rPr>
              <a:t>激动传导最初主要为心房肌间传导，</a:t>
            </a:r>
            <a:r>
              <a:rPr sz="4000">
                <a:latin typeface="宋体"/>
                <a:cs typeface="宋体"/>
              </a:rPr>
              <a:t>使除极时间延长，P</a:t>
            </a:r>
            <a:r>
              <a:rPr sz="4000" spc="-15">
                <a:latin typeface="宋体"/>
                <a:cs typeface="宋体"/>
              </a:rPr>
              <a:t>波增宽。</a:t>
            </a:r>
            <a:endParaRPr sz="4000">
              <a:latin typeface="宋体"/>
              <a:cs typeface="宋体"/>
            </a:endParaRPr>
          </a:p>
        </p:txBody>
      </p:sp>
      <p:sp>
        <p:nvSpPr>
          <p:cNvPr id="3" name="object 3"/>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25"/>
              <a:t>FT</a:t>
            </a:r>
          </a:p>
        </p:txBody>
      </p:sp>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25"/>
              <a:t>SJ</a:t>
            </a:r>
          </a:p>
        </p:txBody>
      </p:sp>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9</a:t>
            </a:fld>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35940" y="581500"/>
            <a:ext cx="2463800" cy="391160"/>
          </a:xfrm>
          <a:prstGeom prst="rect">
            <a:avLst/>
          </a:prstGeom>
        </p:spPr>
        <p:txBody>
          <a:bodyPr vert="horz" wrap="square" lIns="0" tIns="12700" rIns="0" bIns="0" rtlCol="0">
            <a:spAutoFit/>
          </a:bodyPr>
          <a:lstStyle/>
          <a:p>
            <a:pPr marL="12700">
              <a:lnSpc>
                <a:spcPct val="100000"/>
              </a:lnSpc>
              <a:spcBef>
                <a:spcPts val="100"/>
              </a:spcBef>
            </a:pPr>
            <a:r>
              <a:rPr spc="-30">
                <a:latin typeface="Calibri"/>
                <a:cs typeface="Calibri"/>
              </a:rPr>
              <a:t>2</a:t>
            </a:r>
            <a:r>
              <a:rPr/>
              <a:t>、</a:t>
            </a:r>
            <a:r>
              <a:rPr spc="-95">
                <a:latin typeface="Calibri"/>
                <a:cs typeface="Calibri"/>
              </a:rPr>
              <a:t>P</a:t>
            </a:r>
            <a:r>
              <a:rPr spc="-10"/>
              <a:t>波电压增高。</a:t>
            </a:r>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25"/>
              <a:t>FT</a:t>
            </a:r>
          </a:p>
        </p:txBody>
      </p:sp>
      <p:sp>
        <p:nvSpPr>
          <p:cNvPr id="5" name="object 5"/>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25"/>
              <a:t>SJ</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10</a:t>
            </a:fld>
          </a:p>
        </p:txBody>
      </p:sp>
      <p:sp>
        <p:nvSpPr>
          <p:cNvPr id="3" name="object 3"/>
          <p:cNvSpPr txBox="1"/>
          <p:nvPr/>
        </p:nvSpPr>
        <p:spPr>
          <a:xfrm>
            <a:off x="535940" y="1171258"/>
            <a:ext cx="8089900" cy="2463800"/>
          </a:xfrm>
          <a:prstGeom prst="rect">
            <a:avLst/>
          </a:prstGeom>
        </p:spPr>
        <p:txBody>
          <a:bodyPr vert="horz" wrap="square" lIns="0" tIns="12700" rIns="0" bIns="0" rtlCol="0">
            <a:spAutoFit/>
          </a:bodyPr>
          <a:lstStyle/>
          <a:p>
            <a:pPr marL="354965" marR="5080" indent="-342265">
              <a:lnSpc>
                <a:spcPct val="100000"/>
              </a:lnSpc>
              <a:spcBef>
                <a:spcPts val="100"/>
              </a:spcBef>
              <a:buSzPct val="101562"/>
              <a:buFont typeface="Arial"/>
              <a:buChar char="•"/>
              <a:tabLst>
                <a:tab pos="354965"/>
                <a:tab pos="355600"/>
                <a:tab pos="4418965"/>
              </a:tabLst>
            </a:pPr>
            <a:r>
              <a:rPr sz="3200">
                <a:latin typeface="宋体"/>
                <a:cs typeface="宋体"/>
              </a:rPr>
              <a:t>正常P波电压</a:t>
            </a:r>
            <a:r>
              <a:rPr sz="3200" spc="-10">
                <a:latin typeface="宋体"/>
                <a:cs typeface="宋体"/>
              </a:rPr>
              <a:t>＜0.25mV</a:t>
            </a:r>
            <a:r>
              <a:rPr sz="3200">
                <a:latin typeface="宋体"/>
                <a:cs typeface="宋体"/>
              </a:rPr>
              <a:t>	。当P波在II、III</a:t>
            </a:r>
            <a:r>
              <a:rPr sz="3200" spc="-50">
                <a:latin typeface="宋体"/>
                <a:cs typeface="宋体"/>
              </a:rPr>
              <a:t>、 </a:t>
            </a:r>
            <a:r>
              <a:rPr sz="3200">
                <a:latin typeface="宋体"/>
                <a:cs typeface="宋体"/>
              </a:rPr>
              <a:t>aVF导联呈顶尖型，时限正常，电压</a:t>
            </a:r>
            <a:r>
              <a:rPr sz="3200" spc="-50">
                <a:latin typeface="宋体"/>
                <a:cs typeface="宋体"/>
              </a:rPr>
              <a:t>＞ </a:t>
            </a:r>
            <a:r>
              <a:rPr sz="3200">
                <a:latin typeface="宋体"/>
                <a:cs typeface="宋体"/>
              </a:rPr>
              <a:t>0.25mV，称肺型P波。肺型P波常见于右</a:t>
            </a:r>
            <a:r>
              <a:rPr sz="3200" spc="-50">
                <a:latin typeface="宋体"/>
                <a:cs typeface="宋体"/>
              </a:rPr>
              <a:t>房 </a:t>
            </a:r>
            <a:r>
              <a:rPr sz="3200">
                <a:latin typeface="宋体"/>
                <a:cs typeface="宋体"/>
              </a:rPr>
              <a:t>肥大、右房负荷过重及房内传导阻滞。</a:t>
            </a:r>
            <a:r>
              <a:rPr sz="3200" spc="-50">
                <a:latin typeface="宋体"/>
                <a:cs typeface="宋体"/>
              </a:rPr>
              <a:t>先 </a:t>
            </a:r>
            <a:r>
              <a:rPr sz="3200">
                <a:latin typeface="宋体"/>
                <a:cs typeface="宋体"/>
              </a:rPr>
              <a:t>心性P波常见于先天性心脏病</a:t>
            </a:r>
            <a:r>
              <a:rPr sz="3200" spc="-50">
                <a:latin typeface="宋体"/>
                <a:cs typeface="宋体"/>
              </a:rPr>
              <a:t>。</a:t>
            </a:r>
            <a:endParaRPr sz="3200">
              <a:latin typeface="宋体"/>
              <a:cs typeface="宋体"/>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95">
                <a:latin typeface="Calibri"/>
                <a:cs typeface="Calibri"/>
              </a:rPr>
              <a:t>P</a:t>
            </a:r>
            <a:r>
              <a:rPr/>
              <a:t>波增高（肺型</a:t>
            </a:r>
            <a:r>
              <a:rPr spc="-95">
                <a:latin typeface="Calibri"/>
                <a:cs typeface="Calibri"/>
              </a:rPr>
              <a:t>P</a:t>
            </a:r>
            <a:r>
              <a:rPr/>
              <a:t>波）</a:t>
            </a:r>
            <a:r>
              <a:rPr spc="-10"/>
              <a:t>的临床意义：</a:t>
            </a:r>
          </a:p>
        </p:txBody>
      </p:sp>
      <p:sp>
        <p:nvSpPr>
          <p:cNvPr id="3" name="object 3"/>
          <p:cNvSpPr txBox="1"/>
          <p:nvPr/>
        </p:nvSpPr>
        <p:spPr>
          <a:xfrm>
            <a:off x="535940" y="1174433"/>
            <a:ext cx="8496300" cy="1244600"/>
          </a:xfrm>
          <a:prstGeom prst="rect">
            <a:avLst/>
          </a:prstGeom>
        </p:spPr>
        <p:txBody>
          <a:bodyPr vert="horz" wrap="square" lIns="0" tIns="12700" rIns="0" bIns="0" rtlCol="0">
            <a:spAutoFit/>
          </a:bodyPr>
          <a:lstStyle/>
          <a:p>
            <a:pPr marL="355600" indent="-342900">
              <a:lnSpc>
                <a:spcPct val="100000"/>
              </a:lnSpc>
              <a:spcBef>
                <a:spcPts val="100"/>
              </a:spcBef>
              <a:buSzPct val="101250"/>
              <a:buFont typeface="Arial"/>
              <a:buChar char="•"/>
              <a:tabLst>
                <a:tab pos="355600"/>
              </a:tabLst>
            </a:pPr>
            <a:r>
              <a:rPr sz="4000">
                <a:latin typeface="宋体"/>
                <a:cs typeface="宋体"/>
              </a:rPr>
              <a:t>（1）</a:t>
            </a:r>
            <a:r>
              <a:rPr sz="4000" b="1">
                <a:latin typeface="Microsoft JhengHei"/>
                <a:cs typeface="Microsoft JhengHei"/>
              </a:rPr>
              <a:t>右房肥大或扩大。</a:t>
            </a:r>
            <a:r>
              <a:rPr sz="4000" spc="-15">
                <a:latin typeface="宋体"/>
                <a:cs typeface="宋体"/>
              </a:rPr>
              <a:t>见于肺心</a:t>
            </a:r>
            <a:endParaRPr sz="4000">
              <a:latin typeface="宋体"/>
              <a:cs typeface="宋体"/>
            </a:endParaRPr>
          </a:p>
          <a:p>
            <a:pPr marL="355600">
              <a:lnSpc>
                <a:spcPct val="100000"/>
              </a:lnSpc>
            </a:pPr>
            <a:r>
              <a:rPr sz="4000" spc="-5">
                <a:latin typeface="宋体"/>
                <a:cs typeface="宋体"/>
              </a:rPr>
              <a:t>病、先天性心脏病及三尖瓣狭窄等。</a:t>
            </a:r>
            <a:endParaRPr sz="4000">
              <a:latin typeface="宋体"/>
              <a:cs typeface="宋体"/>
            </a:endParaRPr>
          </a:p>
        </p:txBody>
      </p:sp>
      <p:pic>
        <p:nvPicPr>
          <p:cNvPr id="4" name="object 4"/>
          <p:cNvPicPr/>
          <p:nvPr/>
        </p:nvPicPr>
        <p:blipFill>
          <a:blip r:embed="rId2"/>
          <a:stretch>
            <a:fillRect/>
          </a:stretch>
        </p:blipFill>
        <p:spPr>
          <a:xfrm>
            <a:off x="6946900" y="4584700"/>
            <a:ext cx="2197100" cy="2273300"/>
          </a:xfrm>
          <a:prstGeom prst="rect">
            <a:avLst/>
          </a:prstGeom>
        </p:spPr>
      </p:pic>
      <p:sp>
        <p:nvSpPr>
          <p:cNvPr id="5" name="object 5"/>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25"/>
              <a:t>FT</a:t>
            </a:r>
          </a:p>
        </p:txBody>
      </p:sp>
      <p:sp>
        <p:nvSpPr>
          <p:cNvPr id="6" name="object 6"/>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25"/>
              <a:t>SJ</a:t>
            </a:r>
          </a:p>
        </p:txBody>
      </p:sp>
      <p:sp>
        <p:nvSpPr>
          <p:cNvPr id="7" name="object 7"/>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11</a:t>
            </a:fld>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940" y="1095169"/>
            <a:ext cx="7912100" cy="5260340"/>
          </a:xfrm>
          <a:prstGeom prst="rect">
            <a:avLst/>
          </a:prstGeom>
        </p:spPr>
        <p:txBody>
          <a:bodyPr vert="horz" wrap="square" lIns="0" tIns="90170" rIns="0" bIns="0" rtlCol="0">
            <a:spAutoFit/>
          </a:bodyPr>
          <a:lstStyle/>
          <a:p>
            <a:pPr marL="355600" indent="-342900">
              <a:lnSpc>
                <a:spcPct val="100000"/>
              </a:lnSpc>
              <a:spcBef>
                <a:spcPts val="710"/>
              </a:spcBef>
              <a:buSzPct val="101388"/>
              <a:buFont typeface="Arial"/>
              <a:buChar char="•"/>
              <a:tabLst>
                <a:tab pos="355600"/>
              </a:tabLst>
            </a:pPr>
            <a:r>
              <a:rPr sz="3600">
                <a:latin typeface="宋体"/>
                <a:cs typeface="宋体"/>
              </a:rPr>
              <a:t>（2）</a:t>
            </a:r>
            <a:r>
              <a:rPr sz="3600" b="1" spc="-10">
                <a:latin typeface="Microsoft JhengHei"/>
                <a:cs typeface="Microsoft JhengHei"/>
              </a:rPr>
              <a:t>右房负荷过重</a:t>
            </a:r>
            <a:endParaRPr sz="3600">
              <a:latin typeface="Microsoft JhengHei"/>
              <a:cs typeface="Microsoft JhengHei"/>
            </a:endParaRPr>
          </a:p>
          <a:p>
            <a:pPr marL="355600" marR="5080" indent="-342900">
              <a:lnSpc>
                <a:spcPct val="102200"/>
              </a:lnSpc>
              <a:spcBef>
                <a:spcPts val="575"/>
              </a:spcBef>
              <a:buSzPct val="101388"/>
              <a:buFont typeface="Arial"/>
              <a:buChar char="•"/>
              <a:tabLst>
                <a:tab pos="1497965"/>
                <a:tab pos="1498600"/>
              </a:tabLst>
            </a:pPr>
            <a:r>
              <a:rPr/>
              <a:t>	</a:t>
            </a:r>
            <a:r>
              <a:rPr sz="3600" spc="-5">
                <a:latin typeface="宋体"/>
                <a:cs typeface="宋体"/>
              </a:rPr>
              <a:t>急性肺部实变性疾病、肺梗塞等可使右心室负荷过重间接引起右房负</a:t>
            </a:r>
            <a:r>
              <a:rPr sz="3600">
                <a:latin typeface="宋体"/>
                <a:cs typeface="宋体"/>
              </a:rPr>
              <a:t>荷过重，常可见到</a:t>
            </a:r>
            <a:r>
              <a:rPr sz="3600" b="1">
                <a:latin typeface="Microsoft JhengHei"/>
                <a:cs typeface="Microsoft JhengHei"/>
              </a:rPr>
              <a:t>肺型</a:t>
            </a:r>
            <a:r>
              <a:rPr sz="3600" b="1" spc="-475">
                <a:latin typeface="Microsoft JhengHei"/>
                <a:cs typeface="Microsoft JhengHei"/>
              </a:rPr>
              <a:t>P</a:t>
            </a:r>
            <a:r>
              <a:rPr sz="3600" b="1">
                <a:latin typeface="Microsoft JhengHei"/>
                <a:cs typeface="Microsoft JhengHei"/>
              </a:rPr>
              <a:t>波</a:t>
            </a:r>
            <a:r>
              <a:rPr sz="3600" spc="-50">
                <a:latin typeface="宋体"/>
                <a:cs typeface="宋体"/>
              </a:rPr>
              <a:t>；</a:t>
            </a:r>
            <a:endParaRPr sz="3600">
              <a:latin typeface="宋体"/>
              <a:cs typeface="宋体"/>
            </a:endParaRPr>
          </a:p>
          <a:p>
            <a:pPr marL="355600" marR="5080" indent="-342900">
              <a:lnSpc>
                <a:spcPct val="100000"/>
              </a:lnSpc>
              <a:spcBef>
                <a:spcPts val="865"/>
              </a:spcBef>
              <a:buSzPct val="101388"/>
              <a:buFont typeface="Arial"/>
              <a:buChar char="•"/>
              <a:tabLst>
                <a:tab pos="355600"/>
              </a:tabLst>
            </a:pPr>
            <a:r>
              <a:rPr sz="3600" spc="-5">
                <a:latin typeface="宋体"/>
                <a:cs typeface="宋体"/>
              </a:rPr>
              <a:t>各种原因使血液回流过快过多均可使</a:t>
            </a:r>
            <a:r>
              <a:rPr sz="3600">
                <a:latin typeface="宋体"/>
                <a:cs typeface="宋体"/>
              </a:rPr>
              <a:t>右房负荷增加P</a:t>
            </a:r>
            <a:r>
              <a:rPr sz="3600" spc="-5">
                <a:latin typeface="宋体"/>
                <a:cs typeface="宋体"/>
              </a:rPr>
              <a:t>波电压增高。如运动试</a:t>
            </a:r>
            <a:r>
              <a:rPr sz="3600">
                <a:latin typeface="宋体"/>
                <a:cs typeface="宋体"/>
              </a:rPr>
              <a:t>验当心率达到110</a:t>
            </a:r>
            <a:r>
              <a:rPr sz="3600" spc="-10">
                <a:latin typeface="宋体"/>
                <a:cs typeface="宋体"/>
              </a:rPr>
              <a:t>次/分左右时，部分</a:t>
            </a:r>
            <a:r>
              <a:rPr sz="3600">
                <a:latin typeface="宋体"/>
                <a:cs typeface="宋体"/>
              </a:rPr>
              <a:t>人可出现肺型P</a:t>
            </a:r>
            <a:r>
              <a:rPr sz="3600" spc="-5">
                <a:latin typeface="宋体"/>
                <a:cs typeface="宋体"/>
              </a:rPr>
              <a:t>波，输液过快也可出现</a:t>
            </a:r>
            <a:r>
              <a:rPr sz="3600">
                <a:latin typeface="宋体"/>
                <a:cs typeface="宋体"/>
              </a:rPr>
              <a:t>肺型P</a:t>
            </a:r>
            <a:r>
              <a:rPr sz="3600" spc="-25">
                <a:latin typeface="宋体"/>
                <a:cs typeface="宋体"/>
              </a:rPr>
              <a:t>波。</a:t>
            </a:r>
            <a:endParaRPr sz="3600">
              <a:latin typeface="宋体"/>
              <a:cs typeface="宋体"/>
            </a:endParaRPr>
          </a:p>
        </p:txBody>
      </p:sp>
      <p:sp>
        <p:nvSpPr>
          <p:cNvPr id="3" name="object 3"/>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25"/>
              <a:t>FT</a:t>
            </a:r>
          </a:p>
        </p:txBody>
      </p:sp>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25"/>
              <a:t>SJ</a:t>
            </a:r>
          </a:p>
        </p:txBody>
      </p:sp>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12</a:t>
            </a:fld>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940" y="1049694"/>
            <a:ext cx="7912100" cy="5248275"/>
          </a:xfrm>
          <a:prstGeom prst="rect">
            <a:avLst/>
          </a:prstGeom>
        </p:spPr>
        <p:txBody>
          <a:bodyPr vert="horz" wrap="square" lIns="0" tIns="139065" rIns="0" bIns="0" rtlCol="0">
            <a:spAutoFit/>
          </a:bodyPr>
          <a:lstStyle/>
          <a:p>
            <a:pPr marL="355600" indent="-342900">
              <a:lnSpc>
                <a:spcPct val="100000"/>
              </a:lnSpc>
              <a:spcBef>
                <a:spcPts val="1095"/>
              </a:spcBef>
              <a:buSzPct val="101136"/>
              <a:buFont typeface="Arial"/>
              <a:buChar char="•"/>
              <a:tabLst>
                <a:tab pos="355600"/>
              </a:tabLst>
            </a:pPr>
            <a:r>
              <a:rPr sz="4400">
                <a:latin typeface="宋体"/>
                <a:cs typeface="宋体"/>
              </a:rPr>
              <a:t>（3）</a:t>
            </a:r>
            <a:r>
              <a:rPr sz="4400" b="1" spc="-15">
                <a:latin typeface="Microsoft JhengHei"/>
                <a:cs typeface="Microsoft JhengHei"/>
              </a:rPr>
              <a:t>房内阻滞</a:t>
            </a:r>
            <a:endParaRPr sz="4400">
              <a:latin typeface="Microsoft JhengHei"/>
              <a:cs typeface="Microsoft JhengHei"/>
            </a:endParaRPr>
          </a:p>
          <a:p>
            <a:pPr marL="355600" marR="5080" indent="-342900">
              <a:lnSpc>
                <a:spcPct val="100000"/>
              </a:lnSpc>
              <a:spcBef>
                <a:spcPts val="1055"/>
              </a:spcBef>
              <a:buSzPct val="101136"/>
              <a:buFont typeface="Arial"/>
              <a:buChar char="•"/>
              <a:tabLst>
                <a:tab pos="355600"/>
              </a:tabLst>
            </a:pPr>
            <a:r>
              <a:rPr sz="4400">
                <a:latin typeface="宋体"/>
                <a:cs typeface="宋体"/>
              </a:rPr>
              <a:t>主要是右房内阻滞，可见肺型</a:t>
            </a:r>
            <a:r>
              <a:rPr sz="4400" spc="-50">
                <a:latin typeface="宋体"/>
                <a:cs typeface="宋体"/>
              </a:rPr>
              <a:t>P</a:t>
            </a:r>
            <a:r>
              <a:rPr sz="4400" spc="-25">
                <a:latin typeface="宋体"/>
                <a:cs typeface="宋体"/>
              </a:rPr>
              <a:t>波。</a:t>
            </a:r>
            <a:endParaRPr sz="4400">
              <a:latin typeface="宋体"/>
              <a:cs typeface="宋体"/>
            </a:endParaRPr>
          </a:p>
          <a:p>
            <a:pPr marL="355600" indent="-342900">
              <a:lnSpc>
                <a:spcPct val="100000"/>
              </a:lnSpc>
              <a:spcBef>
                <a:spcPts val="1055"/>
              </a:spcBef>
              <a:buSzPct val="101136"/>
              <a:buFont typeface="Arial"/>
              <a:buChar char="•"/>
              <a:tabLst>
                <a:tab pos="355600"/>
              </a:tabLst>
            </a:pPr>
            <a:r>
              <a:rPr sz="4400">
                <a:latin typeface="宋体"/>
                <a:cs typeface="宋体"/>
              </a:rPr>
              <a:t>（4）</a:t>
            </a:r>
            <a:r>
              <a:rPr sz="4400" b="1" spc="-15">
                <a:latin typeface="Microsoft JhengHei"/>
                <a:cs typeface="Microsoft JhengHei"/>
              </a:rPr>
              <a:t>其它原因</a:t>
            </a:r>
            <a:endParaRPr sz="4400">
              <a:latin typeface="Microsoft JhengHei"/>
              <a:cs typeface="Microsoft JhengHei"/>
            </a:endParaRPr>
          </a:p>
          <a:p>
            <a:pPr marL="355600" marR="285115" indent="-342900" algn="just">
              <a:lnSpc>
                <a:spcPct val="100000"/>
              </a:lnSpc>
              <a:spcBef>
                <a:spcPts val="1055"/>
              </a:spcBef>
              <a:buSzPct val="101136"/>
              <a:buFont typeface="Arial"/>
              <a:buChar char="•"/>
              <a:tabLst>
                <a:tab pos="355600"/>
              </a:tabLst>
            </a:pPr>
            <a:r>
              <a:rPr sz="4400" spc="-5">
                <a:latin typeface="宋体"/>
                <a:cs typeface="宋体"/>
              </a:rPr>
              <a:t>“甲亢”、低血钾、交感神经张力过高心动过速也可见到肺</a:t>
            </a:r>
            <a:r>
              <a:rPr sz="4400">
                <a:latin typeface="宋体"/>
                <a:cs typeface="宋体"/>
              </a:rPr>
              <a:t>型P</a:t>
            </a:r>
            <a:r>
              <a:rPr sz="4400" spc="-25">
                <a:latin typeface="宋体"/>
                <a:cs typeface="宋体"/>
              </a:rPr>
              <a:t>波。</a:t>
            </a:r>
            <a:endParaRPr sz="4400">
              <a:latin typeface="宋体"/>
              <a:cs typeface="宋体"/>
            </a:endParaRPr>
          </a:p>
        </p:txBody>
      </p:sp>
      <p:pic>
        <p:nvPicPr>
          <p:cNvPr id="3" name="object 3"/>
          <p:cNvPicPr/>
          <p:nvPr/>
        </p:nvPicPr>
        <p:blipFill>
          <a:blip r:embed="rId2"/>
          <a:stretch>
            <a:fillRect/>
          </a:stretch>
        </p:blipFill>
        <p:spPr>
          <a:xfrm>
            <a:off x="6883400" y="4711700"/>
            <a:ext cx="1662111" cy="1624012"/>
          </a:xfrm>
          <a:prstGeom prst="rect">
            <a:avLst/>
          </a:prstGeom>
        </p:spPr>
      </p:pic>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25"/>
              <a:t>FT</a:t>
            </a:r>
          </a:p>
        </p:txBody>
      </p:sp>
      <p:sp>
        <p:nvSpPr>
          <p:cNvPr id="5" name="object 5"/>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25"/>
              <a:t>SJ</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13</a:t>
            </a:fld>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35940" y="581500"/>
            <a:ext cx="4292600" cy="391160"/>
          </a:xfrm>
          <a:prstGeom prst="rect">
            <a:avLst/>
          </a:prstGeom>
        </p:spPr>
        <p:txBody>
          <a:bodyPr vert="horz" wrap="square" lIns="0" tIns="12700" rIns="0" bIns="0" rtlCol="0">
            <a:spAutoFit/>
          </a:bodyPr>
          <a:lstStyle/>
          <a:p>
            <a:pPr marL="12700">
              <a:lnSpc>
                <a:spcPct val="100000"/>
              </a:lnSpc>
              <a:spcBef>
                <a:spcPts val="100"/>
              </a:spcBef>
            </a:pPr>
            <a:r>
              <a:rPr spc="-30">
                <a:latin typeface="Calibri"/>
                <a:cs typeface="Calibri"/>
              </a:rPr>
              <a:t>3</a:t>
            </a:r>
            <a:r>
              <a:rPr/>
              <a:t>、</a:t>
            </a:r>
            <a:r>
              <a:rPr spc="-95">
                <a:latin typeface="Calibri"/>
                <a:cs typeface="Calibri"/>
              </a:rPr>
              <a:t>P</a:t>
            </a:r>
            <a:r>
              <a:rPr spc="-5"/>
              <a:t>波电压降低及其临床意义。</a:t>
            </a:r>
          </a:p>
        </p:txBody>
      </p:sp>
      <p:sp>
        <p:nvSpPr>
          <p:cNvPr id="3" name="object 3"/>
          <p:cNvSpPr txBox="1">
            <a:spLocks noGrp="1"/>
          </p:cNvSpPr>
          <p:nvPr>
            <p:ph type="body" idx="1"/>
          </p:nvPr>
        </p:nvSpPr>
        <p:spPr>
          <a:prstGeom prst="rect">
            <a:avLst/>
          </a:prstGeom>
        </p:spPr>
        <p:txBody>
          <a:bodyPr vert="horz" wrap="square" lIns="0" tIns="12700" rIns="0" bIns="0" rtlCol="0">
            <a:spAutoFit/>
          </a:bodyPr>
          <a:lstStyle/>
          <a:p>
            <a:pPr marL="355600" marR="5080" indent="-342900">
              <a:lnSpc>
                <a:spcPct val="100000"/>
              </a:lnSpc>
              <a:spcBef>
                <a:spcPts val="100"/>
              </a:spcBef>
              <a:buSzPct val="101250"/>
              <a:buFont typeface="Arial"/>
              <a:buChar char="•"/>
              <a:tabLst>
                <a:tab pos="355600"/>
              </a:tabLst>
            </a:pPr>
            <a:r>
              <a:rPr/>
              <a:t>各个导联P波振幅均低于0.05mV称</a:t>
            </a:r>
            <a:r>
              <a:rPr spc="-50"/>
              <a:t>P</a:t>
            </a:r>
            <a:r>
              <a:rPr spc="-5"/>
              <a:t>波电压降低。常见于高血钾、甲状</a:t>
            </a:r>
            <a:r>
              <a:rPr/>
              <a:t>腺机能低下。严重高血钾可使P</a:t>
            </a:r>
            <a:r>
              <a:rPr spc="-50"/>
              <a:t>波</a:t>
            </a:r>
            <a:r>
              <a:rPr spc="-5"/>
              <a:t>不清或消失，称窦室传导，与高血钾时心房肌麻痹有关。</a:t>
            </a:r>
          </a:p>
        </p:txBody>
      </p:sp>
      <p:pic>
        <p:nvPicPr>
          <p:cNvPr id="4" name="object 4"/>
          <p:cNvPicPr/>
          <p:nvPr/>
        </p:nvPicPr>
        <p:blipFill>
          <a:blip r:embed="rId2"/>
          <a:stretch>
            <a:fillRect/>
          </a:stretch>
        </p:blipFill>
        <p:spPr>
          <a:xfrm>
            <a:off x="5791200" y="4051300"/>
            <a:ext cx="2614612" cy="2241550"/>
          </a:xfrm>
          <a:prstGeom prst="rect">
            <a:avLst/>
          </a:prstGeom>
        </p:spPr>
      </p:pic>
      <p:sp>
        <p:nvSpPr>
          <p:cNvPr id="5" name="object 5"/>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25"/>
              <a:t>FT</a:t>
            </a:r>
          </a:p>
        </p:txBody>
      </p:sp>
      <p:sp>
        <p:nvSpPr>
          <p:cNvPr id="6" name="object 6"/>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25"/>
              <a:t>SJ</a:t>
            </a:r>
          </a:p>
        </p:txBody>
      </p:sp>
      <p:sp>
        <p:nvSpPr>
          <p:cNvPr id="7" name="object 7"/>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14</a:t>
            </a:fld>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35940" y="581500"/>
            <a:ext cx="5664200" cy="391160"/>
          </a:xfrm>
          <a:prstGeom prst="rect">
            <a:avLst/>
          </a:prstGeom>
        </p:spPr>
        <p:txBody>
          <a:bodyPr vert="horz" wrap="square" lIns="0" tIns="12700" rIns="0" bIns="0" rtlCol="0">
            <a:spAutoFit/>
          </a:bodyPr>
          <a:lstStyle/>
          <a:p>
            <a:pPr marL="12700">
              <a:lnSpc>
                <a:spcPct val="100000"/>
              </a:lnSpc>
              <a:spcBef>
                <a:spcPts val="100"/>
              </a:spcBef>
            </a:pPr>
            <a:r>
              <a:rPr spc="-30">
                <a:latin typeface="Calibri"/>
                <a:cs typeface="Calibri"/>
              </a:rPr>
              <a:t>4</a:t>
            </a:r>
            <a:r>
              <a:rPr/>
              <a:t>、</a:t>
            </a:r>
            <a:r>
              <a:rPr spc="95">
                <a:latin typeface="Calibri"/>
                <a:cs typeface="Calibri"/>
              </a:rPr>
              <a:t>PtfV1</a:t>
            </a:r>
            <a:r>
              <a:rPr/>
              <a:t>值异常</a:t>
            </a:r>
            <a:r>
              <a:rPr spc="-85"/>
              <a:t>（</a:t>
            </a:r>
            <a:r>
              <a:rPr spc="-85">
                <a:latin typeface="Calibri"/>
                <a:cs typeface="Calibri"/>
              </a:rPr>
              <a:t>V1</a:t>
            </a:r>
            <a:r>
              <a:rPr/>
              <a:t>导联</a:t>
            </a:r>
            <a:r>
              <a:rPr spc="-95">
                <a:latin typeface="Calibri"/>
                <a:cs typeface="Calibri"/>
              </a:rPr>
              <a:t>P</a:t>
            </a:r>
            <a:r>
              <a:rPr/>
              <a:t>波终末电势）</a:t>
            </a:r>
            <a:r>
              <a:rPr spc="-50"/>
              <a:t>。</a:t>
            </a:r>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25"/>
              <a:t>FT</a:t>
            </a:r>
          </a:p>
        </p:txBody>
      </p:sp>
      <p:sp>
        <p:nvSpPr>
          <p:cNvPr id="5" name="object 5"/>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25"/>
              <a:t>SJ</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15</a:t>
            </a:fld>
          </a:p>
        </p:txBody>
      </p:sp>
      <p:sp>
        <p:nvSpPr>
          <p:cNvPr id="3" name="object 3"/>
          <p:cNvSpPr txBox="1">
            <a:spLocks noGrp="1"/>
          </p:cNvSpPr>
          <p:nvPr>
            <p:ph type="body" idx="1"/>
          </p:nvPr>
        </p:nvSpPr>
        <p:spPr>
          <a:prstGeom prst="rect">
            <a:avLst/>
          </a:prstGeom>
        </p:spPr>
        <p:txBody>
          <a:bodyPr vert="horz" wrap="square" lIns="0" tIns="12700" rIns="0" bIns="0" rtlCol="0">
            <a:spAutoFit/>
          </a:bodyPr>
          <a:lstStyle/>
          <a:p>
            <a:pPr marL="355600" marR="5080" indent="-342900">
              <a:lnSpc>
                <a:spcPct val="100000"/>
              </a:lnSpc>
              <a:spcBef>
                <a:spcPts val="100"/>
              </a:spcBef>
              <a:buSzPct val="101250"/>
              <a:buFont typeface="Arial"/>
              <a:buChar char="•"/>
              <a:tabLst>
                <a:tab pos="355600"/>
              </a:tabLst>
            </a:pPr>
            <a:r>
              <a:rPr/>
              <a:t>正常PTFv1值≥-0.03mm.s，</a:t>
            </a:r>
            <a:r>
              <a:rPr spc="-50"/>
              <a:t>当 </a:t>
            </a:r>
            <a:r>
              <a:rPr/>
              <a:t>PTFv1值≤-0.04mm.s</a:t>
            </a:r>
            <a:r>
              <a:rPr spc="-10"/>
              <a:t>为异常，表示</a:t>
            </a:r>
            <a:r>
              <a:rPr spc="-5"/>
              <a:t>左房肥大、左房负荷过重或心力衰竭。心力衰竭时负值可增大，心衰改善后负值变小或恢复正常。</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35940" y="581500"/>
            <a:ext cx="1701800" cy="391160"/>
          </a:xfrm>
          <a:prstGeom prst="rect">
            <a:avLst/>
          </a:prstGeom>
        </p:spPr>
        <p:txBody>
          <a:bodyPr vert="horz" wrap="square" lIns="0" tIns="12700" rIns="0" bIns="0" rtlCol="0">
            <a:spAutoFit/>
          </a:bodyPr>
          <a:lstStyle/>
          <a:p>
            <a:pPr marL="12700">
              <a:lnSpc>
                <a:spcPct val="100000"/>
              </a:lnSpc>
              <a:spcBef>
                <a:spcPts val="100"/>
              </a:spcBef>
            </a:pPr>
            <a:r>
              <a:rPr/>
              <a:t>二、</a:t>
            </a:r>
            <a:r>
              <a:rPr spc="70">
                <a:latin typeface="Calibri"/>
                <a:cs typeface="Calibri"/>
              </a:rPr>
              <a:t>P-</a:t>
            </a:r>
            <a:r>
              <a:rPr spc="90">
                <a:latin typeface="Calibri"/>
                <a:cs typeface="Calibri"/>
              </a:rPr>
              <a:t>R</a:t>
            </a:r>
            <a:r>
              <a:rPr spc="-25"/>
              <a:t>间期</a:t>
            </a:r>
          </a:p>
        </p:txBody>
      </p:sp>
      <p:sp>
        <p:nvSpPr>
          <p:cNvPr id="3" name="object 3"/>
          <p:cNvSpPr txBox="1"/>
          <p:nvPr/>
        </p:nvSpPr>
        <p:spPr>
          <a:xfrm>
            <a:off x="535940" y="1174433"/>
            <a:ext cx="8242300" cy="2463800"/>
          </a:xfrm>
          <a:prstGeom prst="rect">
            <a:avLst/>
          </a:prstGeom>
        </p:spPr>
        <p:txBody>
          <a:bodyPr vert="horz" wrap="square" lIns="0" tIns="12700" rIns="0" bIns="0" rtlCol="0">
            <a:spAutoFit/>
          </a:bodyPr>
          <a:lstStyle/>
          <a:p>
            <a:pPr marL="355600" marR="5080" indent="-342900">
              <a:lnSpc>
                <a:spcPct val="100000"/>
              </a:lnSpc>
              <a:spcBef>
                <a:spcPts val="100"/>
              </a:spcBef>
              <a:buSzPct val="101250"/>
              <a:buFont typeface="Arial"/>
              <a:buChar char="•"/>
              <a:tabLst>
                <a:tab pos="355600"/>
              </a:tabLst>
            </a:pPr>
            <a:r>
              <a:rPr sz="4000">
                <a:latin typeface="宋体"/>
                <a:cs typeface="宋体"/>
              </a:rPr>
              <a:t>P-R间期是指从P波起点至QRS</a:t>
            </a:r>
            <a:r>
              <a:rPr sz="4000" spc="-25">
                <a:latin typeface="宋体"/>
                <a:cs typeface="宋体"/>
              </a:rPr>
              <a:t>起点</a:t>
            </a:r>
            <a:r>
              <a:rPr sz="4000" spc="-50">
                <a:latin typeface="宋体"/>
                <a:cs typeface="宋体"/>
              </a:rPr>
              <a:t> </a:t>
            </a:r>
            <a:r>
              <a:rPr sz="4000" spc="-5">
                <a:latin typeface="宋体"/>
                <a:cs typeface="宋体"/>
              </a:rPr>
              <a:t>的时间间期，心房开始除极至激动传抵心室肌,开始除极所需的时间，</a:t>
            </a:r>
            <a:r>
              <a:rPr sz="4000" spc="-10">
                <a:latin typeface="宋体"/>
                <a:cs typeface="宋体"/>
              </a:rPr>
              <a:t>称房室传导时间。</a:t>
            </a:r>
            <a:endParaRPr sz="4000">
              <a:latin typeface="宋体"/>
              <a:cs typeface="宋体"/>
            </a:endParaRPr>
          </a:p>
        </p:txBody>
      </p:sp>
      <p:pic>
        <p:nvPicPr>
          <p:cNvPr id="4" name="object 4"/>
          <p:cNvPicPr/>
          <p:nvPr/>
        </p:nvPicPr>
        <p:blipFill>
          <a:blip r:embed="rId2"/>
          <a:stretch>
            <a:fillRect/>
          </a:stretch>
        </p:blipFill>
        <p:spPr>
          <a:xfrm>
            <a:off x="6591300" y="4508500"/>
            <a:ext cx="1812925" cy="1743075"/>
          </a:xfrm>
          <a:prstGeom prst="rect">
            <a:avLst/>
          </a:prstGeom>
        </p:spPr>
      </p:pic>
      <p:sp>
        <p:nvSpPr>
          <p:cNvPr id="5" name="object 5"/>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25"/>
              <a:t>FT</a:t>
            </a:r>
          </a:p>
        </p:txBody>
      </p:sp>
      <p:sp>
        <p:nvSpPr>
          <p:cNvPr id="6" name="object 6"/>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25"/>
              <a:t>SJ</a:t>
            </a:r>
          </a:p>
        </p:txBody>
      </p:sp>
      <p:sp>
        <p:nvSpPr>
          <p:cNvPr id="7" name="object 7"/>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16</a:t>
            </a:fld>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70">
                <a:latin typeface="Calibri"/>
                <a:cs typeface="Calibri"/>
              </a:rPr>
              <a:t>P-</a:t>
            </a:r>
            <a:r>
              <a:rPr spc="90">
                <a:latin typeface="Calibri"/>
                <a:cs typeface="Calibri"/>
              </a:rPr>
              <a:t>R</a:t>
            </a:r>
            <a:r>
              <a:rPr spc="-10"/>
              <a:t>间期正常值：</a:t>
            </a:r>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25"/>
              <a:t>FT</a:t>
            </a:r>
          </a:p>
        </p:txBody>
      </p:sp>
      <p:sp>
        <p:nvSpPr>
          <p:cNvPr id="5" name="object 5"/>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25"/>
              <a:t>SJ</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17</a:t>
            </a:fld>
          </a:p>
        </p:txBody>
      </p:sp>
      <p:sp>
        <p:nvSpPr>
          <p:cNvPr id="3" name="object 3"/>
          <p:cNvSpPr txBox="1"/>
          <p:nvPr/>
        </p:nvSpPr>
        <p:spPr>
          <a:xfrm>
            <a:off x="535940" y="1171258"/>
            <a:ext cx="7886700" cy="3926840"/>
          </a:xfrm>
          <a:prstGeom prst="rect">
            <a:avLst/>
          </a:prstGeom>
        </p:spPr>
        <p:txBody>
          <a:bodyPr vert="horz" wrap="square" lIns="0" tIns="12700" rIns="0" bIns="0" rtlCol="0">
            <a:spAutoFit/>
          </a:bodyPr>
          <a:lstStyle/>
          <a:p>
            <a:pPr marL="354965" marR="5080" indent="-342265">
              <a:lnSpc>
                <a:spcPct val="100000"/>
              </a:lnSpc>
              <a:spcBef>
                <a:spcPts val="100"/>
              </a:spcBef>
              <a:buSzPct val="101562"/>
              <a:buFont typeface="Arial"/>
              <a:buChar char="•"/>
              <a:tabLst>
                <a:tab pos="354965"/>
                <a:tab pos="355600"/>
                <a:tab pos="5231765"/>
              </a:tabLst>
            </a:pPr>
            <a:r>
              <a:rPr sz="3200">
                <a:latin typeface="宋体"/>
                <a:cs typeface="宋体"/>
              </a:rPr>
              <a:t>正常P-R间期为</a:t>
            </a:r>
            <a:r>
              <a:rPr sz="3200" spc="-10">
                <a:latin typeface="宋体"/>
                <a:cs typeface="宋体"/>
              </a:rPr>
              <a:t>0.12~0.20s</a:t>
            </a:r>
            <a:r>
              <a:rPr sz="3200">
                <a:latin typeface="宋体"/>
                <a:cs typeface="宋体"/>
              </a:rPr>
              <a:t>	。心率在70次</a:t>
            </a:r>
            <a:r>
              <a:rPr sz="3200" spc="-50">
                <a:latin typeface="宋体"/>
                <a:cs typeface="宋体"/>
              </a:rPr>
              <a:t>/</a:t>
            </a:r>
            <a:r>
              <a:rPr sz="3200">
                <a:latin typeface="宋体"/>
                <a:cs typeface="宋体"/>
              </a:rPr>
              <a:t>分以下时成年人的正常值。不同心率P-R</a:t>
            </a:r>
            <a:r>
              <a:rPr sz="3200" spc="-50">
                <a:latin typeface="宋体"/>
                <a:cs typeface="宋体"/>
              </a:rPr>
              <a:t>间</a:t>
            </a:r>
            <a:r>
              <a:rPr sz="3200">
                <a:latin typeface="宋体"/>
                <a:cs typeface="宋体"/>
              </a:rPr>
              <a:t>期的最高值不同71~90次/分为</a:t>
            </a:r>
            <a:r>
              <a:rPr sz="3200" spc="-10">
                <a:latin typeface="宋体"/>
                <a:cs typeface="宋体"/>
              </a:rPr>
              <a:t>0.19s， </a:t>
            </a:r>
            <a:r>
              <a:rPr sz="3200">
                <a:latin typeface="宋体"/>
                <a:cs typeface="宋体"/>
              </a:rPr>
              <a:t>91~110次/分为0.18s。17~14岁、13~7岁</a:t>
            </a:r>
            <a:r>
              <a:rPr sz="3200" spc="-50">
                <a:latin typeface="宋体"/>
                <a:cs typeface="宋体"/>
              </a:rPr>
              <a:t>、</a:t>
            </a:r>
            <a:endParaRPr sz="3200">
              <a:latin typeface="宋体"/>
              <a:cs typeface="宋体"/>
            </a:endParaRPr>
          </a:p>
          <a:p>
            <a:pPr marL="355600" marR="5080" algn="just">
              <a:lnSpc>
                <a:spcPct val="100000"/>
              </a:lnSpc>
            </a:pPr>
            <a:r>
              <a:rPr sz="3200">
                <a:latin typeface="宋体"/>
                <a:cs typeface="宋体"/>
              </a:rPr>
              <a:t>6~1.5岁与1.5岁以下分成4</a:t>
            </a:r>
            <a:r>
              <a:rPr sz="3200" spc="-10">
                <a:latin typeface="宋体"/>
                <a:cs typeface="宋体"/>
              </a:rPr>
              <a:t>个年龄组，各个</a:t>
            </a:r>
            <a:r>
              <a:rPr sz="3200">
                <a:latin typeface="宋体"/>
                <a:cs typeface="宋体"/>
              </a:rPr>
              <a:t>年龄组比成年人依此0.01s，</a:t>
            </a:r>
            <a:r>
              <a:rPr sz="3200" spc="-10">
                <a:latin typeface="宋体"/>
                <a:cs typeface="宋体"/>
              </a:rPr>
              <a:t>同一年龄组不</a:t>
            </a:r>
            <a:r>
              <a:rPr sz="3200">
                <a:latin typeface="宋体"/>
                <a:cs typeface="宋体"/>
              </a:rPr>
              <a:t>同心率节段又依此小0.01s</a:t>
            </a:r>
            <a:r>
              <a:rPr sz="3200" spc="-10">
                <a:latin typeface="宋体"/>
                <a:cs typeface="宋体"/>
              </a:rPr>
              <a:t>。凡超过其最高</a:t>
            </a:r>
            <a:r>
              <a:rPr sz="3200">
                <a:latin typeface="宋体"/>
                <a:cs typeface="宋体"/>
              </a:rPr>
              <a:t>值或小于0.12s（小儿除外）</a:t>
            </a:r>
            <a:r>
              <a:rPr sz="3200" spc="-15">
                <a:latin typeface="宋体"/>
                <a:cs typeface="宋体"/>
              </a:rPr>
              <a:t>为异常。</a:t>
            </a:r>
            <a:endParaRPr sz="3200">
              <a:latin typeface="宋体"/>
              <a:cs typeface="宋体"/>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35940" y="581500"/>
            <a:ext cx="1549400" cy="391160"/>
          </a:xfrm>
          <a:prstGeom prst="rect">
            <a:avLst/>
          </a:prstGeom>
        </p:spPr>
        <p:txBody>
          <a:bodyPr vert="horz" wrap="square" lIns="0" tIns="12700" rIns="0" bIns="0" rtlCol="0">
            <a:spAutoFit/>
          </a:bodyPr>
          <a:lstStyle/>
          <a:p>
            <a:pPr marL="12700">
              <a:lnSpc>
                <a:spcPct val="100000"/>
              </a:lnSpc>
              <a:spcBef>
                <a:spcPts val="100"/>
              </a:spcBef>
            </a:pPr>
            <a:r>
              <a:rPr spc="-30">
                <a:latin typeface="Calibri"/>
                <a:cs typeface="Calibri"/>
              </a:rPr>
              <a:t>1</a:t>
            </a:r>
            <a:r>
              <a:rPr/>
              <a:t>、</a:t>
            </a:r>
            <a:r>
              <a:rPr spc="70">
                <a:latin typeface="Calibri"/>
                <a:cs typeface="Calibri"/>
              </a:rPr>
              <a:t>P-</a:t>
            </a:r>
            <a:r>
              <a:rPr spc="90">
                <a:latin typeface="Calibri"/>
                <a:cs typeface="Calibri"/>
              </a:rPr>
              <a:t>R</a:t>
            </a:r>
            <a:r>
              <a:rPr spc="-25"/>
              <a:t>延长</a:t>
            </a:r>
          </a:p>
        </p:txBody>
      </p:sp>
      <p:sp>
        <p:nvSpPr>
          <p:cNvPr id="3" name="object 3"/>
          <p:cNvSpPr txBox="1"/>
          <p:nvPr/>
        </p:nvSpPr>
        <p:spPr>
          <a:xfrm>
            <a:off x="535940" y="1174433"/>
            <a:ext cx="7734300" cy="1854200"/>
          </a:xfrm>
          <a:prstGeom prst="rect">
            <a:avLst/>
          </a:prstGeom>
        </p:spPr>
        <p:txBody>
          <a:bodyPr vert="horz" wrap="square" lIns="0" tIns="12700" rIns="0" bIns="0" rtlCol="0">
            <a:spAutoFit/>
          </a:bodyPr>
          <a:lstStyle/>
          <a:p>
            <a:pPr marL="355600" marR="5080" indent="-342900" algn="just">
              <a:lnSpc>
                <a:spcPct val="100000"/>
              </a:lnSpc>
              <a:spcBef>
                <a:spcPts val="100"/>
              </a:spcBef>
              <a:buSzPct val="101250"/>
              <a:buFont typeface="Arial"/>
              <a:buChar char="•"/>
              <a:tabLst>
                <a:tab pos="355600"/>
              </a:tabLst>
            </a:pPr>
            <a:r>
              <a:rPr sz="4000">
                <a:latin typeface="宋体"/>
                <a:cs typeface="宋体"/>
              </a:rPr>
              <a:t>是指P-R</a:t>
            </a:r>
            <a:r>
              <a:rPr sz="4000" spc="-5">
                <a:latin typeface="宋体"/>
                <a:cs typeface="宋体"/>
              </a:rPr>
              <a:t>间期超过该心率的最高值</a:t>
            </a:r>
            <a:r>
              <a:rPr sz="4000" spc="-50">
                <a:latin typeface="宋体"/>
                <a:cs typeface="宋体"/>
              </a:rPr>
              <a:t> </a:t>
            </a:r>
            <a:r>
              <a:rPr sz="4000">
                <a:latin typeface="宋体"/>
                <a:cs typeface="宋体"/>
              </a:rPr>
              <a:t>0.01s。如心率≤70次/分时，P-</a:t>
            </a:r>
            <a:r>
              <a:rPr sz="4000" spc="-50">
                <a:latin typeface="宋体"/>
                <a:cs typeface="宋体"/>
              </a:rPr>
              <a:t>R</a:t>
            </a:r>
            <a:r>
              <a:rPr sz="4000">
                <a:latin typeface="宋体"/>
                <a:cs typeface="宋体"/>
              </a:rPr>
              <a:t>间期≥0.21s为P-R</a:t>
            </a:r>
            <a:r>
              <a:rPr sz="4000" spc="-20">
                <a:latin typeface="宋体"/>
                <a:cs typeface="宋体"/>
              </a:rPr>
              <a:t>延长。</a:t>
            </a:r>
            <a:endParaRPr sz="4000">
              <a:latin typeface="宋体"/>
              <a:cs typeface="宋体"/>
            </a:endParaRPr>
          </a:p>
        </p:txBody>
      </p:sp>
      <p:pic>
        <p:nvPicPr>
          <p:cNvPr id="4" name="object 4"/>
          <p:cNvPicPr/>
          <p:nvPr/>
        </p:nvPicPr>
        <p:blipFill>
          <a:blip r:embed="rId2"/>
          <a:stretch>
            <a:fillRect/>
          </a:stretch>
        </p:blipFill>
        <p:spPr>
          <a:xfrm>
            <a:off x="6375400" y="4267200"/>
            <a:ext cx="2181225" cy="1870075"/>
          </a:xfrm>
          <a:prstGeom prst="rect">
            <a:avLst/>
          </a:prstGeom>
        </p:spPr>
      </p:pic>
      <p:sp>
        <p:nvSpPr>
          <p:cNvPr id="5" name="object 5"/>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25"/>
              <a:t>FT</a:t>
            </a:r>
          </a:p>
        </p:txBody>
      </p:sp>
      <p:sp>
        <p:nvSpPr>
          <p:cNvPr id="6" name="object 6"/>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25"/>
              <a:t>SJ</a:t>
            </a:r>
          </a:p>
        </p:txBody>
      </p:sp>
      <p:sp>
        <p:nvSpPr>
          <p:cNvPr id="7" name="object 7"/>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18</a:t>
            </a:fld>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70">
                <a:latin typeface="Calibri"/>
                <a:cs typeface="Calibri"/>
              </a:rPr>
              <a:t>P-</a:t>
            </a:r>
            <a:r>
              <a:rPr spc="90">
                <a:latin typeface="Calibri"/>
                <a:cs typeface="Calibri"/>
              </a:rPr>
              <a:t>R</a:t>
            </a:r>
            <a:r>
              <a:rPr spc="-10">
                <a:latin typeface="微软雅黑"/>
                <a:cs typeface="微软雅黑"/>
              </a:rPr>
              <a:t>间期延长的意义：</a:t>
            </a:r>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25"/>
              <a:t>FT</a:t>
            </a:r>
          </a:p>
        </p:txBody>
      </p:sp>
      <p:sp>
        <p:nvSpPr>
          <p:cNvPr id="5" name="object 5"/>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25"/>
              <a:t>SJ</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19</a:t>
            </a:fld>
          </a:p>
        </p:txBody>
      </p:sp>
      <p:sp>
        <p:nvSpPr>
          <p:cNvPr id="3" name="object 3"/>
          <p:cNvSpPr txBox="1"/>
          <p:nvPr/>
        </p:nvSpPr>
        <p:spPr>
          <a:xfrm>
            <a:off x="535940" y="1070884"/>
            <a:ext cx="8140700" cy="3748404"/>
          </a:xfrm>
          <a:prstGeom prst="rect">
            <a:avLst/>
          </a:prstGeom>
        </p:spPr>
        <p:txBody>
          <a:bodyPr vert="horz" wrap="square" lIns="0" tIns="114300" rIns="0" bIns="0" rtlCol="0">
            <a:spAutoFit/>
          </a:bodyPr>
          <a:lstStyle/>
          <a:p>
            <a:pPr marL="355600" indent="-342900">
              <a:lnSpc>
                <a:spcPct val="100000"/>
              </a:lnSpc>
              <a:spcBef>
                <a:spcPts val="900"/>
              </a:spcBef>
              <a:buSzPct val="101388"/>
              <a:buFont typeface="Arial"/>
              <a:buChar char="•"/>
              <a:tabLst>
                <a:tab pos="355600"/>
                <a:tab pos="1726564"/>
                <a:tab pos="4469765"/>
              </a:tabLst>
            </a:pPr>
            <a:r>
              <a:rPr sz="3600" spc="-25">
                <a:latin typeface="宋体"/>
                <a:cs typeface="宋体"/>
              </a:rPr>
              <a:t>（1）</a:t>
            </a:r>
            <a:r>
              <a:rPr sz="3600">
                <a:latin typeface="宋体"/>
                <a:cs typeface="宋体"/>
              </a:rPr>
              <a:t>	</a:t>
            </a:r>
            <a:r>
              <a:rPr sz="3600" b="1" spc="-335">
                <a:latin typeface="微软雅黑"/>
                <a:cs typeface="微软雅黑"/>
              </a:rPr>
              <a:t>P-</a:t>
            </a:r>
            <a:r>
              <a:rPr sz="3600" b="1" spc="-430">
                <a:latin typeface="微软雅黑"/>
                <a:cs typeface="微软雅黑"/>
              </a:rPr>
              <a:t>R</a:t>
            </a:r>
            <a:r>
              <a:rPr sz="3600" b="1">
                <a:latin typeface="微软雅黑"/>
                <a:cs typeface="微软雅黑"/>
              </a:rPr>
              <a:t>间期延</a:t>
            </a:r>
            <a:r>
              <a:rPr sz="3600" b="1" spc="-50">
                <a:latin typeface="微软雅黑"/>
                <a:cs typeface="微软雅黑"/>
              </a:rPr>
              <a:t>长</a:t>
            </a:r>
            <a:r>
              <a:rPr sz="3600" b="1">
                <a:latin typeface="微软雅黑"/>
                <a:cs typeface="微软雅黑"/>
              </a:rPr>
              <a:t>	房室传导延迟</a:t>
            </a:r>
            <a:r>
              <a:rPr sz="3600" b="1" spc="-50">
                <a:latin typeface="微软雅黑"/>
                <a:cs typeface="微软雅黑"/>
              </a:rPr>
              <a:t>。</a:t>
            </a:r>
            <a:endParaRPr sz="3600">
              <a:latin typeface="微软雅黑"/>
              <a:cs typeface="微软雅黑"/>
            </a:endParaRPr>
          </a:p>
          <a:p>
            <a:pPr marL="355600" indent="-342900">
              <a:lnSpc>
                <a:spcPct val="100000"/>
              </a:lnSpc>
              <a:spcBef>
                <a:spcPts val="865"/>
              </a:spcBef>
              <a:buSzPct val="101388"/>
              <a:buFont typeface="Arial"/>
              <a:buChar char="•"/>
              <a:tabLst>
                <a:tab pos="355600"/>
              </a:tabLst>
            </a:pPr>
            <a:r>
              <a:rPr sz="3600" spc="-5">
                <a:latin typeface="宋体"/>
                <a:cs typeface="宋体"/>
              </a:rPr>
              <a:t>对青少年、儿童应考虑有心肌炎可能。</a:t>
            </a:r>
            <a:endParaRPr sz="3600">
              <a:latin typeface="宋体"/>
              <a:cs typeface="宋体"/>
            </a:endParaRPr>
          </a:p>
          <a:p>
            <a:pPr marL="355600" marR="462280" indent="-342900">
              <a:lnSpc>
                <a:spcPct val="100000"/>
              </a:lnSpc>
              <a:spcBef>
                <a:spcPts val="865"/>
              </a:spcBef>
              <a:buSzPct val="101388"/>
              <a:buFont typeface="Arial"/>
              <a:buChar char="•"/>
              <a:tabLst>
                <a:tab pos="355600"/>
              </a:tabLst>
            </a:pPr>
            <a:r>
              <a:rPr sz="3600" spc="-5">
                <a:latin typeface="宋体"/>
                <a:cs typeface="宋体"/>
              </a:rPr>
              <a:t>成年人除了考虑心肌炎外还要考虑有无心肌缺血或心肌损害。</a:t>
            </a:r>
            <a:endParaRPr sz="3600">
              <a:latin typeface="宋体"/>
              <a:cs typeface="宋体"/>
            </a:endParaRPr>
          </a:p>
          <a:p>
            <a:pPr marL="355600" marR="462280" indent="-342900">
              <a:lnSpc>
                <a:spcPct val="100000"/>
              </a:lnSpc>
              <a:spcBef>
                <a:spcPts val="865"/>
              </a:spcBef>
              <a:buSzPct val="101388"/>
              <a:buFont typeface="Arial"/>
              <a:buChar char="•"/>
              <a:tabLst>
                <a:tab pos="355600"/>
              </a:tabLst>
            </a:pPr>
            <a:r>
              <a:rPr sz="3600" spc="-5">
                <a:latin typeface="宋体"/>
                <a:cs typeface="宋体"/>
              </a:rPr>
              <a:t>老年人可为结间束传导纤维退行性变</a:t>
            </a:r>
            <a:r>
              <a:rPr sz="3600" spc="-10">
                <a:latin typeface="宋体"/>
                <a:cs typeface="宋体"/>
              </a:rPr>
              <a:t>致传导延缓。</a:t>
            </a:r>
            <a:endParaRPr sz="3600">
              <a:latin typeface="宋体"/>
              <a:cs typeface="宋体"/>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35940" y="581500"/>
            <a:ext cx="3225800" cy="391160"/>
          </a:xfrm>
          <a:prstGeom prst="rect">
            <a:avLst/>
          </a:prstGeom>
        </p:spPr>
        <p:txBody>
          <a:bodyPr vert="horz" wrap="square" lIns="0" tIns="12700" rIns="0" bIns="0" rtlCol="0">
            <a:spAutoFit/>
          </a:bodyPr>
          <a:lstStyle/>
          <a:p>
            <a:pPr marL="12700">
              <a:lnSpc>
                <a:spcPct val="100000"/>
              </a:lnSpc>
              <a:spcBef>
                <a:spcPts val="100"/>
              </a:spcBef>
            </a:pPr>
            <a:r>
              <a:rPr spc="-10">
                <a:latin typeface="微软雅黑"/>
                <a:cs typeface="微软雅黑"/>
              </a:rPr>
              <a:t>（</a:t>
            </a:r>
            <a:r>
              <a:rPr spc="-10">
                <a:latin typeface="Calibri"/>
                <a:cs typeface="Calibri"/>
              </a:rPr>
              <a:t>2</a:t>
            </a:r>
            <a:r>
              <a:rPr spc="-10">
                <a:latin typeface="微软雅黑"/>
                <a:cs typeface="微软雅黑"/>
              </a:rPr>
              <a:t>）迷走神经张力过高</a:t>
            </a:r>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25"/>
              <a:t>FT</a:t>
            </a:r>
          </a:p>
        </p:txBody>
      </p:sp>
      <p:sp>
        <p:nvSpPr>
          <p:cNvPr id="5" name="object 5"/>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25"/>
              <a:t>SJ</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20</a:t>
            </a:fld>
          </a:p>
        </p:txBody>
      </p:sp>
      <p:sp>
        <p:nvSpPr>
          <p:cNvPr id="3" name="object 3"/>
          <p:cNvSpPr txBox="1"/>
          <p:nvPr/>
        </p:nvSpPr>
        <p:spPr>
          <a:xfrm>
            <a:off x="535940" y="1174433"/>
            <a:ext cx="8496300" cy="4292600"/>
          </a:xfrm>
          <a:prstGeom prst="rect">
            <a:avLst/>
          </a:prstGeom>
        </p:spPr>
        <p:txBody>
          <a:bodyPr vert="horz" wrap="square" lIns="0" tIns="12700" rIns="0" bIns="0" rtlCol="0">
            <a:spAutoFit/>
          </a:bodyPr>
          <a:lstStyle/>
          <a:p>
            <a:pPr marL="355600" marR="513715" indent="-342900" algn="just">
              <a:lnSpc>
                <a:spcPct val="100000"/>
              </a:lnSpc>
              <a:spcBef>
                <a:spcPts val="100"/>
              </a:spcBef>
              <a:buSzPct val="101250"/>
              <a:buFont typeface="Arial"/>
              <a:buChar char="•"/>
              <a:tabLst>
                <a:tab pos="355600"/>
              </a:tabLst>
            </a:pPr>
            <a:r>
              <a:rPr sz="4000" spc="-5">
                <a:latin typeface="宋体"/>
                <a:cs typeface="宋体"/>
              </a:rPr>
              <a:t>迷走神经张力过高常见于成年人，多为一过性，同时伴有心动过缓。</a:t>
            </a:r>
            <a:r>
              <a:rPr sz="4000">
                <a:latin typeface="宋体"/>
                <a:cs typeface="宋体"/>
              </a:rPr>
              <a:t>心率快时P-R</a:t>
            </a:r>
            <a:r>
              <a:rPr sz="4000" spc="-10">
                <a:latin typeface="宋体"/>
                <a:cs typeface="宋体"/>
              </a:rPr>
              <a:t>间期正常。当节律不</a:t>
            </a:r>
            <a:endParaRPr sz="4000">
              <a:latin typeface="宋体"/>
              <a:cs typeface="宋体"/>
            </a:endParaRPr>
          </a:p>
          <a:p>
            <a:pPr marL="355600" marR="5080">
              <a:lnSpc>
                <a:spcPct val="100000"/>
              </a:lnSpc>
            </a:pPr>
            <a:r>
              <a:rPr sz="4000">
                <a:latin typeface="宋体"/>
                <a:cs typeface="宋体"/>
              </a:rPr>
              <a:t>整R-R长时P-R延长，R-R短时P-R</a:t>
            </a:r>
            <a:r>
              <a:rPr sz="4000" spc="-25">
                <a:latin typeface="宋体"/>
                <a:cs typeface="宋体"/>
              </a:rPr>
              <a:t>短，</a:t>
            </a:r>
            <a:r>
              <a:rPr sz="4000">
                <a:latin typeface="宋体"/>
                <a:cs typeface="宋体"/>
              </a:rPr>
              <a:t>或R-R长时P-R正常，R-R短时P-R</a:t>
            </a:r>
            <a:r>
              <a:rPr sz="4000" spc="-50">
                <a:latin typeface="宋体"/>
                <a:cs typeface="宋体"/>
              </a:rPr>
              <a:t>延 </a:t>
            </a:r>
            <a:r>
              <a:rPr sz="4000" spc="-5">
                <a:latin typeface="宋体"/>
                <a:cs typeface="宋体"/>
              </a:rPr>
              <a:t>长，则为分别称为慢频率依赖性或</a:t>
            </a:r>
            <a:r>
              <a:rPr sz="4000" spc="-50">
                <a:latin typeface="宋体"/>
                <a:cs typeface="宋体"/>
              </a:rPr>
              <a:t> </a:t>
            </a:r>
            <a:r>
              <a:rPr sz="4000" spc="-5">
                <a:latin typeface="宋体"/>
                <a:cs typeface="宋体"/>
              </a:rPr>
              <a:t>快频率依赖性一度房室传导阻滞。</a:t>
            </a:r>
            <a:endParaRPr sz="4000">
              <a:latin typeface="宋体"/>
              <a:cs typeface="宋体"/>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35940" y="581500"/>
            <a:ext cx="3073400" cy="391160"/>
          </a:xfrm>
          <a:prstGeom prst="rect">
            <a:avLst/>
          </a:prstGeom>
        </p:spPr>
        <p:txBody>
          <a:bodyPr vert="horz" wrap="square" lIns="0" tIns="12700" rIns="0" bIns="0" rtlCol="0">
            <a:spAutoFit/>
          </a:bodyPr>
          <a:lstStyle/>
          <a:p>
            <a:pPr marL="12700">
              <a:lnSpc>
                <a:spcPct val="100000"/>
              </a:lnSpc>
              <a:spcBef>
                <a:spcPts val="100"/>
              </a:spcBef>
            </a:pPr>
            <a:r>
              <a:rPr spc="-10">
                <a:latin typeface="微软雅黑"/>
                <a:cs typeface="微软雅黑"/>
              </a:rPr>
              <a:t>（</a:t>
            </a:r>
            <a:r>
              <a:rPr spc="-10">
                <a:latin typeface="Calibri"/>
                <a:cs typeface="Calibri"/>
              </a:rPr>
              <a:t>3</a:t>
            </a:r>
            <a:r>
              <a:rPr spc="-10">
                <a:latin typeface="微软雅黑"/>
                <a:cs typeface="微软雅黑"/>
              </a:rPr>
              <a:t>）</a:t>
            </a:r>
            <a:r>
              <a:rPr>
                <a:latin typeface="微软雅黑"/>
                <a:cs typeface="微软雅黑"/>
              </a:rPr>
              <a:t>干扰性</a:t>
            </a:r>
            <a:r>
              <a:rPr spc="70">
                <a:latin typeface="Calibri"/>
                <a:cs typeface="Calibri"/>
              </a:rPr>
              <a:t>P-</a:t>
            </a:r>
            <a:r>
              <a:rPr spc="90">
                <a:latin typeface="Calibri"/>
                <a:cs typeface="Calibri"/>
              </a:rPr>
              <a:t>R</a:t>
            </a:r>
            <a:r>
              <a:rPr spc="-20">
                <a:latin typeface="微软雅黑"/>
                <a:cs typeface="微软雅黑"/>
              </a:rPr>
              <a:t>延长。</a:t>
            </a:r>
          </a:p>
        </p:txBody>
      </p:sp>
      <p:sp>
        <p:nvSpPr>
          <p:cNvPr id="3" name="object 3"/>
          <p:cNvSpPr txBox="1">
            <a:spLocks noGrp="1"/>
          </p:cNvSpPr>
          <p:nvPr>
            <p:ph type="body" idx="1"/>
          </p:nvPr>
        </p:nvSpPr>
        <p:spPr>
          <a:prstGeom prst="rect">
            <a:avLst/>
          </a:prstGeom>
        </p:spPr>
        <p:txBody>
          <a:bodyPr vert="horz" wrap="square" lIns="0" tIns="12700" rIns="0" bIns="0" rtlCol="0">
            <a:spAutoFit/>
          </a:bodyPr>
          <a:lstStyle/>
          <a:p>
            <a:pPr marL="355600" marR="5080" indent="-342900">
              <a:lnSpc>
                <a:spcPct val="100000"/>
              </a:lnSpc>
              <a:spcBef>
                <a:spcPts val="100"/>
              </a:spcBef>
              <a:buSzPct val="101250"/>
              <a:buFont typeface="Arial"/>
              <a:buChar char="•"/>
              <a:tabLst>
                <a:tab pos="355600"/>
              </a:tabLst>
            </a:pPr>
            <a:r>
              <a:rPr spc="-5"/>
              <a:t>房性早搏发生较早又能下传，常见</a:t>
            </a:r>
            <a:r>
              <a:rPr/>
              <a:t>干扰性P-R</a:t>
            </a:r>
            <a:r>
              <a:rPr spc="-5"/>
              <a:t>延长。插入性室性早搏或交界性早搏，也常使其后一个窦</a:t>
            </a:r>
            <a:r>
              <a:rPr/>
              <a:t>性P波下传时P-R</a:t>
            </a:r>
            <a:r>
              <a:rPr spc="-20"/>
              <a:t>延长。</a:t>
            </a:r>
          </a:p>
        </p:txBody>
      </p:sp>
      <p:pic>
        <p:nvPicPr>
          <p:cNvPr id="4" name="object 4"/>
          <p:cNvPicPr/>
          <p:nvPr/>
        </p:nvPicPr>
        <p:blipFill>
          <a:blip r:embed="rId2"/>
          <a:stretch>
            <a:fillRect/>
          </a:stretch>
        </p:blipFill>
        <p:spPr>
          <a:xfrm>
            <a:off x="6438900" y="4216400"/>
            <a:ext cx="1797050" cy="2203450"/>
          </a:xfrm>
          <a:prstGeom prst="rect">
            <a:avLst/>
          </a:prstGeom>
        </p:spPr>
      </p:pic>
      <p:sp>
        <p:nvSpPr>
          <p:cNvPr id="5" name="object 5"/>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25"/>
              <a:t>FT</a:t>
            </a:r>
          </a:p>
        </p:txBody>
      </p:sp>
      <p:sp>
        <p:nvSpPr>
          <p:cNvPr id="6" name="object 6"/>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25"/>
              <a:t>SJ</a:t>
            </a:r>
          </a:p>
        </p:txBody>
      </p:sp>
      <p:sp>
        <p:nvSpPr>
          <p:cNvPr id="7" name="object 7"/>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21</a:t>
            </a:fld>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939" y="6378175"/>
            <a:ext cx="211454" cy="208279"/>
          </a:xfrm>
          <a:prstGeom prst="rect">
            <a:avLst/>
          </a:prstGeom>
        </p:spPr>
        <p:txBody>
          <a:bodyPr vert="horz" wrap="square" lIns="0" tIns="12700" rIns="0" bIns="0" rtlCol="0">
            <a:spAutoFit/>
          </a:bodyPr>
          <a:lstStyle/>
          <a:p>
            <a:pPr marL="12700">
              <a:lnSpc>
                <a:spcPct val="100000"/>
              </a:lnSpc>
              <a:spcBef>
                <a:spcPts val="100"/>
              </a:spcBef>
            </a:pPr>
            <a:r>
              <a:rPr sz="1200" spc="-25">
                <a:solidFill>
                  <a:srgbClr val="FFFFFF"/>
                </a:solidFill>
                <a:latin typeface="Arial"/>
                <a:cs typeface="Arial"/>
              </a:rPr>
              <a:t>FT</a:t>
            </a:r>
            <a:endParaRPr sz="1200">
              <a:latin typeface="Arial"/>
              <a:cs typeface="Arial"/>
            </a:endParaRPr>
          </a:p>
        </p:txBody>
      </p:sp>
      <p:sp>
        <p:nvSpPr>
          <p:cNvPr id="3" name="object 3"/>
          <p:cNvSpPr txBox="1"/>
          <p:nvPr/>
        </p:nvSpPr>
        <p:spPr>
          <a:xfrm>
            <a:off x="8414384" y="6378175"/>
            <a:ext cx="194945" cy="208279"/>
          </a:xfrm>
          <a:prstGeom prst="rect">
            <a:avLst/>
          </a:prstGeom>
        </p:spPr>
        <p:txBody>
          <a:bodyPr vert="horz" wrap="square" lIns="0" tIns="12700" rIns="0" bIns="0" rtlCol="0">
            <a:spAutoFit/>
          </a:bodyPr>
          <a:lstStyle/>
          <a:p>
            <a:pPr marL="12700">
              <a:lnSpc>
                <a:spcPct val="100000"/>
              </a:lnSpc>
              <a:spcBef>
                <a:spcPts val="100"/>
              </a:spcBef>
            </a:pPr>
            <a:r>
              <a:rPr sz="1200" spc="-25">
                <a:solidFill>
                  <a:srgbClr val="FFFFFF"/>
                </a:solidFill>
                <a:latin typeface="Arial"/>
                <a:cs typeface="Arial"/>
              </a:rPr>
              <a:t>22</a:t>
            </a:r>
            <a:endParaRPr sz="1200">
              <a:latin typeface="Arial"/>
              <a:cs typeface="Arial"/>
            </a:endParaRPr>
          </a:p>
        </p:txBody>
      </p:sp>
      <p:sp>
        <p:nvSpPr>
          <p:cNvPr id="4" name="object 4"/>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40">
                <a:latin typeface="Calibri"/>
                <a:cs typeface="Calibri"/>
              </a:rPr>
              <a:t>(4</a:t>
            </a:r>
            <a:r>
              <a:rPr spc="140">
                <a:latin typeface="微软雅黑"/>
                <a:cs typeface="微软雅黑"/>
              </a:rPr>
              <a:t>）</a:t>
            </a:r>
            <a:r>
              <a:rPr spc="-5">
                <a:latin typeface="微软雅黑"/>
                <a:cs typeface="微软雅黑"/>
              </a:rPr>
              <a:t>房室结内慢径路持续下传或结内快慢径路交替传导。</a:t>
            </a:r>
          </a:p>
        </p:txBody>
      </p:sp>
      <p:sp>
        <p:nvSpPr>
          <p:cNvPr id="5" name="object 5"/>
          <p:cNvSpPr txBox="1"/>
          <p:nvPr/>
        </p:nvSpPr>
        <p:spPr>
          <a:xfrm>
            <a:off x="535940" y="1172845"/>
            <a:ext cx="8369300" cy="4963160"/>
          </a:xfrm>
          <a:prstGeom prst="rect">
            <a:avLst/>
          </a:prstGeom>
        </p:spPr>
        <p:txBody>
          <a:bodyPr vert="horz" wrap="square" lIns="0" tIns="12700" rIns="0" bIns="0" rtlCol="0">
            <a:spAutoFit/>
          </a:bodyPr>
          <a:lstStyle/>
          <a:p>
            <a:pPr marL="355600" marR="462915" indent="-342900">
              <a:lnSpc>
                <a:spcPct val="100000"/>
              </a:lnSpc>
              <a:spcBef>
                <a:spcPts val="100"/>
              </a:spcBef>
              <a:buSzPct val="101388"/>
              <a:buFont typeface="Arial"/>
              <a:buChar char="•"/>
              <a:tabLst>
                <a:tab pos="355600"/>
              </a:tabLst>
            </a:pPr>
            <a:r>
              <a:rPr sz="3600">
                <a:latin typeface="宋体"/>
                <a:cs typeface="宋体"/>
              </a:rPr>
              <a:t>这是一种较少见的P-R</a:t>
            </a:r>
            <a:r>
              <a:rPr sz="3600" spc="-10">
                <a:latin typeface="宋体"/>
                <a:cs typeface="宋体"/>
              </a:rPr>
              <a:t>间期延长。其延</a:t>
            </a:r>
            <a:r>
              <a:rPr sz="3600">
                <a:latin typeface="宋体"/>
                <a:cs typeface="宋体"/>
              </a:rPr>
              <a:t>长幅度较大，常在0.30s，特别</a:t>
            </a:r>
            <a:r>
              <a:rPr sz="3600" spc="-10">
                <a:latin typeface="宋体"/>
                <a:cs typeface="宋体"/>
              </a:rPr>
              <a:t>0.40s</a:t>
            </a:r>
            <a:r>
              <a:rPr sz="3600" spc="-5">
                <a:latin typeface="宋体"/>
                <a:cs typeface="宋体"/>
              </a:rPr>
              <a:t>以上。结内快慢径路交替传导时，长</a:t>
            </a:r>
            <a:r>
              <a:rPr sz="3600">
                <a:latin typeface="宋体"/>
                <a:cs typeface="宋体"/>
              </a:rPr>
              <a:t>的与短的P-R</a:t>
            </a:r>
            <a:r>
              <a:rPr sz="3600" spc="-5">
                <a:latin typeface="宋体"/>
                <a:cs typeface="宋体"/>
              </a:rPr>
              <a:t>间期一般固定，偶尔呈文</a:t>
            </a:r>
            <a:r>
              <a:rPr sz="3600">
                <a:latin typeface="宋体"/>
                <a:cs typeface="宋体"/>
              </a:rPr>
              <a:t>氏型传导而又无P</a:t>
            </a:r>
            <a:r>
              <a:rPr sz="3600" spc="-10">
                <a:latin typeface="宋体"/>
                <a:cs typeface="宋体"/>
              </a:rPr>
              <a:t>波脱漏。房室结内慢</a:t>
            </a:r>
            <a:r>
              <a:rPr sz="3600" spc="-5">
                <a:latin typeface="宋体"/>
                <a:cs typeface="宋体"/>
              </a:rPr>
              <a:t>径路持续下传或房室结内快慢径路交</a:t>
            </a:r>
            <a:r>
              <a:rPr sz="3600">
                <a:latin typeface="宋体"/>
                <a:cs typeface="宋体"/>
              </a:rPr>
              <a:t>替传导时，如快径路无P-R</a:t>
            </a:r>
            <a:r>
              <a:rPr sz="3600" spc="-10">
                <a:latin typeface="宋体"/>
                <a:cs typeface="宋体"/>
              </a:rPr>
              <a:t>延长，通常</a:t>
            </a:r>
            <a:r>
              <a:rPr sz="3600" spc="-5">
                <a:latin typeface="宋体"/>
                <a:cs typeface="宋体"/>
              </a:rPr>
              <a:t>只说明房室结内双径路存在，如快径</a:t>
            </a:r>
            <a:endParaRPr sz="3600">
              <a:latin typeface="宋体"/>
              <a:cs typeface="宋体"/>
            </a:endParaRPr>
          </a:p>
          <a:p>
            <a:pPr marL="355600">
              <a:lnSpc>
                <a:spcPct val="100000"/>
              </a:lnSpc>
            </a:pPr>
            <a:r>
              <a:rPr sz="3600">
                <a:latin typeface="宋体"/>
                <a:cs typeface="宋体"/>
              </a:rPr>
              <a:t>路也P-R</a:t>
            </a:r>
            <a:r>
              <a:rPr sz="3600" spc="-5">
                <a:latin typeface="宋体"/>
                <a:cs typeface="宋体"/>
              </a:rPr>
              <a:t>延长或快慢径路呈文氏型改变，</a:t>
            </a:r>
            <a:endParaRPr sz="3600">
              <a:latin typeface="宋体"/>
              <a:cs typeface="宋体"/>
            </a:endParaRPr>
          </a:p>
        </p:txBody>
      </p:sp>
      <p:sp>
        <p:nvSpPr>
          <p:cNvPr id="6" name="object 6"/>
          <p:cNvSpPr txBox="1"/>
          <p:nvPr/>
        </p:nvSpPr>
        <p:spPr>
          <a:xfrm>
            <a:off x="840740" y="6110606"/>
            <a:ext cx="5372100" cy="574040"/>
          </a:xfrm>
          <a:prstGeom prst="rect">
            <a:avLst/>
          </a:prstGeom>
        </p:spPr>
        <p:txBody>
          <a:bodyPr vert="horz" wrap="square" lIns="0" tIns="12700" rIns="0" bIns="0" rtlCol="0">
            <a:spAutoFit/>
          </a:bodyPr>
          <a:lstStyle/>
          <a:p>
            <a:pPr marL="50800">
              <a:lnSpc>
                <a:spcPct val="100000"/>
              </a:lnSpc>
              <a:spcBef>
                <a:spcPts val="100"/>
              </a:spcBef>
              <a:tabLst>
                <a:tab pos="4164965"/>
              </a:tabLst>
            </a:pPr>
            <a:r>
              <a:rPr sz="3600">
                <a:latin typeface="宋体"/>
                <a:cs typeface="宋体"/>
              </a:rPr>
              <a:t>意义同一度房室</a:t>
            </a:r>
            <a:r>
              <a:rPr sz="3600" spc="-520">
                <a:latin typeface="宋体"/>
                <a:cs typeface="宋体"/>
              </a:rPr>
              <a:t>传</a:t>
            </a:r>
            <a:r>
              <a:rPr sz="1800" spc="-427" baseline="13888">
                <a:solidFill>
                  <a:srgbClr val="FFFFFF"/>
                </a:solidFill>
                <a:latin typeface="Arial"/>
                <a:cs typeface="Arial"/>
              </a:rPr>
              <a:t>S</a:t>
            </a:r>
            <a:r>
              <a:rPr sz="3600" spc="-3325">
                <a:latin typeface="宋体"/>
                <a:cs typeface="宋体"/>
              </a:rPr>
              <a:t>导</a:t>
            </a:r>
            <a:r>
              <a:rPr sz="1800" spc="-75" baseline="13888">
                <a:solidFill>
                  <a:srgbClr val="FFFFFF"/>
                </a:solidFill>
                <a:latin typeface="Arial"/>
                <a:cs typeface="Arial"/>
              </a:rPr>
              <a:t>J</a:t>
            </a:r>
            <a:r>
              <a:rPr sz="1800" baseline="13888">
                <a:solidFill>
                  <a:srgbClr val="FFFFFF"/>
                </a:solidFill>
                <a:latin typeface="Arial"/>
                <a:cs typeface="Arial"/>
              </a:rPr>
              <a:t>	</a:t>
            </a:r>
            <a:r>
              <a:rPr sz="3600">
                <a:latin typeface="宋体"/>
                <a:cs typeface="宋体"/>
              </a:rPr>
              <a:t>阻滞</a:t>
            </a:r>
            <a:r>
              <a:rPr sz="2000" spc="-50">
                <a:latin typeface="宋体"/>
                <a:cs typeface="宋体"/>
              </a:rPr>
              <a:t>。</a:t>
            </a:r>
            <a:endParaRPr sz="2000">
              <a:latin typeface="宋体"/>
              <a:cs typeface="宋体"/>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35940" y="581500"/>
            <a:ext cx="2463800" cy="391160"/>
          </a:xfrm>
          <a:prstGeom prst="rect">
            <a:avLst/>
          </a:prstGeom>
        </p:spPr>
        <p:txBody>
          <a:bodyPr vert="horz" wrap="square" lIns="0" tIns="12700" rIns="0" bIns="0" rtlCol="0">
            <a:spAutoFit/>
          </a:bodyPr>
          <a:lstStyle/>
          <a:p>
            <a:pPr marL="12700">
              <a:lnSpc>
                <a:spcPct val="100000"/>
              </a:lnSpc>
              <a:spcBef>
                <a:spcPts val="100"/>
              </a:spcBef>
            </a:pPr>
            <a:r>
              <a:rPr spc="-30">
                <a:latin typeface="Calibri"/>
                <a:cs typeface="Calibri"/>
              </a:rPr>
              <a:t>2</a:t>
            </a:r>
            <a:r>
              <a:rPr>
                <a:latin typeface="微软雅黑"/>
                <a:cs typeface="微软雅黑"/>
              </a:rPr>
              <a:t>、</a:t>
            </a:r>
            <a:r>
              <a:rPr spc="70">
                <a:latin typeface="Calibri"/>
                <a:cs typeface="Calibri"/>
              </a:rPr>
              <a:t>P-</a:t>
            </a:r>
            <a:r>
              <a:rPr spc="90">
                <a:latin typeface="Calibri"/>
                <a:cs typeface="Calibri"/>
              </a:rPr>
              <a:t>R</a:t>
            </a:r>
            <a:r>
              <a:rPr spc="-10">
                <a:latin typeface="微软雅黑"/>
                <a:cs typeface="微软雅黑"/>
              </a:rPr>
              <a:t>间期缩短。</a:t>
            </a:r>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25"/>
              <a:t>FT</a:t>
            </a:r>
          </a:p>
        </p:txBody>
      </p:sp>
      <p:sp>
        <p:nvSpPr>
          <p:cNvPr id="5" name="object 5"/>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25"/>
              <a:t>SJ</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23</a:t>
            </a:fld>
          </a:p>
        </p:txBody>
      </p:sp>
      <p:sp>
        <p:nvSpPr>
          <p:cNvPr id="3" name="object 3"/>
          <p:cNvSpPr txBox="1"/>
          <p:nvPr/>
        </p:nvSpPr>
        <p:spPr>
          <a:xfrm>
            <a:off x="535940" y="1174433"/>
            <a:ext cx="7988300" cy="4902200"/>
          </a:xfrm>
          <a:prstGeom prst="rect">
            <a:avLst/>
          </a:prstGeom>
        </p:spPr>
        <p:txBody>
          <a:bodyPr vert="horz" wrap="square" lIns="0" tIns="12700" rIns="0" bIns="0" rtlCol="0">
            <a:spAutoFit/>
          </a:bodyPr>
          <a:lstStyle/>
          <a:p>
            <a:pPr marL="355600" marR="5080" indent="-342900">
              <a:lnSpc>
                <a:spcPct val="100000"/>
              </a:lnSpc>
              <a:spcBef>
                <a:spcPts val="100"/>
              </a:spcBef>
              <a:buSzPct val="101250"/>
              <a:buFont typeface="Arial"/>
              <a:buChar char="•"/>
              <a:tabLst>
                <a:tab pos="355600"/>
              </a:tabLst>
            </a:pPr>
            <a:r>
              <a:rPr sz="4000">
                <a:latin typeface="宋体"/>
                <a:cs typeface="宋体"/>
              </a:rPr>
              <a:t>P-R</a:t>
            </a:r>
            <a:r>
              <a:rPr sz="4000" spc="-5">
                <a:latin typeface="宋体"/>
                <a:cs typeface="宋体"/>
              </a:rPr>
              <a:t>间期随心率增快而有所缩短，</a:t>
            </a:r>
            <a:r>
              <a:rPr sz="4000">
                <a:latin typeface="宋体"/>
                <a:cs typeface="宋体"/>
              </a:rPr>
              <a:t>但12</a:t>
            </a:r>
            <a:r>
              <a:rPr sz="4000" spc="-5">
                <a:latin typeface="宋体"/>
                <a:cs typeface="宋体"/>
              </a:rPr>
              <a:t>岁以上的正常儿童一般不应＜</a:t>
            </a:r>
            <a:r>
              <a:rPr sz="4000" spc="-50">
                <a:latin typeface="宋体"/>
                <a:cs typeface="宋体"/>
              </a:rPr>
              <a:t> </a:t>
            </a:r>
            <a:r>
              <a:rPr sz="4000">
                <a:latin typeface="宋体"/>
                <a:cs typeface="宋体"/>
              </a:rPr>
              <a:t>0.12s(少数正常成年人P-R</a:t>
            </a:r>
            <a:r>
              <a:rPr sz="4000" spc="-20">
                <a:latin typeface="宋体"/>
                <a:cs typeface="宋体"/>
              </a:rPr>
              <a:t>间期可</a:t>
            </a:r>
            <a:r>
              <a:rPr sz="4000">
                <a:latin typeface="宋体"/>
                <a:cs typeface="宋体"/>
              </a:rPr>
              <a:t>缩短至0.11s)，12</a:t>
            </a:r>
            <a:r>
              <a:rPr sz="4000" spc="-10">
                <a:latin typeface="宋体"/>
                <a:cs typeface="宋体"/>
              </a:rPr>
              <a:t>岁以下儿童心率</a:t>
            </a:r>
            <a:r>
              <a:rPr sz="4000">
                <a:latin typeface="宋体"/>
                <a:cs typeface="宋体"/>
              </a:rPr>
              <a:t>快时稍缩短应视为正常，特别1</a:t>
            </a:r>
            <a:r>
              <a:rPr sz="4000" spc="-50">
                <a:latin typeface="宋体"/>
                <a:cs typeface="宋体"/>
              </a:rPr>
              <a:t>岁</a:t>
            </a:r>
            <a:r>
              <a:rPr sz="4000">
                <a:latin typeface="宋体"/>
                <a:cs typeface="宋体"/>
              </a:rPr>
              <a:t>以内小孩在心动过速达130</a:t>
            </a:r>
            <a:r>
              <a:rPr sz="4000" spc="-15">
                <a:latin typeface="宋体"/>
                <a:cs typeface="宋体"/>
              </a:rPr>
              <a:t>次/分以</a:t>
            </a:r>
            <a:r>
              <a:rPr sz="4000">
                <a:latin typeface="宋体"/>
                <a:cs typeface="宋体"/>
              </a:rPr>
              <a:t>上时，P-R间期可小至0.10s，</a:t>
            </a:r>
            <a:r>
              <a:rPr sz="4000" spc="-25">
                <a:latin typeface="宋体"/>
                <a:cs typeface="宋体"/>
              </a:rPr>
              <a:t>甚至</a:t>
            </a:r>
            <a:r>
              <a:rPr sz="4000" spc="-50">
                <a:latin typeface="宋体"/>
                <a:cs typeface="宋体"/>
              </a:rPr>
              <a:t> </a:t>
            </a:r>
            <a:r>
              <a:rPr sz="4000">
                <a:latin typeface="宋体"/>
                <a:cs typeface="宋体"/>
              </a:rPr>
              <a:t>0.08s</a:t>
            </a:r>
            <a:r>
              <a:rPr sz="4000" spc="-50">
                <a:latin typeface="宋体"/>
                <a:cs typeface="宋体"/>
              </a:rPr>
              <a:t>。</a:t>
            </a:r>
            <a:endParaRPr sz="4000">
              <a:latin typeface="宋体"/>
              <a:cs typeface="宋体"/>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70">
                <a:latin typeface="Calibri"/>
                <a:cs typeface="Calibri"/>
              </a:rPr>
              <a:t>P-</a:t>
            </a:r>
            <a:r>
              <a:rPr spc="90">
                <a:latin typeface="Calibri"/>
                <a:cs typeface="Calibri"/>
              </a:rPr>
              <a:t>R</a:t>
            </a:r>
            <a:r>
              <a:rPr spc="-10">
                <a:latin typeface="微软雅黑"/>
                <a:cs typeface="微软雅黑"/>
              </a:rPr>
              <a:t>间期缩短的意义：</a:t>
            </a:r>
          </a:p>
        </p:txBody>
      </p:sp>
      <p:sp>
        <p:nvSpPr>
          <p:cNvPr id="3" name="object 3"/>
          <p:cNvSpPr txBox="1"/>
          <p:nvPr/>
        </p:nvSpPr>
        <p:spPr>
          <a:xfrm>
            <a:off x="535940" y="1176020"/>
            <a:ext cx="7912100" cy="3378200"/>
          </a:xfrm>
          <a:prstGeom prst="rect">
            <a:avLst/>
          </a:prstGeom>
        </p:spPr>
        <p:txBody>
          <a:bodyPr vert="horz" wrap="square" lIns="0" tIns="12700" rIns="0" bIns="0" rtlCol="0">
            <a:spAutoFit/>
          </a:bodyPr>
          <a:lstStyle/>
          <a:p>
            <a:pPr marL="355600" marR="5080" indent="-342900">
              <a:lnSpc>
                <a:spcPct val="100000"/>
              </a:lnSpc>
              <a:spcBef>
                <a:spcPts val="100"/>
              </a:spcBef>
              <a:buSzPct val="101136"/>
              <a:buFont typeface="Arial"/>
              <a:buChar char="•"/>
              <a:tabLst>
                <a:tab pos="355600"/>
              </a:tabLst>
            </a:pPr>
            <a:r>
              <a:rPr sz="4400">
                <a:latin typeface="宋体"/>
                <a:cs typeface="宋体"/>
              </a:rPr>
              <a:t>（1）</a:t>
            </a:r>
            <a:r>
              <a:rPr sz="4400" b="1">
                <a:latin typeface="微软雅黑"/>
                <a:cs typeface="微软雅黑"/>
              </a:rPr>
              <a:t>短</a:t>
            </a:r>
            <a:r>
              <a:rPr sz="4400" b="1" spc="-409">
                <a:latin typeface="微软雅黑"/>
                <a:cs typeface="微软雅黑"/>
              </a:rPr>
              <a:t>P-</a:t>
            </a:r>
            <a:r>
              <a:rPr sz="4400" b="1" spc="-525">
                <a:latin typeface="微软雅黑"/>
                <a:cs typeface="微软雅黑"/>
              </a:rPr>
              <a:t>R</a:t>
            </a:r>
            <a:r>
              <a:rPr sz="4400" b="1">
                <a:latin typeface="微软雅黑"/>
                <a:cs typeface="微软雅黑"/>
              </a:rPr>
              <a:t>间期征。</a:t>
            </a:r>
            <a:r>
              <a:rPr sz="4400">
                <a:latin typeface="宋体"/>
                <a:cs typeface="宋体"/>
              </a:rPr>
              <a:t>是P-R</a:t>
            </a:r>
            <a:r>
              <a:rPr sz="4400" spc="-25">
                <a:latin typeface="宋体"/>
                <a:cs typeface="宋体"/>
              </a:rPr>
              <a:t>间期</a:t>
            </a:r>
            <a:r>
              <a:rPr sz="4400">
                <a:latin typeface="宋体"/>
                <a:cs typeface="宋体"/>
              </a:rPr>
              <a:t>缩短最常见的一种</a:t>
            </a:r>
            <a:r>
              <a:rPr sz="4400" b="1" spc="-10">
                <a:latin typeface="微软雅黑"/>
                <a:cs typeface="微软雅黑"/>
              </a:rPr>
              <a:t>。其心电图</a:t>
            </a:r>
            <a:r>
              <a:rPr sz="4400" b="1">
                <a:latin typeface="微软雅黑"/>
                <a:cs typeface="微软雅黑"/>
              </a:rPr>
              <a:t>表现为：</a:t>
            </a:r>
            <a:r>
              <a:rPr sz="4400">
                <a:latin typeface="宋体"/>
                <a:cs typeface="宋体"/>
              </a:rPr>
              <a:t>P-R＜0.12s，QRS</a:t>
            </a:r>
            <a:r>
              <a:rPr sz="4400" spc="-25">
                <a:latin typeface="宋体"/>
                <a:cs typeface="宋体"/>
              </a:rPr>
              <a:t>时限</a:t>
            </a:r>
            <a:r>
              <a:rPr sz="4400">
                <a:latin typeface="宋体"/>
                <a:cs typeface="宋体"/>
              </a:rPr>
              <a:t>正常，QRS起始处无δ</a:t>
            </a:r>
            <a:r>
              <a:rPr sz="4400" spc="-15">
                <a:latin typeface="宋体"/>
                <a:cs typeface="宋体"/>
              </a:rPr>
              <a:t>波，通常</a:t>
            </a:r>
            <a:r>
              <a:rPr sz="4400">
                <a:latin typeface="宋体"/>
                <a:cs typeface="宋体"/>
              </a:rPr>
              <a:t>诊为短P-R</a:t>
            </a:r>
            <a:r>
              <a:rPr sz="4400" spc="-25">
                <a:latin typeface="宋体"/>
                <a:cs typeface="宋体"/>
              </a:rPr>
              <a:t>征。</a:t>
            </a:r>
            <a:endParaRPr sz="4400">
              <a:latin typeface="宋体"/>
              <a:cs typeface="宋体"/>
            </a:endParaRPr>
          </a:p>
        </p:txBody>
      </p:sp>
      <p:pic>
        <p:nvPicPr>
          <p:cNvPr id="4" name="object 4"/>
          <p:cNvPicPr/>
          <p:nvPr/>
        </p:nvPicPr>
        <p:blipFill>
          <a:blip r:embed="rId2"/>
          <a:stretch>
            <a:fillRect/>
          </a:stretch>
        </p:blipFill>
        <p:spPr>
          <a:xfrm>
            <a:off x="6654800" y="4775200"/>
            <a:ext cx="1730375" cy="1635125"/>
          </a:xfrm>
          <a:prstGeom prst="rect">
            <a:avLst/>
          </a:prstGeom>
        </p:spPr>
      </p:pic>
      <p:sp>
        <p:nvSpPr>
          <p:cNvPr id="5" name="object 5"/>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25"/>
              <a:t>FT</a:t>
            </a:r>
          </a:p>
        </p:txBody>
      </p:sp>
      <p:sp>
        <p:nvSpPr>
          <p:cNvPr id="6" name="object 6"/>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25"/>
              <a:t>SJ</a:t>
            </a:r>
          </a:p>
        </p:txBody>
      </p:sp>
      <p:sp>
        <p:nvSpPr>
          <p:cNvPr id="7" name="object 7"/>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24</a:t>
            </a:fld>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940" y="1172845"/>
            <a:ext cx="8597900" cy="3427095"/>
          </a:xfrm>
          <a:prstGeom prst="rect">
            <a:avLst/>
          </a:prstGeom>
        </p:spPr>
        <p:txBody>
          <a:bodyPr vert="horz" wrap="square" lIns="0" tIns="12700" rIns="0" bIns="0" rtlCol="0">
            <a:spAutoFit/>
          </a:bodyPr>
          <a:lstStyle/>
          <a:p>
            <a:pPr marL="355600" marR="233679" indent="-342900">
              <a:lnSpc>
                <a:spcPct val="100000"/>
              </a:lnSpc>
              <a:spcBef>
                <a:spcPts val="100"/>
              </a:spcBef>
              <a:buSzPct val="101388"/>
              <a:buFont typeface="Arial"/>
              <a:buChar char="•"/>
              <a:tabLst>
                <a:tab pos="355600"/>
                <a:tab pos="4241165"/>
              </a:tabLst>
            </a:pPr>
            <a:r>
              <a:rPr sz="3600">
                <a:latin typeface="宋体"/>
                <a:cs typeface="宋体"/>
              </a:rPr>
              <a:t>以前均诊断为L-G-L综合征，即所谓</a:t>
            </a:r>
            <a:r>
              <a:rPr sz="3600" spc="-50">
                <a:latin typeface="宋体"/>
                <a:cs typeface="宋体"/>
              </a:rPr>
              <a:t>变 </a:t>
            </a:r>
            <a:r>
              <a:rPr sz="3600">
                <a:latin typeface="宋体"/>
                <a:cs typeface="宋体"/>
              </a:rPr>
              <a:t>异性预激综合征</a:t>
            </a:r>
            <a:r>
              <a:rPr sz="3600" spc="-50">
                <a:latin typeface="宋体"/>
                <a:cs typeface="宋体"/>
              </a:rPr>
              <a:t>。</a:t>
            </a:r>
            <a:r>
              <a:rPr sz="3600">
                <a:latin typeface="宋体"/>
                <a:cs typeface="宋体"/>
              </a:rPr>
              <a:t>	近年来经电生理</a:t>
            </a:r>
            <a:r>
              <a:rPr sz="3600" spc="-50">
                <a:latin typeface="宋体"/>
                <a:cs typeface="宋体"/>
              </a:rPr>
              <a:t>研 </a:t>
            </a:r>
            <a:r>
              <a:rPr sz="3600">
                <a:latin typeface="宋体"/>
                <a:cs typeface="宋体"/>
              </a:rPr>
              <a:t>究证实所谓L-G-L综合征并无预激现象</a:t>
            </a:r>
            <a:r>
              <a:rPr sz="3600" spc="-50">
                <a:latin typeface="宋体"/>
                <a:cs typeface="宋体"/>
              </a:rPr>
              <a:t>，</a:t>
            </a:r>
            <a:endParaRPr sz="3600">
              <a:latin typeface="宋体"/>
              <a:cs typeface="宋体"/>
            </a:endParaRPr>
          </a:p>
          <a:p>
            <a:pPr marL="355600">
              <a:lnSpc>
                <a:spcPct val="100000"/>
              </a:lnSpc>
            </a:pPr>
            <a:r>
              <a:rPr sz="3600" spc="-5">
                <a:latin typeface="宋体"/>
                <a:cs typeface="宋体"/>
              </a:rPr>
              <a:t>属房室结内双径路中快径路的极端表现。</a:t>
            </a:r>
            <a:endParaRPr sz="3600">
              <a:latin typeface="宋体"/>
              <a:cs typeface="宋体"/>
            </a:endParaRPr>
          </a:p>
          <a:p>
            <a:pPr marL="355600" marR="690880" indent="-342900">
              <a:lnSpc>
                <a:spcPct val="100000"/>
              </a:lnSpc>
              <a:spcBef>
                <a:spcPts val="860"/>
              </a:spcBef>
              <a:buSzPct val="101388"/>
              <a:buFont typeface="Arial"/>
              <a:buChar char="•"/>
              <a:tabLst>
                <a:tab pos="355600"/>
              </a:tabLst>
            </a:pPr>
            <a:r>
              <a:rPr sz="3600">
                <a:latin typeface="宋体"/>
                <a:cs typeface="宋体"/>
              </a:rPr>
              <a:t>单纯短P-R</a:t>
            </a:r>
            <a:r>
              <a:rPr sz="3600" spc="-5">
                <a:latin typeface="宋体"/>
                <a:cs typeface="宋体"/>
              </a:rPr>
              <a:t>征与交感神经兴奋有关，常见于孕妇，无明显临床意义。</a:t>
            </a:r>
            <a:endParaRPr sz="3600">
              <a:latin typeface="宋体"/>
              <a:cs typeface="宋体"/>
            </a:endParaRPr>
          </a:p>
        </p:txBody>
      </p:sp>
      <p:sp>
        <p:nvSpPr>
          <p:cNvPr id="3" name="object 3"/>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25"/>
              <a:t>FT</a:t>
            </a:r>
          </a:p>
        </p:txBody>
      </p:sp>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25"/>
              <a:t>SJ</a:t>
            </a:r>
          </a:p>
        </p:txBody>
      </p:sp>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25</a:t>
            </a:fld>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35940" y="581500"/>
            <a:ext cx="2921000" cy="391160"/>
          </a:xfrm>
          <a:prstGeom prst="rect">
            <a:avLst/>
          </a:prstGeom>
        </p:spPr>
        <p:txBody>
          <a:bodyPr vert="horz" wrap="square" lIns="0" tIns="12700" rIns="0" bIns="0" rtlCol="0">
            <a:spAutoFit/>
          </a:bodyPr>
          <a:lstStyle/>
          <a:p>
            <a:pPr marL="12700">
              <a:lnSpc>
                <a:spcPct val="100000"/>
              </a:lnSpc>
              <a:spcBef>
                <a:spcPts val="100"/>
              </a:spcBef>
            </a:pPr>
            <a:r>
              <a:rPr spc="-10"/>
              <a:t>（</a:t>
            </a:r>
            <a:r>
              <a:rPr spc="-10">
                <a:latin typeface="Calibri"/>
                <a:cs typeface="Calibri"/>
              </a:rPr>
              <a:t>2</a:t>
            </a:r>
            <a:r>
              <a:rPr spc="-10"/>
              <a:t>）房室交界性心律</a:t>
            </a:r>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25"/>
              <a:t>FT</a:t>
            </a:r>
          </a:p>
        </p:txBody>
      </p:sp>
      <p:sp>
        <p:nvSpPr>
          <p:cNvPr id="5" name="object 5"/>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25"/>
              <a:t>SJ</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26</a:t>
            </a:fld>
          </a:p>
        </p:txBody>
      </p:sp>
      <p:sp>
        <p:nvSpPr>
          <p:cNvPr id="3" name="object 3"/>
          <p:cNvSpPr txBox="1"/>
          <p:nvPr/>
        </p:nvSpPr>
        <p:spPr>
          <a:xfrm>
            <a:off x="535940" y="1176020"/>
            <a:ext cx="8470900" cy="2707640"/>
          </a:xfrm>
          <a:prstGeom prst="rect">
            <a:avLst/>
          </a:prstGeom>
        </p:spPr>
        <p:txBody>
          <a:bodyPr vert="horz" wrap="square" lIns="0" tIns="12700" rIns="0" bIns="0" rtlCol="0">
            <a:spAutoFit/>
          </a:bodyPr>
          <a:lstStyle/>
          <a:p>
            <a:pPr marL="355600" marR="563880" indent="-342900">
              <a:lnSpc>
                <a:spcPct val="100000"/>
              </a:lnSpc>
              <a:spcBef>
                <a:spcPts val="100"/>
              </a:spcBef>
              <a:buSzPct val="101136"/>
              <a:buFont typeface="Arial"/>
              <a:buChar char="•"/>
              <a:tabLst>
                <a:tab pos="355600"/>
              </a:tabLst>
            </a:pPr>
            <a:r>
              <a:rPr sz="4400">
                <a:latin typeface="宋体"/>
                <a:cs typeface="宋体"/>
              </a:rPr>
              <a:t>房室交界性心律如QRS</a:t>
            </a:r>
            <a:r>
              <a:rPr sz="4400" spc="-15">
                <a:latin typeface="宋体"/>
                <a:cs typeface="宋体"/>
              </a:rPr>
              <a:t>前有逆行</a:t>
            </a:r>
            <a:r>
              <a:rPr sz="4400" spc="-50">
                <a:latin typeface="宋体"/>
                <a:cs typeface="宋体"/>
              </a:rPr>
              <a:t> </a:t>
            </a:r>
            <a:r>
              <a:rPr sz="4400">
                <a:latin typeface="宋体"/>
                <a:cs typeface="宋体"/>
              </a:rPr>
              <a:t>P波时，P-R</a:t>
            </a:r>
            <a:r>
              <a:rPr sz="4400" spc="-10">
                <a:latin typeface="宋体"/>
                <a:cs typeface="宋体"/>
              </a:rPr>
              <a:t>间期固定，并＜</a:t>
            </a:r>
            <a:endParaRPr sz="4400">
              <a:latin typeface="宋体"/>
              <a:cs typeface="宋体"/>
            </a:endParaRPr>
          </a:p>
          <a:p>
            <a:pPr marL="355600" marR="5080">
              <a:lnSpc>
                <a:spcPct val="100000"/>
              </a:lnSpc>
            </a:pPr>
            <a:r>
              <a:rPr sz="4400">
                <a:latin typeface="宋体"/>
                <a:cs typeface="宋体"/>
              </a:rPr>
              <a:t>0.12s</a:t>
            </a:r>
            <a:r>
              <a:rPr sz="4400" spc="-5">
                <a:latin typeface="宋体"/>
                <a:cs typeface="宋体"/>
              </a:rPr>
              <a:t>。如有明显前向传导阻滞，</a:t>
            </a:r>
            <a:r>
              <a:rPr sz="4400" spc="-50">
                <a:latin typeface="宋体"/>
                <a:cs typeface="宋体"/>
              </a:rPr>
              <a:t> </a:t>
            </a:r>
            <a:r>
              <a:rPr sz="4400">
                <a:latin typeface="宋体"/>
                <a:cs typeface="宋体"/>
              </a:rPr>
              <a:t>P-R间期可≥0.12s</a:t>
            </a:r>
            <a:r>
              <a:rPr sz="4400" spc="-50">
                <a:latin typeface="宋体"/>
                <a:cs typeface="宋体"/>
              </a:rPr>
              <a:t>。</a:t>
            </a:r>
            <a:endParaRPr sz="4400">
              <a:latin typeface="宋体"/>
              <a:cs typeface="宋体"/>
            </a:endParaRP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35940" y="581500"/>
            <a:ext cx="6731000" cy="391160"/>
          </a:xfrm>
          <a:prstGeom prst="rect">
            <a:avLst/>
          </a:prstGeom>
        </p:spPr>
        <p:txBody>
          <a:bodyPr vert="horz" wrap="square" lIns="0" tIns="12700" rIns="0" bIns="0" rtlCol="0">
            <a:spAutoFit/>
          </a:bodyPr>
          <a:lstStyle/>
          <a:p>
            <a:pPr marL="12700">
              <a:lnSpc>
                <a:spcPct val="100000"/>
              </a:lnSpc>
              <a:spcBef>
                <a:spcPts val="100"/>
              </a:spcBef>
            </a:pPr>
            <a:r>
              <a:rPr spc="-10"/>
              <a:t>（</a:t>
            </a:r>
            <a:r>
              <a:rPr spc="-10">
                <a:latin typeface="Calibri"/>
                <a:cs typeface="Calibri"/>
              </a:rPr>
              <a:t>3</a:t>
            </a:r>
            <a:r>
              <a:rPr spc="-10"/>
              <a:t>）</a:t>
            </a:r>
            <a:r>
              <a:rPr/>
              <a:t>各种不同类型的预激综合征</a:t>
            </a:r>
            <a:r>
              <a:rPr spc="-140"/>
              <a:t>（</a:t>
            </a:r>
            <a:r>
              <a:rPr spc="-140">
                <a:latin typeface="Calibri"/>
                <a:cs typeface="Calibri"/>
              </a:rPr>
              <a:t>A</a:t>
            </a:r>
            <a:r>
              <a:rPr/>
              <a:t>、</a:t>
            </a:r>
            <a:r>
              <a:rPr spc="-155">
                <a:latin typeface="Calibri"/>
                <a:cs typeface="Calibri"/>
              </a:rPr>
              <a:t>B</a:t>
            </a:r>
            <a:r>
              <a:rPr/>
              <a:t>、</a:t>
            </a:r>
            <a:r>
              <a:rPr spc="-85">
                <a:latin typeface="Calibri"/>
                <a:cs typeface="Calibri"/>
              </a:rPr>
              <a:t>C</a:t>
            </a:r>
            <a:r>
              <a:rPr/>
              <a:t>型）</a:t>
            </a:r>
            <a:r>
              <a:rPr spc="-50"/>
              <a:t>。</a:t>
            </a:r>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25"/>
              <a:t>FT</a:t>
            </a:r>
          </a:p>
        </p:txBody>
      </p:sp>
      <p:sp>
        <p:nvSpPr>
          <p:cNvPr id="5" name="object 5"/>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25"/>
              <a:t>SJ</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27</a:t>
            </a:fld>
          </a:p>
        </p:txBody>
      </p:sp>
      <p:sp>
        <p:nvSpPr>
          <p:cNvPr id="3" name="object 3"/>
          <p:cNvSpPr txBox="1">
            <a:spLocks noGrp="1"/>
          </p:cNvSpPr>
          <p:nvPr>
            <p:ph type="body" idx="1"/>
          </p:nvPr>
        </p:nvSpPr>
        <p:spPr>
          <a:prstGeom prst="rect">
            <a:avLst/>
          </a:prstGeom>
        </p:spPr>
        <p:txBody>
          <a:bodyPr vert="horz" wrap="square" lIns="0" tIns="12700" rIns="0" bIns="0" rtlCol="0">
            <a:spAutoFit/>
          </a:bodyPr>
          <a:lstStyle/>
          <a:p>
            <a:pPr marL="355600" marR="5080" indent="-342900">
              <a:lnSpc>
                <a:spcPct val="100000"/>
              </a:lnSpc>
              <a:spcBef>
                <a:spcPts val="100"/>
              </a:spcBef>
              <a:buSzPct val="101250"/>
              <a:buFont typeface="Arial"/>
              <a:buChar char="•"/>
              <a:tabLst>
                <a:tab pos="355600"/>
              </a:tabLst>
            </a:pPr>
            <a:r>
              <a:rPr/>
              <a:t>P-R间期缩短、QRS增宽、QRS</a:t>
            </a:r>
            <a:r>
              <a:rPr spc="-25"/>
              <a:t>起始</a:t>
            </a:r>
            <a:r>
              <a:rPr/>
              <a:t>处有δ</a:t>
            </a:r>
            <a:r>
              <a:rPr spc="-5"/>
              <a:t>波，称为“预激三联征”。</a:t>
            </a:r>
            <a:r>
              <a:rPr spc="-50"/>
              <a:t> </a:t>
            </a:r>
            <a:r>
              <a:rPr/>
              <a:t>P-J间期正常，一般≤0.27s（</a:t>
            </a:r>
            <a:r>
              <a:rPr spc="-50"/>
              <a:t>有 </a:t>
            </a:r>
            <a:r>
              <a:rPr/>
              <a:t>0.26s），</a:t>
            </a:r>
            <a:r>
              <a:rPr spc="-5"/>
              <a:t>如为间歇性预激则与同</a:t>
            </a:r>
            <a:r>
              <a:rPr/>
              <a:t>导联正常下传的P-R</a:t>
            </a:r>
            <a:r>
              <a:rPr spc="-10"/>
              <a:t>间期一致。</a:t>
            </a: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35940" y="581500"/>
            <a:ext cx="1397000" cy="391160"/>
          </a:xfrm>
          <a:prstGeom prst="rect">
            <a:avLst/>
          </a:prstGeom>
        </p:spPr>
        <p:txBody>
          <a:bodyPr vert="horz" wrap="square" lIns="0" tIns="12700" rIns="0" bIns="0" rtlCol="0">
            <a:spAutoFit/>
          </a:bodyPr>
          <a:lstStyle/>
          <a:p>
            <a:pPr marL="12700">
              <a:lnSpc>
                <a:spcPct val="100000"/>
              </a:lnSpc>
              <a:spcBef>
                <a:spcPts val="100"/>
              </a:spcBef>
            </a:pPr>
            <a:r>
              <a:rPr/>
              <a:t>三、</a:t>
            </a:r>
            <a:r>
              <a:rPr spc="70">
                <a:latin typeface="Calibri"/>
                <a:cs typeface="Calibri"/>
              </a:rPr>
              <a:t>P-</a:t>
            </a:r>
            <a:r>
              <a:rPr spc="90">
                <a:latin typeface="Calibri"/>
                <a:cs typeface="Calibri"/>
              </a:rPr>
              <a:t>R</a:t>
            </a:r>
            <a:r>
              <a:rPr spc="-50"/>
              <a:t>段</a:t>
            </a:r>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25"/>
              <a:t>FT</a:t>
            </a:r>
          </a:p>
        </p:txBody>
      </p:sp>
      <p:sp>
        <p:nvSpPr>
          <p:cNvPr id="5" name="object 5"/>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25"/>
              <a:t>SJ</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28</a:t>
            </a:fld>
          </a:p>
        </p:txBody>
      </p:sp>
      <p:sp>
        <p:nvSpPr>
          <p:cNvPr id="3" name="object 3"/>
          <p:cNvSpPr txBox="1">
            <a:spLocks noGrp="1"/>
          </p:cNvSpPr>
          <p:nvPr>
            <p:ph type="body" idx="1"/>
          </p:nvPr>
        </p:nvSpPr>
        <p:spPr>
          <a:prstGeom prst="rect">
            <a:avLst/>
          </a:prstGeom>
        </p:spPr>
        <p:txBody>
          <a:bodyPr vert="horz" wrap="square" lIns="0" tIns="12700" rIns="0" bIns="0" rtlCol="0">
            <a:spAutoFit/>
          </a:bodyPr>
          <a:lstStyle/>
          <a:p>
            <a:pPr marL="355600" marR="5080" indent="-342900">
              <a:lnSpc>
                <a:spcPct val="100000"/>
              </a:lnSpc>
              <a:spcBef>
                <a:spcPts val="100"/>
              </a:spcBef>
              <a:buSzPct val="101250"/>
              <a:buFont typeface="Arial"/>
              <a:buChar char="•"/>
              <a:tabLst>
                <a:tab pos="355600"/>
              </a:tabLst>
            </a:pPr>
            <a:r>
              <a:rPr/>
              <a:t>P-R段是自P波终点至QRS</a:t>
            </a:r>
            <a:r>
              <a:rPr spc="-15"/>
              <a:t>波起点这</a:t>
            </a:r>
            <a:r>
              <a:rPr spc="-5"/>
              <a:t>段时限，代表激动通过房室结-希-浦系统的总时间，主要反映激动在</a:t>
            </a:r>
            <a:r>
              <a:rPr/>
              <a:t>心房内的传导时间。通常P-R</a:t>
            </a:r>
            <a:r>
              <a:rPr spc="-25"/>
              <a:t>段在</a:t>
            </a:r>
            <a:r>
              <a:rPr/>
              <a:t>等电位线上，时限0.06s~0.14s</a:t>
            </a:r>
            <a:r>
              <a:rPr spc="-50"/>
              <a:t>。</a:t>
            </a:r>
            <a:r>
              <a:rPr/>
              <a:t>正常情况下P波时限/P-R</a:t>
            </a:r>
            <a:r>
              <a:rPr spc="-15"/>
              <a:t>段时限应</a:t>
            </a:r>
            <a:r>
              <a:rPr/>
              <a:t>在1.0~1.6</a:t>
            </a:r>
            <a:r>
              <a:rPr spc="-20"/>
              <a:t>之间。</a:t>
            </a:r>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70">
                <a:latin typeface="Calibri"/>
                <a:cs typeface="Calibri"/>
              </a:rPr>
              <a:t>P-</a:t>
            </a:r>
            <a:r>
              <a:rPr spc="90">
                <a:latin typeface="Calibri"/>
                <a:cs typeface="Calibri"/>
              </a:rPr>
              <a:t>R</a:t>
            </a:r>
            <a:r>
              <a:rPr spc="-10"/>
              <a:t>段异常的意义：</a:t>
            </a:r>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25"/>
              <a:t>FT</a:t>
            </a:r>
          </a:p>
        </p:txBody>
      </p:sp>
      <p:sp>
        <p:nvSpPr>
          <p:cNvPr id="5" name="object 5"/>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25"/>
              <a:t>SJ</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29</a:t>
            </a:fld>
          </a:p>
        </p:txBody>
      </p:sp>
      <p:sp>
        <p:nvSpPr>
          <p:cNvPr id="3" name="object 3"/>
          <p:cNvSpPr txBox="1">
            <a:spLocks noGrp="1"/>
          </p:cNvSpPr>
          <p:nvPr>
            <p:ph type="body" idx="1"/>
          </p:nvPr>
        </p:nvSpPr>
        <p:spPr>
          <a:prstGeom prst="rect">
            <a:avLst/>
          </a:prstGeom>
        </p:spPr>
        <p:txBody>
          <a:bodyPr vert="horz" wrap="square" lIns="0" tIns="12700" rIns="0" bIns="0" rtlCol="0">
            <a:spAutoFit/>
          </a:bodyPr>
          <a:lstStyle/>
          <a:p>
            <a:pPr marL="355600" marR="5080" indent="-342900">
              <a:lnSpc>
                <a:spcPct val="100000"/>
              </a:lnSpc>
              <a:spcBef>
                <a:spcPts val="100"/>
              </a:spcBef>
              <a:buSzPct val="101250"/>
              <a:buFont typeface="Arial"/>
              <a:buChar char="•"/>
              <a:tabLst>
                <a:tab pos="355600"/>
                <a:tab pos="4672965"/>
              </a:tabLst>
            </a:pPr>
            <a:r>
              <a:rPr b="1" spc="-409">
                <a:latin typeface="Microsoft JhengHei"/>
                <a:cs typeface="Microsoft JhengHei"/>
              </a:rPr>
              <a:t>1</a:t>
            </a:r>
            <a:r>
              <a:rPr b="1">
                <a:latin typeface="Microsoft JhengHei"/>
                <a:cs typeface="Microsoft JhengHei"/>
              </a:rPr>
              <a:t>、</a:t>
            </a:r>
            <a:r>
              <a:rPr b="1" spc="-300">
                <a:latin typeface="Microsoft JhengHei"/>
                <a:cs typeface="Microsoft JhengHei"/>
              </a:rPr>
              <a:t>P-</a:t>
            </a:r>
            <a:r>
              <a:rPr b="1" spc="-375">
                <a:latin typeface="Microsoft JhengHei"/>
                <a:cs typeface="Microsoft JhengHei"/>
              </a:rPr>
              <a:t>R</a:t>
            </a:r>
            <a:r>
              <a:rPr b="1">
                <a:latin typeface="Microsoft JhengHei"/>
                <a:cs typeface="Microsoft JhengHei"/>
              </a:rPr>
              <a:t>段移位。</a:t>
            </a:r>
            <a:r>
              <a:rPr/>
              <a:t>心动过速时P-R</a:t>
            </a:r>
            <a:r>
              <a:rPr spc="-50"/>
              <a:t>段</a:t>
            </a:r>
            <a:r>
              <a:rPr/>
              <a:t>可呈下斜型压低</a:t>
            </a:r>
            <a:r>
              <a:rPr spc="-50"/>
              <a:t>，</a:t>
            </a:r>
            <a:r>
              <a:rPr/>
              <a:t>	P波增高时增</a:t>
            </a:r>
            <a:r>
              <a:rPr spc="-50"/>
              <a:t>高</a:t>
            </a:r>
            <a:r>
              <a:rPr/>
              <a:t>导联的P-R段可呈下斜型压低。如</a:t>
            </a:r>
            <a:r>
              <a:rPr spc="-50"/>
              <a:t>P</a:t>
            </a:r>
          </a:p>
          <a:p>
            <a:pPr marL="355600" marR="5080">
              <a:lnSpc>
                <a:spcPct val="100000"/>
              </a:lnSpc>
            </a:pPr>
            <a:r>
              <a:rPr/>
              <a:t>-R</a:t>
            </a:r>
            <a:r>
              <a:rPr spc="-5"/>
              <a:t>段抬高或水平型压低有可能为心</a:t>
            </a:r>
            <a:r>
              <a:rPr spc="-15"/>
              <a:t>房梗死。</a:t>
            </a:r>
          </a:p>
          <a:p>
            <a:pPr marL="355600" marR="5080" indent="-342900">
              <a:lnSpc>
                <a:spcPct val="104500"/>
              </a:lnSpc>
              <a:spcBef>
                <a:spcPts val="525"/>
              </a:spcBef>
              <a:buSzPct val="101250"/>
              <a:buFont typeface="Arial"/>
              <a:buChar char="•"/>
              <a:tabLst>
                <a:tab pos="608965"/>
                <a:tab pos="609600"/>
              </a:tabLst>
            </a:pPr>
            <a:r>
              <a:rPr/>
              <a:t>	2、P-R段延长。一般P-R</a:t>
            </a:r>
            <a:r>
              <a:rPr spc="-15"/>
              <a:t>段延长，</a:t>
            </a:r>
            <a:r>
              <a:rPr spc="-50"/>
              <a:t> </a:t>
            </a:r>
            <a:r>
              <a:rPr/>
              <a:t>P波时限/P-R段时限＜1.0</a:t>
            </a:r>
            <a:r>
              <a:rPr spc="-50"/>
              <a:t>。</a:t>
            </a:r>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35940" y="581500"/>
            <a:ext cx="1701800" cy="391160"/>
          </a:xfrm>
          <a:prstGeom prst="rect">
            <a:avLst/>
          </a:prstGeom>
        </p:spPr>
        <p:txBody>
          <a:bodyPr vert="horz" wrap="square" lIns="0" tIns="12700" rIns="0" bIns="0" rtlCol="0">
            <a:spAutoFit/>
          </a:bodyPr>
          <a:lstStyle/>
          <a:p>
            <a:pPr marL="12700">
              <a:lnSpc>
                <a:spcPct val="100000"/>
              </a:lnSpc>
              <a:spcBef>
                <a:spcPts val="100"/>
              </a:spcBef>
            </a:pPr>
            <a:r>
              <a:rPr/>
              <a:t>四、</a:t>
            </a:r>
            <a:r>
              <a:rPr spc="-185">
                <a:latin typeface="Calibri"/>
                <a:cs typeface="Calibri"/>
              </a:rPr>
              <a:t>QRS</a:t>
            </a:r>
            <a:r>
              <a:rPr spc="-25"/>
              <a:t>波群</a:t>
            </a:r>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25"/>
              <a:t>FT</a:t>
            </a:r>
          </a:p>
        </p:txBody>
      </p:sp>
      <p:sp>
        <p:nvSpPr>
          <p:cNvPr id="5" name="object 5"/>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25"/>
              <a:t>SJ</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30</a:t>
            </a:fld>
          </a:p>
        </p:txBody>
      </p:sp>
      <p:sp>
        <p:nvSpPr>
          <p:cNvPr id="3" name="object 3"/>
          <p:cNvSpPr txBox="1"/>
          <p:nvPr/>
        </p:nvSpPr>
        <p:spPr>
          <a:xfrm>
            <a:off x="535940" y="1176020"/>
            <a:ext cx="7912100" cy="2707640"/>
          </a:xfrm>
          <a:prstGeom prst="rect">
            <a:avLst/>
          </a:prstGeom>
        </p:spPr>
        <p:txBody>
          <a:bodyPr vert="horz" wrap="square" lIns="0" tIns="12700" rIns="0" bIns="0" rtlCol="0">
            <a:spAutoFit/>
          </a:bodyPr>
          <a:lstStyle/>
          <a:p>
            <a:pPr marL="355600" marR="5080" indent="-342900">
              <a:lnSpc>
                <a:spcPct val="100000"/>
              </a:lnSpc>
              <a:spcBef>
                <a:spcPts val="100"/>
              </a:spcBef>
              <a:buSzPct val="101136"/>
              <a:buFont typeface="Arial"/>
              <a:buChar char="•"/>
              <a:tabLst>
                <a:tab pos="355600"/>
              </a:tabLst>
            </a:pPr>
            <a:r>
              <a:rPr sz="4400">
                <a:latin typeface="宋体"/>
                <a:cs typeface="宋体"/>
              </a:rPr>
              <a:t>QRS</a:t>
            </a:r>
            <a:r>
              <a:rPr sz="4400" spc="-5">
                <a:latin typeface="宋体"/>
                <a:cs typeface="宋体"/>
              </a:rPr>
              <a:t>波群是心室除极向量环投影在各导联轴上所形成的综合波群。其形态、时限、电压有一</a:t>
            </a:r>
            <a:r>
              <a:rPr sz="4400" spc="-10">
                <a:latin typeface="宋体"/>
                <a:cs typeface="宋体"/>
              </a:rPr>
              <a:t>定正常范围。</a:t>
            </a:r>
            <a:endParaRPr sz="4400">
              <a:latin typeface="宋体"/>
              <a:cs typeface="宋体"/>
            </a:endParaRPr>
          </a:p>
        </p:txBody>
      </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35940" y="581500"/>
            <a:ext cx="2463800" cy="391160"/>
          </a:xfrm>
          <a:prstGeom prst="rect">
            <a:avLst/>
          </a:prstGeom>
        </p:spPr>
        <p:txBody>
          <a:bodyPr vert="horz" wrap="square" lIns="0" tIns="12700" rIns="0" bIns="0" rtlCol="0">
            <a:spAutoFit/>
          </a:bodyPr>
          <a:lstStyle/>
          <a:p>
            <a:pPr marL="12700">
              <a:lnSpc>
                <a:spcPct val="100000"/>
              </a:lnSpc>
              <a:spcBef>
                <a:spcPts val="100"/>
              </a:spcBef>
            </a:pPr>
            <a:r>
              <a:rPr spc="-30">
                <a:latin typeface="Calibri"/>
                <a:cs typeface="Calibri"/>
              </a:rPr>
              <a:t>1</a:t>
            </a:r>
            <a:r>
              <a:rPr/>
              <a:t>、</a:t>
            </a:r>
            <a:r>
              <a:rPr spc="-185">
                <a:latin typeface="Calibri"/>
                <a:cs typeface="Calibri"/>
              </a:rPr>
              <a:t>QRS</a:t>
            </a:r>
            <a:r>
              <a:rPr spc="-10"/>
              <a:t>波群电压。</a:t>
            </a:r>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25"/>
              <a:t>FT</a:t>
            </a:r>
          </a:p>
        </p:txBody>
      </p:sp>
      <p:sp>
        <p:nvSpPr>
          <p:cNvPr id="5" name="object 5"/>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25"/>
              <a:t>SJ</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31</a:t>
            </a:fld>
          </a:p>
        </p:txBody>
      </p:sp>
      <p:sp>
        <p:nvSpPr>
          <p:cNvPr id="3" name="object 3"/>
          <p:cNvSpPr txBox="1"/>
          <p:nvPr/>
        </p:nvSpPr>
        <p:spPr>
          <a:xfrm>
            <a:off x="535940" y="1095169"/>
            <a:ext cx="7912100" cy="4602480"/>
          </a:xfrm>
          <a:prstGeom prst="rect">
            <a:avLst/>
          </a:prstGeom>
        </p:spPr>
        <p:txBody>
          <a:bodyPr vert="horz" wrap="square" lIns="0" tIns="90170" rIns="0" bIns="0" rtlCol="0">
            <a:spAutoFit/>
          </a:bodyPr>
          <a:lstStyle/>
          <a:p>
            <a:pPr marL="355600" indent="-342900">
              <a:lnSpc>
                <a:spcPct val="100000"/>
              </a:lnSpc>
              <a:spcBef>
                <a:spcPts val="710"/>
              </a:spcBef>
              <a:buSzPct val="101388"/>
              <a:buFont typeface="Arial"/>
              <a:buChar char="•"/>
              <a:tabLst>
                <a:tab pos="355600"/>
              </a:tabLst>
            </a:pPr>
            <a:r>
              <a:rPr sz="3600">
                <a:latin typeface="宋体"/>
                <a:cs typeface="宋体"/>
              </a:rPr>
              <a:t>QRS</a:t>
            </a:r>
            <a:r>
              <a:rPr sz="3600" spc="-10">
                <a:latin typeface="宋体"/>
                <a:cs typeface="宋体"/>
              </a:rPr>
              <a:t>波电压指标：</a:t>
            </a:r>
            <a:endParaRPr sz="3600">
              <a:latin typeface="宋体"/>
              <a:cs typeface="宋体"/>
            </a:endParaRPr>
          </a:p>
          <a:p>
            <a:pPr marL="355600" marR="5080" indent="-342900">
              <a:lnSpc>
                <a:spcPct val="104500"/>
              </a:lnSpc>
              <a:spcBef>
                <a:spcPts val="475"/>
              </a:spcBef>
              <a:buSzPct val="101388"/>
              <a:buFont typeface="Arial"/>
              <a:buChar char="•"/>
              <a:tabLst>
                <a:tab pos="355600"/>
                <a:tab pos="5841365"/>
              </a:tabLst>
            </a:pPr>
            <a:r>
              <a:rPr sz="3600">
                <a:latin typeface="宋体"/>
                <a:cs typeface="宋体"/>
              </a:rPr>
              <a:t>正常QRS电压</a:t>
            </a:r>
            <a:r>
              <a:rPr sz="3600" spc="-10">
                <a:latin typeface="宋体"/>
                <a:cs typeface="宋体"/>
              </a:rPr>
              <a:t>：</a:t>
            </a:r>
            <a:r>
              <a:rPr sz="3600" spc="-10">
                <a:solidFill>
                  <a:srgbClr val="85DFD0"/>
                </a:solidFill>
                <a:latin typeface="宋体"/>
                <a:cs typeface="宋体"/>
              </a:rPr>
              <a:t>RV5＜2.5mV</a:t>
            </a:r>
            <a:r>
              <a:rPr sz="3600">
                <a:solidFill>
                  <a:srgbClr val="85DFD0"/>
                </a:solidFill>
                <a:latin typeface="宋体"/>
                <a:cs typeface="宋体"/>
              </a:rPr>
              <a:t>	</a:t>
            </a:r>
            <a:r>
              <a:rPr sz="3600" spc="-10">
                <a:latin typeface="宋体"/>
                <a:cs typeface="宋体"/>
              </a:rPr>
              <a:t>，SV1V2＜ </a:t>
            </a:r>
            <a:r>
              <a:rPr sz="3600">
                <a:latin typeface="宋体"/>
                <a:cs typeface="宋体"/>
              </a:rPr>
              <a:t>2.1mV，</a:t>
            </a:r>
            <a:r>
              <a:rPr sz="3600">
                <a:solidFill>
                  <a:srgbClr val="85DFD0"/>
                </a:solidFill>
                <a:latin typeface="宋体"/>
                <a:cs typeface="宋体"/>
              </a:rPr>
              <a:t>RV5+SV1＜3.5mV（女）</a:t>
            </a:r>
            <a:r>
              <a:rPr sz="3600" spc="-50">
                <a:solidFill>
                  <a:srgbClr val="85DFD0"/>
                </a:solidFill>
                <a:latin typeface="宋体"/>
                <a:cs typeface="宋体"/>
              </a:rPr>
              <a:t>、</a:t>
            </a:r>
            <a:endParaRPr sz="3600">
              <a:latin typeface="宋体"/>
              <a:cs typeface="宋体"/>
            </a:endParaRPr>
          </a:p>
          <a:p>
            <a:pPr marL="355600">
              <a:lnSpc>
                <a:spcPct val="100000"/>
              </a:lnSpc>
            </a:pPr>
            <a:r>
              <a:rPr sz="3600">
                <a:solidFill>
                  <a:srgbClr val="85DFD0"/>
                </a:solidFill>
                <a:latin typeface="宋体"/>
                <a:cs typeface="宋体"/>
              </a:rPr>
              <a:t>4.0mV（男），RV1＜1.0mV</a:t>
            </a:r>
            <a:r>
              <a:rPr sz="3600">
                <a:latin typeface="宋体"/>
                <a:cs typeface="宋体"/>
              </a:rPr>
              <a:t>（</a:t>
            </a:r>
            <a:r>
              <a:rPr sz="3600" spc="-20">
                <a:latin typeface="宋体"/>
                <a:cs typeface="宋体"/>
              </a:rPr>
              <a:t>小儿＜</a:t>
            </a:r>
            <a:endParaRPr sz="3600">
              <a:latin typeface="宋体"/>
              <a:cs typeface="宋体"/>
            </a:endParaRPr>
          </a:p>
          <a:p>
            <a:pPr marL="355600" marR="5080">
              <a:lnSpc>
                <a:spcPct val="100000"/>
              </a:lnSpc>
              <a:tabLst>
                <a:tab pos="2640965"/>
                <a:tab pos="3326765"/>
              </a:tabLst>
            </a:pPr>
            <a:r>
              <a:rPr sz="3600" spc="-10">
                <a:latin typeface="宋体"/>
                <a:cs typeface="宋体"/>
              </a:rPr>
              <a:t>1.5mV），</a:t>
            </a:r>
            <a:r>
              <a:rPr sz="3600">
                <a:latin typeface="宋体"/>
                <a:cs typeface="宋体"/>
              </a:rPr>
              <a:t>	RV1+SV5＜1.2mV，V3导</a:t>
            </a:r>
            <a:r>
              <a:rPr sz="3600" spc="-50">
                <a:latin typeface="宋体"/>
                <a:cs typeface="宋体"/>
              </a:rPr>
              <a:t>联 </a:t>
            </a:r>
            <a:r>
              <a:rPr sz="3600" spc="-10">
                <a:latin typeface="宋体"/>
                <a:cs typeface="宋体"/>
              </a:rPr>
              <a:t>R+S＜6.0mV，</a:t>
            </a:r>
            <a:r>
              <a:rPr sz="3600">
                <a:latin typeface="宋体"/>
                <a:cs typeface="宋体"/>
              </a:rPr>
              <a:t>	</a:t>
            </a:r>
            <a:r>
              <a:rPr sz="3600" spc="-10">
                <a:latin typeface="宋体"/>
                <a:cs typeface="宋体"/>
              </a:rPr>
              <a:t>RI＜1.5mV，RaVR＜ 0.5mV，RaVL＜1.2mV，RaVF＜2.0mV， </a:t>
            </a:r>
            <a:r>
              <a:rPr sz="3600">
                <a:latin typeface="宋体"/>
                <a:cs typeface="宋体"/>
              </a:rPr>
              <a:t>RII＜2.5mV，RI+SIII＜2.5mV</a:t>
            </a:r>
            <a:r>
              <a:rPr sz="3600" spc="-50">
                <a:latin typeface="宋体"/>
                <a:cs typeface="宋体"/>
              </a:rPr>
              <a:t>。</a:t>
            </a:r>
            <a:endParaRPr sz="3600">
              <a:latin typeface="宋体"/>
              <a:cs typeface="宋体"/>
            </a:endParaRPr>
          </a:p>
        </p:txBody>
      </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940" y="1174433"/>
            <a:ext cx="7988300" cy="5024120"/>
          </a:xfrm>
          <a:prstGeom prst="rect">
            <a:avLst/>
          </a:prstGeom>
        </p:spPr>
        <p:txBody>
          <a:bodyPr vert="horz" wrap="square" lIns="0" tIns="12700" rIns="0" bIns="0" rtlCol="0">
            <a:spAutoFit/>
          </a:bodyPr>
          <a:lstStyle/>
          <a:p>
            <a:pPr marL="355600" marR="1021080" indent="-342900">
              <a:lnSpc>
                <a:spcPct val="100000"/>
              </a:lnSpc>
              <a:spcBef>
                <a:spcPts val="100"/>
              </a:spcBef>
              <a:buSzPct val="101250"/>
              <a:buFont typeface="Arial"/>
              <a:buChar char="•"/>
              <a:tabLst>
                <a:tab pos="355600"/>
              </a:tabLst>
            </a:pPr>
            <a:r>
              <a:rPr sz="4000">
                <a:latin typeface="宋体"/>
                <a:cs typeface="宋体"/>
              </a:rPr>
              <a:t>此外</a:t>
            </a:r>
            <a:r>
              <a:rPr sz="4000" spc="-10">
                <a:latin typeface="宋体"/>
                <a:cs typeface="宋体"/>
              </a:rPr>
              <a:t>，V1R/S＜1，V5R/S＞1， aVRR/Q＜1；</a:t>
            </a:r>
            <a:endParaRPr sz="4000">
              <a:latin typeface="宋体"/>
              <a:cs typeface="宋体"/>
            </a:endParaRPr>
          </a:p>
          <a:p>
            <a:pPr marL="355600" marR="5080" indent="-342900">
              <a:lnSpc>
                <a:spcPct val="100000"/>
              </a:lnSpc>
              <a:spcBef>
                <a:spcPts val="960"/>
              </a:spcBef>
              <a:buSzPct val="101250"/>
              <a:buFont typeface="Arial"/>
              <a:buChar char="•"/>
              <a:tabLst>
                <a:tab pos="355600"/>
                <a:tab pos="5180965"/>
              </a:tabLst>
            </a:pPr>
            <a:r>
              <a:rPr sz="4000">
                <a:latin typeface="宋体"/>
                <a:cs typeface="宋体"/>
              </a:rPr>
              <a:t>正常情况下V1-V4或V5导联R波电</a:t>
            </a:r>
            <a:r>
              <a:rPr sz="4000" spc="-50">
                <a:latin typeface="宋体"/>
                <a:cs typeface="宋体"/>
              </a:rPr>
              <a:t>压</a:t>
            </a:r>
            <a:r>
              <a:rPr sz="4000">
                <a:latin typeface="宋体"/>
                <a:cs typeface="宋体"/>
              </a:rPr>
              <a:t>应逐搏增高，无明显顺钟向转</a:t>
            </a:r>
            <a:r>
              <a:rPr sz="4000" spc="-50">
                <a:latin typeface="宋体"/>
                <a:cs typeface="宋体"/>
              </a:rPr>
              <a:t>时 </a:t>
            </a:r>
            <a:r>
              <a:rPr sz="4000">
                <a:latin typeface="宋体"/>
                <a:cs typeface="宋体"/>
              </a:rPr>
              <a:t>RV3电压应</a:t>
            </a:r>
            <a:r>
              <a:rPr sz="4000" spc="-10">
                <a:latin typeface="宋体"/>
                <a:cs typeface="宋体"/>
              </a:rPr>
              <a:t>＞0.3mV；</a:t>
            </a:r>
            <a:r>
              <a:rPr sz="4000">
                <a:latin typeface="宋体"/>
                <a:cs typeface="宋体"/>
              </a:rPr>
              <a:t>	V2~V6导联</a:t>
            </a:r>
            <a:r>
              <a:rPr sz="4000" spc="-50">
                <a:latin typeface="宋体"/>
                <a:cs typeface="宋体"/>
              </a:rPr>
              <a:t>的 </a:t>
            </a:r>
            <a:r>
              <a:rPr sz="4000">
                <a:latin typeface="宋体"/>
                <a:cs typeface="宋体"/>
              </a:rPr>
              <a:t>S波应逐搏减少或过度到无S波。</a:t>
            </a:r>
            <a:r>
              <a:rPr sz="4000" spc="-25">
                <a:latin typeface="宋体"/>
                <a:cs typeface="宋体"/>
              </a:rPr>
              <a:t>V3</a:t>
            </a:r>
            <a:r>
              <a:rPr sz="4000">
                <a:latin typeface="宋体"/>
                <a:cs typeface="宋体"/>
              </a:rPr>
              <a:t>导联呈RS型，称过度型。凡不符</a:t>
            </a:r>
            <a:r>
              <a:rPr sz="4000" spc="-50">
                <a:latin typeface="宋体"/>
                <a:cs typeface="宋体"/>
              </a:rPr>
              <a:t>合</a:t>
            </a:r>
            <a:r>
              <a:rPr sz="4000">
                <a:latin typeface="宋体"/>
                <a:cs typeface="宋体"/>
              </a:rPr>
              <a:t>上述数值范围均为异常</a:t>
            </a:r>
            <a:r>
              <a:rPr sz="4000" spc="-50">
                <a:latin typeface="宋体"/>
                <a:cs typeface="宋体"/>
              </a:rPr>
              <a:t>。</a:t>
            </a:r>
            <a:endParaRPr sz="4000">
              <a:latin typeface="宋体"/>
              <a:cs typeface="宋体"/>
            </a:endParaRPr>
          </a:p>
        </p:txBody>
      </p:sp>
      <p:sp>
        <p:nvSpPr>
          <p:cNvPr id="3" name="object 3"/>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25"/>
              <a:t>FT</a:t>
            </a:r>
          </a:p>
        </p:txBody>
      </p:sp>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25"/>
              <a:t>SJ</a:t>
            </a:r>
          </a:p>
        </p:txBody>
      </p:sp>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32</a:t>
            </a:fld>
          </a:p>
        </p:txBody>
      </p:sp>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0"/>
              <a:t>（</a:t>
            </a:r>
            <a:r>
              <a:rPr spc="-100">
                <a:latin typeface="Calibri"/>
                <a:cs typeface="Calibri"/>
              </a:rPr>
              <a:t>1</a:t>
            </a:r>
            <a:r>
              <a:rPr spc="-100"/>
              <a:t>）</a:t>
            </a:r>
            <a:r>
              <a:rPr spc="-100">
                <a:latin typeface="Calibri"/>
                <a:cs typeface="Calibri"/>
              </a:rPr>
              <a:t>QRS</a:t>
            </a:r>
            <a:r>
              <a:rPr spc="-10"/>
              <a:t>电压增高及意义：</a:t>
            </a:r>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25"/>
              <a:t>FT</a:t>
            </a:r>
          </a:p>
        </p:txBody>
      </p:sp>
      <p:sp>
        <p:nvSpPr>
          <p:cNvPr id="5" name="object 5"/>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25"/>
              <a:t>SJ</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33</a:t>
            </a:fld>
          </a:p>
        </p:txBody>
      </p:sp>
      <p:sp>
        <p:nvSpPr>
          <p:cNvPr id="3" name="object 3"/>
          <p:cNvSpPr txBox="1">
            <a:spLocks noGrp="1"/>
          </p:cNvSpPr>
          <p:nvPr>
            <p:ph type="body" idx="1"/>
          </p:nvPr>
        </p:nvSpPr>
        <p:spPr>
          <a:prstGeom prst="rect">
            <a:avLst/>
          </a:prstGeom>
        </p:spPr>
        <p:txBody>
          <a:bodyPr vert="horz" wrap="square" lIns="0" tIns="12700" rIns="0" bIns="0" rtlCol="0">
            <a:spAutoFit/>
          </a:bodyPr>
          <a:lstStyle/>
          <a:p>
            <a:pPr marL="355600" marR="5080" indent="-342900" algn="just">
              <a:lnSpc>
                <a:spcPct val="100000"/>
              </a:lnSpc>
              <a:spcBef>
                <a:spcPts val="100"/>
              </a:spcBef>
              <a:buSzPct val="101250"/>
              <a:buFont typeface="Arial"/>
              <a:buChar char="•"/>
              <a:tabLst>
                <a:tab pos="355600"/>
              </a:tabLst>
            </a:pPr>
            <a:r>
              <a:rPr/>
              <a:t>QRS电压高于正常值称电压增高。</a:t>
            </a:r>
            <a:r>
              <a:rPr spc="-50"/>
              <a:t>R</a:t>
            </a:r>
            <a:r>
              <a:rPr spc="-5"/>
              <a:t>波电压增高，部分可见于正常人，部分见于心室肥大，部分见于束支阻滞、预激综合征、室内差异传导及室性异位搏动等情况。</a:t>
            </a:r>
          </a:p>
        </p:txBody>
      </p:sp>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800">
                <a:latin typeface="Calibri"/>
                <a:cs typeface="Calibri"/>
              </a:rPr>
              <a:t>①</a:t>
            </a:r>
            <a:r>
              <a:rPr spc="-5"/>
              <a:t>与左室肥大相关的电压增高：</a:t>
            </a:r>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25"/>
              <a:t>FT</a:t>
            </a:r>
          </a:p>
        </p:txBody>
      </p:sp>
      <p:sp>
        <p:nvSpPr>
          <p:cNvPr id="5" name="object 5"/>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25"/>
              <a:t>SJ</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34</a:t>
            </a:fld>
          </a:p>
        </p:txBody>
      </p:sp>
      <p:sp>
        <p:nvSpPr>
          <p:cNvPr id="3" name="object 3"/>
          <p:cNvSpPr txBox="1"/>
          <p:nvPr/>
        </p:nvSpPr>
        <p:spPr>
          <a:xfrm>
            <a:off x="535940" y="1174433"/>
            <a:ext cx="7988300" cy="4902200"/>
          </a:xfrm>
          <a:prstGeom prst="rect">
            <a:avLst/>
          </a:prstGeom>
        </p:spPr>
        <p:txBody>
          <a:bodyPr vert="horz" wrap="square" lIns="0" tIns="12700" rIns="0" bIns="0" rtlCol="0">
            <a:spAutoFit/>
          </a:bodyPr>
          <a:lstStyle/>
          <a:p>
            <a:pPr marL="355600" marR="5080" indent="-342900">
              <a:lnSpc>
                <a:spcPct val="100000"/>
              </a:lnSpc>
              <a:spcBef>
                <a:spcPts val="100"/>
              </a:spcBef>
              <a:buSzPct val="101250"/>
              <a:buFont typeface="Arial"/>
              <a:buChar char="•"/>
              <a:tabLst>
                <a:tab pos="355600"/>
              </a:tabLst>
            </a:pPr>
            <a:r>
              <a:rPr sz="4000">
                <a:latin typeface="宋体"/>
                <a:cs typeface="宋体"/>
              </a:rPr>
              <a:t>RV5或</a:t>
            </a:r>
            <a:r>
              <a:rPr sz="4000" spc="-10">
                <a:latin typeface="宋体"/>
                <a:cs typeface="宋体"/>
              </a:rPr>
              <a:t>V6＞2.5mV，SV1V2＞2.1mV， </a:t>
            </a:r>
            <a:r>
              <a:rPr sz="4000">
                <a:latin typeface="宋体"/>
                <a:cs typeface="宋体"/>
              </a:rPr>
              <a:t>RV5+SV1＞3.5mV（女）、</a:t>
            </a:r>
            <a:r>
              <a:rPr sz="4000" spc="-10">
                <a:latin typeface="宋体"/>
                <a:cs typeface="宋体"/>
              </a:rPr>
              <a:t>4.0mV（</a:t>
            </a:r>
            <a:r>
              <a:rPr sz="4000">
                <a:latin typeface="宋体"/>
                <a:cs typeface="宋体"/>
              </a:rPr>
              <a:t>男</a:t>
            </a:r>
            <a:r>
              <a:rPr sz="4000" spc="-10">
                <a:latin typeface="宋体"/>
                <a:cs typeface="宋体"/>
              </a:rPr>
              <a:t>），RI+SIII＞2.5mV，RaVL＞ </a:t>
            </a:r>
            <a:r>
              <a:rPr sz="4000">
                <a:latin typeface="宋体"/>
                <a:cs typeface="宋体"/>
              </a:rPr>
              <a:t>1.2mV，RaVF＞2.0mV。此外</a:t>
            </a:r>
            <a:r>
              <a:rPr sz="4000" spc="-20">
                <a:latin typeface="宋体"/>
                <a:cs typeface="宋体"/>
              </a:rPr>
              <a:t>，RI＞</a:t>
            </a:r>
            <a:endParaRPr sz="4000">
              <a:latin typeface="宋体"/>
              <a:cs typeface="宋体"/>
            </a:endParaRPr>
          </a:p>
          <a:p>
            <a:pPr marL="355600" marR="5080">
              <a:lnSpc>
                <a:spcPct val="100000"/>
              </a:lnSpc>
            </a:pPr>
            <a:r>
              <a:rPr sz="4000">
                <a:latin typeface="宋体"/>
                <a:cs typeface="宋体"/>
              </a:rPr>
              <a:t>1.5mV，RV6＞RV5，</a:t>
            </a:r>
            <a:r>
              <a:rPr sz="4000" spc="-10">
                <a:latin typeface="宋体"/>
                <a:cs typeface="宋体"/>
              </a:rPr>
              <a:t>对左室肥大有</a:t>
            </a:r>
            <a:r>
              <a:rPr sz="4000">
                <a:latin typeface="宋体"/>
                <a:cs typeface="宋体"/>
              </a:rPr>
              <a:t>很大意义，据报道几乎100%</a:t>
            </a:r>
            <a:r>
              <a:rPr sz="4000" spc="-20">
                <a:latin typeface="宋体"/>
                <a:cs typeface="宋体"/>
              </a:rPr>
              <a:t>左室肥</a:t>
            </a:r>
            <a:r>
              <a:rPr sz="4000">
                <a:latin typeface="宋体"/>
                <a:cs typeface="宋体"/>
              </a:rPr>
              <a:t>大。（注意约50%</a:t>
            </a:r>
            <a:r>
              <a:rPr sz="4000" spc="-10">
                <a:latin typeface="宋体"/>
                <a:cs typeface="宋体"/>
              </a:rPr>
              <a:t>心室肥大者无相</a:t>
            </a:r>
            <a:r>
              <a:rPr sz="4000">
                <a:latin typeface="宋体"/>
                <a:cs typeface="宋体"/>
              </a:rPr>
              <a:t>关高电压表现</a:t>
            </a:r>
            <a:r>
              <a:rPr sz="4000" spc="-50">
                <a:latin typeface="宋体"/>
                <a:cs typeface="宋体"/>
              </a:rPr>
              <a:t>）</a:t>
            </a:r>
            <a:endParaRPr sz="4000">
              <a:latin typeface="宋体"/>
              <a:cs typeface="宋体"/>
            </a:endParaRPr>
          </a:p>
        </p:txBody>
      </p:sp>
    </p:spTree>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35940" y="494823"/>
            <a:ext cx="6883400" cy="574040"/>
          </a:xfrm>
          <a:prstGeom prst="rect">
            <a:avLst/>
          </a:prstGeom>
        </p:spPr>
        <p:txBody>
          <a:bodyPr vert="horz" wrap="square" lIns="0" tIns="12700" rIns="0" bIns="0" rtlCol="0">
            <a:spAutoFit/>
          </a:bodyPr>
          <a:lstStyle/>
          <a:p>
            <a:pPr marL="12700">
              <a:lnSpc>
                <a:spcPct val="100000"/>
              </a:lnSpc>
              <a:spcBef>
                <a:spcPts val="100"/>
              </a:spcBef>
            </a:pPr>
            <a:r>
              <a:rPr sz="3600" spc="-1200">
                <a:latin typeface="Calibri"/>
                <a:cs typeface="Calibri"/>
              </a:rPr>
              <a:t>②</a:t>
            </a:r>
            <a:r>
              <a:rPr sz="3600" spc="-5"/>
              <a:t>与右心室肥大相关的电压增高：</a:t>
            </a:r>
            <a:endParaRPr sz="3600">
              <a:latin typeface="Calibri"/>
              <a:cs typeface="Calibri"/>
            </a:endParaRPr>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25"/>
              <a:t>FT</a:t>
            </a:r>
          </a:p>
        </p:txBody>
      </p:sp>
      <p:sp>
        <p:nvSpPr>
          <p:cNvPr id="5" name="object 5"/>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25"/>
              <a:t>SJ</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35</a:t>
            </a:fld>
          </a:p>
        </p:txBody>
      </p:sp>
      <p:sp>
        <p:nvSpPr>
          <p:cNvPr id="3" name="object 3"/>
          <p:cNvSpPr txBox="1">
            <a:spLocks noGrp="1"/>
          </p:cNvSpPr>
          <p:nvPr>
            <p:ph type="body" idx="1"/>
          </p:nvPr>
        </p:nvSpPr>
        <p:spPr>
          <a:prstGeom prst="rect">
            <a:avLst/>
          </a:prstGeom>
        </p:spPr>
        <p:txBody>
          <a:bodyPr vert="horz" wrap="square" lIns="0" tIns="12700" rIns="0" bIns="0" rtlCol="0">
            <a:spAutoFit/>
          </a:bodyPr>
          <a:lstStyle/>
          <a:p>
            <a:pPr marL="355600" marR="5080" indent="-342900">
              <a:lnSpc>
                <a:spcPct val="100000"/>
              </a:lnSpc>
              <a:spcBef>
                <a:spcPts val="100"/>
              </a:spcBef>
              <a:buSzPct val="101250"/>
              <a:buFont typeface="Arial"/>
              <a:buChar char="•"/>
              <a:tabLst>
                <a:tab pos="355600"/>
              </a:tabLst>
            </a:pPr>
            <a:r>
              <a:rPr/>
              <a:t>RV1＞1.0mV（小儿</a:t>
            </a:r>
            <a:r>
              <a:rPr spc="-10"/>
              <a:t>＜1.5mV）， </a:t>
            </a:r>
            <a:r>
              <a:rPr/>
              <a:t>RV1+SV5＞1.2mV，V1导</a:t>
            </a:r>
            <a:r>
              <a:rPr spc="-10"/>
              <a:t>R/S＞1，V5</a:t>
            </a:r>
          </a:p>
          <a:p>
            <a:pPr marL="355600" marR="259715" algn="just">
              <a:lnSpc>
                <a:spcPct val="100000"/>
              </a:lnSpc>
            </a:pPr>
            <a:r>
              <a:rPr/>
              <a:t>导R/S＜1。此外</a:t>
            </a:r>
            <a:r>
              <a:rPr spc="-10"/>
              <a:t>，RaVR＞0.5mV， </a:t>
            </a:r>
            <a:r>
              <a:rPr/>
              <a:t>aVR导R/Q＞1</a:t>
            </a:r>
            <a:r>
              <a:rPr spc="-10"/>
              <a:t>时也是右室肥大的参</a:t>
            </a:r>
            <a:r>
              <a:rPr spc="-15"/>
              <a:t>考指标。</a:t>
            </a:r>
          </a:p>
        </p:txBody>
      </p:sp>
    </p:spTree>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0"/>
              <a:t>（</a:t>
            </a:r>
            <a:r>
              <a:rPr spc="-100">
                <a:latin typeface="Calibri"/>
                <a:cs typeface="Calibri"/>
              </a:rPr>
              <a:t>2</a:t>
            </a:r>
            <a:r>
              <a:rPr spc="-100"/>
              <a:t>）</a:t>
            </a:r>
            <a:r>
              <a:rPr spc="-100">
                <a:latin typeface="Calibri"/>
                <a:cs typeface="Calibri"/>
              </a:rPr>
              <a:t>QRS</a:t>
            </a:r>
            <a:r>
              <a:rPr spc="-10"/>
              <a:t>波电压降低及意义：</a:t>
            </a:r>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25"/>
              <a:t>FT</a:t>
            </a:r>
          </a:p>
        </p:txBody>
      </p:sp>
      <p:sp>
        <p:nvSpPr>
          <p:cNvPr id="5" name="object 5"/>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25"/>
              <a:t>SJ</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36</a:t>
            </a:fld>
          </a:p>
        </p:txBody>
      </p:sp>
      <p:sp>
        <p:nvSpPr>
          <p:cNvPr id="3" name="object 3"/>
          <p:cNvSpPr txBox="1">
            <a:spLocks noGrp="1"/>
          </p:cNvSpPr>
          <p:nvPr>
            <p:ph type="body" idx="1"/>
          </p:nvPr>
        </p:nvSpPr>
        <p:spPr>
          <a:prstGeom prst="rect">
            <a:avLst/>
          </a:prstGeom>
        </p:spPr>
        <p:txBody>
          <a:bodyPr vert="horz" wrap="square" lIns="0" tIns="26034" rIns="0" bIns="0" rtlCol="0">
            <a:spAutoFit/>
          </a:bodyPr>
          <a:lstStyle/>
          <a:p>
            <a:pPr marL="355600" marR="5080" indent="-342900">
              <a:lnSpc>
                <a:spcPct val="97800"/>
              </a:lnSpc>
              <a:spcBef>
                <a:spcPts val="204"/>
              </a:spcBef>
              <a:buSzPct val="101250"/>
              <a:buFont typeface="Arial"/>
              <a:buChar char="•"/>
              <a:tabLst>
                <a:tab pos="355600"/>
                <a:tab pos="2386965"/>
                <a:tab pos="3402965"/>
              </a:tabLst>
            </a:pPr>
            <a:r>
              <a:rPr/>
              <a:t>肢导联各导QRS电压算术和均</a:t>
            </a:r>
            <a:r>
              <a:rPr spc="-50"/>
              <a:t>＜ </a:t>
            </a:r>
            <a:r>
              <a:rPr spc="-10"/>
              <a:t>0.5mV，</a:t>
            </a:r>
            <a:r>
              <a:rPr/>
              <a:t>	胸导联各导QRS电压算</a:t>
            </a:r>
            <a:r>
              <a:rPr spc="-50"/>
              <a:t>术</a:t>
            </a:r>
            <a:r>
              <a:rPr/>
              <a:t>和均</a:t>
            </a:r>
            <a:r>
              <a:rPr spc="-10"/>
              <a:t>＜0.8mV</a:t>
            </a:r>
            <a:r>
              <a:rPr/>
              <a:t>	称胸导联低电压。</a:t>
            </a:r>
            <a:r>
              <a:rPr spc="-25"/>
              <a:t>V4</a:t>
            </a:r>
          </a:p>
          <a:p>
            <a:pPr marL="355600" marR="5080" algn="just">
              <a:lnSpc>
                <a:spcPct val="100000"/>
              </a:lnSpc>
              <a:spcBef>
                <a:spcPts val="215"/>
              </a:spcBef>
            </a:pPr>
            <a:r>
              <a:rPr/>
              <a:t>-V6导联QRS</a:t>
            </a:r>
            <a:r>
              <a:rPr spc="-5"/>
              <a:t>电压低称左胸导联低电</a:t>
            </a:r>
            <a:r>
              <a:rPr/>
              <a:t>压。I、aVL、V5-V6导联QRS</a:t>
            </a:r>
            <a:r>
              <a:rPr spc="-20"/>
              <a:t>电压低</a:t>
            </a:r>
            <a:r>
              <a:rPr spc="-10"/>
              <a:t>称左侧导联低电压。</a:t>
            </a:r>
          </a:p>
        </p:txBody>
      </p:sp>
    </p:spTree>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5"/>
              <a:t>肢导联低电压或胸导联低电压的意义：</a:t>
            </a:r>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25"/>
              <a:t>FT</a:t>
            </a:r>
          </a:p>
        </p:txBody>
      </p:sp>
      <p:sp>
        <p:nvSpPr>
          <p:cNvPr id="5" name="object 5"/>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25"/>
              <a:t>SJ</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37</a:t>
            </a:fld>
          </a:p>
        </p:txBody>
      </p:sp>
      <p:sp>
        <p:nvSpPr>
          <p:cNvPr id="3" name="object 3"/>
          <p:cNvSpPr txBox="1"/>
          <p:nvPr/>
        </p:nvSpPr>
        <p:spPr>
          <a:xfrm>
            <a:off x="535940" y="1070884"/>
            <a:ext cx="7683500" cy="3529329"/>
          </a:xfrm>
          <a:prstGeom prst="rect">
            <a:avLst/>
          </a:prstGeom>
        </p:spPr>
        <p:txBody>
          <a:bodyPr vert="horz" wrap="square" lIns="0" tIns="114300" rIns="0" bIns="0" rtlCol="0">
            <a:spAutoFit/>
          </a:bodyPr>
          <a:lstStyle/>
          <a:p>
            <a:pPr marL="355600" indent="-342900" algn="just">
              <a:lnSpc>
                <a:spcPct val="100000"/>
              </a:lnSpc>
              <a:spcBef>
                <a:spcPts val="900"/>
              </a:spcBef>
              <a:buSzPct val="101388"/>
              <a:buFont typeface="Arial"/>
              <a:buChar char="•"/>
              <a:tabLst>
                <a:tab pos="355600"/>
              </a:tabLst>
            </a:pPr>
            <a:r>
              <a:rPr sz="3600" spc="-5">
                <a:latin typeface="宋体"/>
                <a:cs typeface="宋体"/>
              </a:rPr>
              <a:t>①部分见于正常人，特别肥胖者。</a:t>
            </a:r>
            <a:endParaRPr sz="3600">
              <a:latin typeface="宋体"/>
              <a:cs typeface="宋体"/>
            </a:endParaRPr>
          </a:p>
          <a:p>
            <a:pPr marL="355600" marR="5080" indent="-342900" algn="just">
              <a:lnSpc>
                <a:spcPct val="100000"/>
              </a:lnSpc>
              <a:spcBef>
                <a:spcPts val="865"/>
              </a:spcBef>
              <a:buSzPct val="101388"/>
              <a:buFont typeface="Arial"/>
              <a:buChar char="•"/>
              <a:tabLst>
                <a:tab pos="355600"/>
              </a:tabLst>
            </a:pPr>
            <a:r>
              <a:rPr sz="3600" spc="-5">
                <a:latin typeface="宋体"/>
                <a:cs typeface="宋体"/>
              </a:rPr>
              <a:t>②四肢及胸壁皮肤水肿、胸腔积液、胸腔积气、心包积液或肺气肿时常见肢导联低电压。大量胸腔积液或积气时可表现出左胸或左侧导联显著低电</a:t>
            </a:r>
            <a:r>
              <a:rPr sz="3600">
                <a:latin typeface="宋体"/>
                <a:cs typeface="宋体"/>
              </a:rPr>
              <a:t>压，QRS电压常＜0.5mV</a:t>
            </a:r>
            <a:r>
              <a:rPr sz="3600" spc="-50">
                <a:latin typeface="宋体"/>
                <a:cs typeface="宋体"/>
              </a:rPr>
              <a:t>。</a:t>
            </a:r>
            <a:endParaRPr sz="3600">
              <a:latin typeface="宋体"/>
              <a:cs typeface="宋体"/>
            </a:endParaRPr>
          </a:p>
        </p:txBody>
      </p:sp>
    </p:spTree>
  </p:cSld>
  <p:clrMapOvr>
    <a:masterClrMapping/>
  </p:clrMapOvr>
  <p:transition/>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940" y="1172845"/>
            <a:ext cx="7683500" cy="2878455"/>
          </a:xfrm>
          <a:prstGeom prst="rect">
            <a:avLst/>
          </a:prstGeom>
        </p:spPr>
        <p:txBody>
          <a:bodyPr vert="horz" wrap="square" lIns="0" tIns="12700" rIns="0" bIns="0" rtlCol="0">
            <a:spAutoFit/>
          </a:bodyPr>
          <a:lstStyle/>
          <a:p>
            <a:pPr marL="355600" marR="5080" indent="-342900" algn="just">
              <a:lnSpc>
                <a:spcPct val="100000"/>
              </a:lnSpc>
              <a:spcBef>
                <a:spcPts val="100"/>
              </a:spcBef>
              <a:buSzPct val="101388"/>
              <a:buFont typeface="Arial"/>
              <a:buChar char="•"/>
              <a:tabLst>
                <a:tab pos="355600"/>
              </a:tabLst>
            </a:pPr>
            <a:r>
              <a:rPr sz="3600" spc="-5">
                <a:latin typeface="宋体"/>
                <a:cs typeface="宋体"/>
              </a:rPr>
              <a:t>③心包炎、心肌炎、心肌梗死等。急性心肌炎及心肌梗死时出现明显低电压是预后不良的重要判断指标。</a:t>
            </a:r>
            <a:endParaRPr sz="3600">
              <a:latin typeface="宋体"/>
              <a:cs typeface="宋体"/>
            </a:endParaRPr>
          </a:p>
          <a:p>
            <a:pPr marL="355600" marR="5080" indent="-342900" algn="just">
              <a:lnSpc>
                <a:spcPct val="100000"/>
              </a:lnSpc>
              <a:spcBef>
                <a:spcPts val="860"/>
              </a:spcBef>
              <a:buSzPct val="101388"/>
              <a:buFont typeface="Arial"/>
              <a:buChar char="•"/>
              <a:tabLst>
                <a:tab pos="355600"/>
              </a:tabLst>
            </a:pPr>
            <a:r>
              <a:rPr sz="3600" spc="-5">
                <a:latin typeface="宋体"/>
                <a:cs typeface="宋体"/>
              </a:rPr>
              <a:t>④其它：水电解质紊乱、心力衰竭也</a:t>
            </a:r>
            <a:r>
              <a:rPr sz="3600" spc="-10">
                <a:latin typeface="宋体"/>
                <a:cs typeface="宋体"/>
              </a:rPr>
              <a:t>可导致低电压。</a:t>
            </a:r>
            <a:endParaRPr sz="3600">
              <a:latin typeface="宋体"/>
              <a:cs typeface="宋体"/>
            </a:endParaRPr>
          </a:p>
        </p:txBody>
      </p:sp>
      <p:sp>
        <p:nvSpPr>
          <p:cNvPr id="3" name="object 3"/>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25"/>
              <a:t>FT</a:t>
            </a:r>
          </a:p>
        </p:txBody>
      </p:sp>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25"/>
              <a:t>SJ</a:t>
            </a:r>
          </a:p>
        </p:txBody>
      </p:sp>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38</a:t>
            </a:fld>
          </a:p>
        </p:txBody>
      </p:sp>
    </p:spTree>
  </p:cSld>
  <p:clrMapOvr>
    <a:masterClrMapping/>
  </p:clrMapOvr>
  <p:transition/>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35940" y="581500"/>
            <a:ext cx="1549400" cy="391160"/>
          </a:xfrm>
          <a:prstGeom prst="rect">
            <a:avLst/>
          </a:prstGeom>
        </p:spPr>
        <p:txBody>
          <a:bodyPr vert="horz" wrap="square" lIns="0" tIns="12700" rIns="0" bIns="0" rtlCol="0">
            <a:spAutoFit/>
          </a:bodyPr>
          <a:lstStyle/>
          <a:p>
            <a:pPr marL="12700">
              <a:lnSpc>
                <a:spcPct val="100000"/>
              </a:lnSpc>
              <a:spcBef>
                <a:spcPts val="100"/>
              </a:spcBef>
            </a:pPr>
            <a:r>
              <a:rPr spc="-30">
                <a:latin typeface="Calibri"/>
                <a:cs typeface="Calibri"/>
              </a:rPr>
              <a:t>2</a:t>
            </a:r>
            <a:r>
              <a:rPr/>
              <a:t>、</a:t>
            </a:r>
            <a:r>
              <a:rPr spc="-185">
                <a:latin typeface="Calibri"/>
                <a:cs typeface="Calibri"/>
              </a:rPr>
              <a:t>QRS</a:t>
            </a:r>
            <a:r>
              <a:rPr spc="-25"/>
              <a:t>时限</a:t>
            </a:r>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25"/>
              <a:t>FT</a:t>
            </a:r>
          </a:p>
        </p:txBody>
      </p:sp>
      <p:sp>
        <p:nvSpPr>
          <p:cNvPr id="5" name="object 5"/>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25"/>
              <a:t>SJ</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39</a:t>
            </a:fld>
          </a:p>
        </p:txBody>
      </p:sp>
      <p:sp>
        <p:nvSpPr>
          <p:cNvPr id="3" name="object 3"/>
          <p:cNvSpPr txBox="1">
            <a:spLocks noGrp="1"/>
          </p:cNvSpPr>
          <p:nvPr>
            <p:ph type="body" idx="1"/>
          </p:nvPr>
        </p:nvSpPr>
        <p:spPr>
          <a:prstGeom prst="rect">
            <a:avLst/>
          </a:prstGeom>
        </p:spPr>
        <p:txBody>
          <a:bodyPr vert="horz" wrap="square" lIns="0" tIns="12700" rIns="0" bIns="0" rtlCol="0">
            <a:spAutoFit/>
          </a:bodyPr>
          <a:lstStyle/>
          <a:p>
            <a:pPr marL="355600" marR="5080" indent="-342900">
              <a:lnSpc>
                <a:spcPct val="100000"/>
              </a:lnSpc>
              <a:spcBef>
                <a:spcPts val="100"/>
              </a:spcBef>
              <a:buSzPct val="101250"/>
              <a:buFont typeface="Arial"/>
              <a:buChar char="•"/>
              <a:tabLst>
                <a:tab pos="355600"/>
              </a:tabLst>
            </a:pPr>
            <a:r>
              <a:rPr/>
              <a:t>正常QRS时限成人为</a:t>
            </a:r>
            <a:r>
              <a:rPr spc="-10"/>
              <a:t>0.06s~0.10s，</a:t>
            </a:r>
            <a:r>
              <a:rPr/>
              <a:t>小儿为0.04s~0.08s</a:t>
            </a:r>
            <a:r>
              <a:rPr spc="-10"/>
              <a:t>。超过此限为</a:t>
            </a:r>
            <a:r>
              <a:rPr spc="-20"/>
              <a:t>异常。</a:t>
            </a:r>
          </a:p>
          <a:p>
            <a:pPr marL="355600" indent="-342900">
              <a:lnSpc>
                <a:spcPct val="100000"/>
              </a:lnSpc>
              <a:spcBef>
                <a:spcPts val="960"/>
              </a:spcBef>
              <a:buSzPct val="101250"/>
              <a:buFont typeface="Arial"/>
              <a:buChar char="•"/>
              <a:tabLst>
                <a:tab pos="355600"/>
              </a:tabLst>
            </a:pPr>
            <a:r>
              <a:rPr b="1" spc="-775">
                <a:latin typeface="Microsoft JhengHei"/>
                <a:cs typeface="Microsoft JhengHei"/>
              </a:rPr>
              <a:t>QRS</a:t>
            </a:r>
            <a:r>
              <a:rPr b="1" spc="-10">
                <a:latin typeface="Microsoft JhengHei"/>
                <a:cs typeface="Microsoft JhengHei"/>
              </a:rPr>
              <a:t>时限异常的意义：</a:t>
            </a:r>
          </a:p>
          <a:p>
            <a:pPr marL="355600" marR="5080" indent="-342900">
              <a:lnSpc>
                <a:spcPct val="100000"/>
              </a:lnSpc>
              <a:spcBef>
                <a:spcPts val="960"/>
              </a:spcBef>
              <a:buSzPct val="101250"/>
              <a:buFont typeface="Arial"/>
              <a:buChar char="•"/>
              <a:tabLst>
                <a:tab pos="355600"/>
              </a:tabLst>
            </a:pPr>
            <a:r>
              <a:rPr/>
              <a:t>QRS</a:t>
            </a:r>
            <a:r>
              <a:rPr spc="-60"/>
              <a:t>时限缩小无明显意义，</a:t>
            </a:r>
            <a:r>
              <a:rPr b="1" spc="-580">
                <a:latin typeface="Microsoft JhengHei"/>
                <a:cs typeface="Microsoft JhengHei"/>
              </a:rPr>
              <a:t>QRS</a:t>
            </a:r>
            <a:r>
              <a:rPr b="1" spc="-25">
                <a:latin typeface="Microsoft JhengHei"/>
                <a:cs typeface="Microsoft JhengHei"/>
              </a:rPr>
              <a:t>时限</a:t>
            </a:r>
            <a:r>
              <a:rPr b="1">
                <a:latin typeface="Microsoft JhengHei"/>
                <a:cs typeface="Microsoft JhengHei"/>
              </a:rPr>
              <a:t>增宽</a:t>
            </a:r>
            <a:r>
              <a:rPr spc="-20"/>
              <a:t>见于：</a:t>
            </a:r>
          </a:p>
        </p:txBody>
      </p:sp>
    </p:spTree>
  </p:cSld>
  <p:clrMapOvr>
    <a:masterClrMapping/>
  </p:clrMapOvr>
  <p:transition/>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940" y="373476"/>
            <a:ext cx="7683500" cy="5982335"/>
          </a:xfrm>
          <a:prstGeom prst="rect">
            <a:avLst/>
          </a:prstGeom>
        </p:spPr>
        <p:txBody>
          <a:bodyPr vert="horz" wrap="square" lIns="0" tIns="133985" rIns="0" bIns="0" rtlCol="0">
            <a:spAutoFit/>
          </a:bodyPr>
          <a:lstStyle/>
          <a:p>
            <a:pPr marL="1156335" indent="-1143635">
              <a:lnSpc>
                <a:spcPct val="100000"/>
              </a:lnSpc>
              <a:spcBef>
                <a:spcPts val="1055"/>
              </a:spcBef>
              <a:buSzPct val="97222"/>
              <a:buAutoNum type="arabicPlain"/>
              <a:tabLst>
                <a:tab pos="1156335"/>
              </a:tabLst>
            </a:pPr>
            <a:r>
              <a:rPr sz="3600" b="1" spc="-5">
                <a:latin typeface="Microsoft JhengHei"/>
                <a:cs typeface="Microsoft JhengHei"/>
              </a:rPr>
              <a:t>室内传导延缓与室内传导阻滞。</a:t>
            </a:r>
            <a:endParaRPr sz="3600">
              <a:latin typeface="Microsoft JhengHei"/>
              <a:cs typeface="Microsoft JhengHei"/>
            </a:endParaRPr>
          </a:p>
          <a:p>
            <a:pPr marL="355600" lvl="1" indent="-342900" algn="just">
              <a:lnSpc>
                <a:spcPct val="100000"/>
              </a:lnSpc>
              <a:spcBef>
                <a:spcPts val="1020"/>
              </a:spcBef>
              <a:buSzPct val="101388"/>
              <a:buFont typeface="Arial"/>
              <a:buChar char="•"/>
              <a:tabLst>
                <a:tab pos="355600"/>
              </a:tabLst>
            </a:pPr>
            <a:r>
              <a:rPr sz="3600" spc="-10">
                <a:latin typeface="宋体"/>
                <a:cs typeface="宋体"/>
              </a:rPr>
              <a:t>室内传导阻滞是指</a:t>
            </a:r>
            <a:endParaRPr sz="3600">
              <a:latin typeface="宋体"/>
              <a:cs typeface="宋体"/>
            </a:endParaRPr>
          </a:p>
          <a:p>
            <a:pPr marL="355600" marR="5080" lvl="1" indent="-342900" algn="just">
              <a:lnSpc>
                <a:spcPct val="100000"/>
              </a:lnSpc>
              <a:spcBef>
                <a:spcPts val="860"/>
              </a:spcBef>
              <a:buSzPct val="101388"/>
              <a:buFont typeface="Arial"/>
              <a:buChar char="•"/>
              <a:tabLst>
                <a:tab pos="355600"/>
              </a:tabLst>
            </a:pPr>
            <a:r>
              <a:rPr sz="3600">
                <a:latin typeface="宋体"/>
                <a:cs typeface="宋体"/>
              </a:rPr>
              <a:t>QRS时限增宽≥0.12s，</a:t>
            </a:r>
            <a:r>
              <a:rPr sz="3600" spc="-10">
                <a:latin typeface="宋体"/>
                <a:cs typeface="宋体"/>
              </a:rPr>
              <a:t>分完全性左束</a:t>
            </a:r>
            <a:r>
              <a:rPr sz="3600" spc="-5">
                <a:latin typeface="宋体"/>
                <a:cs typeface="宋体"/>
              </a:rPr>
              <a:t>支阻滞、完全性右束支传导阻滞及不定型室内传导阻滞三种情况；</a:t>
            </a:r>
            <a:endParaRPr sz="3600">
              <a:latin typeface="宋体"/>
              <a:cs typeface="宋体"/>
            </a:endParaRPr>
          </a:p>
          <a:p>
            <a:pPr marL="355600" marR="5080" lvl="1" indent="-342900" algn="just">
              <a:lnSpc>
                <a:spcPct val="100000"/>
              </a:lnSpc>
              <a:spcBef>
                <a:spcPts val="865"/>
              </a:spcBef>
              <a:buSzPct val="101388"/>
              <a:buFont typeface="Arial"/>
              <a:buChar char="•"/>
              <a:tabLst>
                <a:tab pos="355600"/>
              </a:tabLst>
            </a:pPr>
            <a:r>
              <a:rPr sz="3600">
                <a:latin typeface="宋体"/>
                <a:cs typeface="宋体"/>
              </a:rPr>
              <a:t>QRS时限＜0.12s，</a:t>
            </a:r>
            <a:r>
              <a:rPr sz="3600" spc="-10">
                <a:latin typeface="宋体"/>
                <a:cs typeface="宋体"/>
              </a:rPr>
              <a:t>形态与左、右束支</a:t>
            </a:r>
            <a:r>
              <a:rPr sz="3600" spc="-5">
                <a:latin typeface="宋体"/>
                <a:cs typeface="宋体"/>
              </a:rPr>
              <a:t>阻滞相似时分别称不完全性左束支阻滞与不完全性右束支阻滞，无左右束</a:t>
            </a:r>
            <a:r>
              <a:rPr sz="3600">
                <a:latin typeface="宋体"/>
                <a:cs typeface="宋体"/>
              </a:rPr>
              <a:t>支阻滞特征时称室内传导延缓</a:t>
            </a:r>
            <a:r>
              <a:rPr sz="3600" spc="-50">
                <a:latin typeface="宋体"/>
                <a:cs typeface="宋体"/>
              </a:rPr>
              <a:t>（</a:t>
            </a:r>
            <a:endParaRPr sz="3600">
              <a:latin typeface="宋体"/>
              <a:cs typeface="宋体"/>
            </a:endParaRPr>
          </a:p>
          <a:p>
            <a:pPr marL="355600">
              <a:lnSpc>
                <a:spcPct val="100000"/>
              </a:lnSpc>
            </a:pPr>
            <a:r>
              <a:rPr sz="3600">
                <a:latin typeface="宋体"/>
                <a:cs typeface="宋体"/>
              </a:rPr>
              <a:t>≥0.11s，＜0.12s）</a:t>
            </a:r>
            <a:r>
              <a:rPr sz="3600" spc="-50">
                <a:latin typeface="宋体"/>
                <a:cs typeface="宋体"/>
              </a:rPr>
              <a:t>。</a:t>
            </a:r>
            <a:endParaRPr sz="3600">
              <a:latin typeface="宋体"/>
              <a:cs typeface="宋体"/>
            </a:endParaRPr>
          </a:p>
        </p:txBody>
      </p:sp>
      <p:sp>
        <p:nvSpPr>
          <p:cNvPr id="3" name="object 3"/>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25"/>
              <a:t>FT</a:t>
            </a:r>
          </a:p>
        </p:txBody>
      </p:sp>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25"/>
              <a:t>SJ</a:t>
            </a:r>
          </a:p>
        </p:txBody>
      </p:sp>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40</a:t>
            </a:fld>
          </a:p>
        </p:txBody>
      </p:sp>
    </p:spTree>
  </p:cSld>
  <p:clrMapOvr>
    <a:masterClrMapping/>
  </p:clrMapOvr>
  <p:transition/>
  <p:timing/>
</p:sld>
</file>

<file path=ppt/slides/slide4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940" y="1083127"/>
            <a:ext cx="8369300" cy="5395595"/>
          </a:xfrm>
          <a:prstGeom prst="rect">
            <a:avLst/>
          </a:prstGeom>
        </p:spPr>
        <p:txBody>
          <a:bodyPr vert="horz" wrap="square" lIns="0" tIns="60325" rIns="0" bIns="0" rtlCol="0">
            <a:spAutoFit/>
          </a:bodyPr>
          <a:lstStyle/>
          <a:p>
            <a:pPr marL="355600" indent="-342900" algn="just">
              <a:lnSpc>
                <a:spcPct val="100000"/>
              </a:lnSpc>
              <a:spcBef>
                <a:spcPts val="475"/>
              </a:spcBef>
              <a:buSzPct val="101388"/>
              <a:buFont typeface="Arial"/>
              <a:buChar char="•"/>
              <a:tabLst>
                <a:tab pos="355600"/>
              </a:tabLst>
            </a:pPr>
            <a:r>
              <a:rPr sz="3600">
                <a:latin typeface="宋体"/>
                <a:cs typeface="宋体"/>
              </a:rPr>
              <a:t>（2）</a:t>
            </a:r>
            <a:r>
              <a:rPr sz="3600" spc="-10">
                <a:latin typeface="宋体"/>
                <a:cs typeface="宋体"/>
              </a:rPr>
              <a:t>预激综合征</a:t>
            </a:r>
            <a:endParaRPr sz="3600">
              <a:latin typeface="宋体"/>
              <a:cs typeface="宋体"/>
            </a:endParaRPr>
          </a:p>
          <a:p>
            <a:pPr marL="355600" indent="-342900" algn="just">
              <a:lnSpc>
                <a:spcPts val="4105"/>
              </a:lnSpc>
              <a:spcBef>
                <a:spcPts val="430"/>
              </a:spcBef>
              <a:buSzPct val="101388"/>
              <a:buFont typeface="Arial"/>
              <a:buChar char="•"/>
              <a:tabLst>
                <a:tab pos="355600"/>
              </a:tabLst>
            </a:pPr>
            <a:r>
              <a:rPr sz="3600">
                <a:latin typeface="宋体"/>
                <a:cs typeface="宋体"/>
              </a:rPr>
              <a:t>QRS时限一般＞0.11s，QRS前必须有</a:t>
            </a:r>
            <a:r>
              <a:rPr sz="3600" spc="-50">
                <a:latin typeface="宋体"/>
                <a:cs typeface="宋体"/>
              </a:rPr>
              <a:t>P</a:t>
            </a:r>
            <a:endParaRPr sz="3600">
              <a:latin typeface="宋体"/>
              <a:cs typeface="宋体"/>
            </a:endParaRPr>
          </a:p>
          <a:p>
            <a:pPr marL="355600" marR="5080">
              <a:lnSpc>
                <a:spcPts val="3890"/>
              </a:lnSpc>
              <a:spcBef>
                <a:spcPts val="275"/>
              </a:spcBef>
            </a:pPr>
            <a:r>
              <a:rPr sz="3600">
                <a:latin typeface="宋体"/>
                <a:cs typeface="宋体"/>
              </a:rPr>
              <a:t>波，P-R＜0.12s，QRS波起始处有δ</a:t>
            </a:r>
            <a:r>
              <a:rPr sz="3600" spc="-25">
                <a:latin typeface="宋体"/>
                <a:cs typeface="宋体"/>
              </a:rPr>
              <a:t>波。</a:t>
            </a:r>
            <a:r>
              <a:rPr sz="3600">
                <a:latin typeface="宋体"/>
                <a:cs typeface="宋体"/>
              </a:rPr>
              <a:t>但马海氏预激征</a:t>
            </a:r>
            <a:r>
              <a:rPr sz="3600" spc="-10">
                <a:latin typeface="宋体"/>
                <a:cs typeface="宋体"/>
              </a:rPr>
              <a:t>（Mahaim）P-</a:t>
            </a:r>
            <a:endParaRPr sz="3600">
              <a:latin typeface="宋体"/>
              <a:cs typeface="宋体"/>
            </a:endParaRPr>
          </a:p>
          <a:p>
            <a:pPr marL="355600">
              <a:lnSpc>
                <a:spcPts val="3829"/>
              </a:lnSpc>
            </a:pPr>
            <a:r>
              <a:rPr sz="3600">
                <a:latin typeface="宋体"/>
                <a:cs typeface="宋体"/>
              </a:rPr>
              <a:t>R≥0.12s</a:t>
            </a:r>
            <a:r>
              <a:rPr sz="3600" spc="-50">
                <a:latin typeface="宋体"/>
                <a:cs typeface="宋体"/>
              </a:rPr>
              <a:t>。</a:t>
            </a:r>
            <a:endParaRPr sz="3600">
              <a:latin typeface="宋体"/>
              <a:cs typeface="宋体"/>
            </a:endParaRPr>
          </a:p>
          <a:p>
            <a:pPr marL="355600" indent="-342900" algn="just">
              <a:lnSpc>
                <a:spcPct val="100000"/>
              </a:lnSpc>
              <a:spcBef>
                <a:spcPts val="430"/>
              </a:spcBef>
              <a:buSzPct val="101388"/>
              <a:buFont typeface="Arial"/>
              <a:buChar char="•"/>
              <a:tabLst>
                <a:tab pos="355600"/>
              </a:tabLst>
            </a:pPr>
            <a:r>
              <a:rPr sz="3600">
                <a:latin typeface="宋体"/>
                <a:cs typeface="宋体"/>
              </a:rPr>
              <a:t>（3）</a:t>
            </a:r>
            <a:r>
              <a:rPr sz="3600" spc="-15">
                <a:latin typeface="宋体"/>
                <a:cs typeface="宋体"/>
              </a:rPr>
              <a:t>心室肥大</a:t>
            </a:r>
            <a:endParaRPr sz="3600">
              <a:latin typeface="宋体"/>
              <a:cs typeface="宋体"/>
            </a:endParaRPr>
          </a:p>
          <a:p>
            <a:pPr marL="355600" marR="462915" indent="-342900" algn="just">
              <a:lnSpc>
                <a:spcPts val="3890"/>
              </a:lnSpc>
              <a:spcBef>
                <a:spcPts val="919"/>
              </a:spcBef>
              <a:buSzPct val="101388"/>
              <a:buFont typeface="Arial"/>
              <a:buChar char="•"/>
              <a:tabLst>
                <a:tab pos="355600"/>
              </a:tabLst>
            </a:pPr>
            <a:r>
              <a:rPr sz="3600">
                <a:latin typeface="宋体"/>
                <a:cs typeface="宋体"/>
              </a:rPr>
              <a:t>心室肥大，左室肥大时QRS</a:t>
            </a:r>
            <a:r>
              <a:rPr sz="3600" spc="-10">
                <a:latin typeface="宋体"/>
                <a:cs typeface="宋体"/>
              </a:rPr>
              <a:t>可延长，一</a:t>
            </a:r>
            <a:r>
              <a:rPr sz="3600">
                <a:latin typeface="宋体"/>
                <a:cs typeface="宋体"/>
              </a:rPr>
              <a:t>般在0.10s~0.11s。V5</a:t>
            </a:r>
            <a:r>
              <a:rPr sz="3600" spc="-10">
                <a:latin typeface="宋体"/>
                <a:cs typeface="宋体"/>
              </a:rPr>
              <a:t>导联室壁激动时</a:t>
            </a:r>
            <a:r>
              <a:rPr sz="3600">
                <a:latin typeface="宋体"/>
                <a:cs typeface="宋体"/>
              </a:rPr>
              <a:t>间或R峰时间（VATV5）＞0.05s，V1</a:t>
            </a:r>
            <a:r>
              <a:rPr sz="3600" spc="-50">
                <a:latin typeface="宋体"/>
                <a:cs typeface="宋体"/>
              </a:rPr>
              <a:t>导</a:t>
            </a:r>
            <a:r>
              <a:rPr sz="3600">
                <a:latin typeface="宋体"/>
                <a:cs typeface="宋体"/>
              </a:rPr>
              <a:t>联室壁激动时间或R峰时间</a:t>
            </a:r>
            <a:r>
              <a:rPr sz="3600" spc="-10">
                <a:latin typeface="宋体"/>
                <a:cs typeface="宋体"/>
              </a:rPr>
              <a:t>（VATV1）</a:t>
            </a:r>
            <a:endParaRPr sz="3600">
              <a:latin typeface="宋体"/>
              <a:cs typeface="宋体"/>
            </a:endParaRPr>
          </a:p>
        </p:txBody>
      </p:sp>
      <p:sp>
        <p:nvSpPr>
          <p:cNvPr id="3" name="object 3"/>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25"/>
              <a:t>FT</a:t>
            </a:r>
          </a:p>
        </p:txBody>
      </p:sp>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25"/>
              <a:t>SJ</a:t>
            </a:r>
          </a:p>
        </p:txBody>
      </p:sp>
      <p:sp>
        <p:nvSpPr>
          <p:cNvPr id="5" name="object 5"/>
          <p:cNvSpPr txBox="1"/>
          <p:nvPr/>
        </p:nvSpPr>
        <p:spPr>
          <a:xfrm>
            <a:off x="8414384" y="6392611"/>
            <a:ext cx="194945" cy="196215"/>
          </a:xfrm>
          <a:prstGeom prst="rect">
            <a:avLst/>
          </a:prstGeom>
        </p:spPr>
        <p:txBody>
          <a:bodyPr vert="horz" wrap="square" lIns="0" tIns="0" rIns="0" bIns="0" rtlCol="0">
            <a:spAutoFit/>
          </a:bodyPr>
          <a:lstStyle/>
          <a:p>
            <a:pPr marL="12700">
              <a:lnSpc>
                <a:spcPts val="1425"/>
              </a:lnSpc>
            </a:pPr>
            <a:r>
              <a:rPr sz="1200" spc="-25">
                <a:solidFill>
                  <a:srgbClr val="FFFFFF"/>
                </a:solidFill>
                <a:latin typeface="Arial"/>
                <a:cs typeface="Arial"/>
              </a:rPr>
              <a:t>41</a:t>
            </a:r>
            <a:endParaRPr sz="1200">
              <a:latin typeface="Arial"/>
              <a:cs typeface="Arial"/>
            </a:endParaRPr>
          </a:p>
        </p:txBody>
      </p:sp>
      <p:sp>
        <p:nvSpPr>
          <p:cNvPr id="6" name="object 6"/>
          <p:cNvSpPr txBox="1"/>
          <p:nvPr/>
        </p:nvSpPr>
        <p:spPr>
          <a:xfrm>
            <a:off x="878840" y="6462215"/>
            <a:ext cx="2082800" cy="482600"/>
          </a:xfrm>
          <a:prstGeom prst="rect">
            <a:avLst/>
          </a:prstGeom>
        </p:spPr>
        <p:txBody>
          <a:bodyPr vert="horz" wrap="square" lIns="0" tIns="0" rIns="0" bIns="0" rtlCol="0">
            <a:spAutoFit/>
          </a:bodyPr>
          <a:lstStyle/>
          <a:p>
            <a:pPr marL="12700">
              <a:lnSpc>
                <a:spcPts val="3800"/>
              </a:lnSpc>
            </a:pPr>
            <a:r>
              <a:rPr sz="3600">
                <a:latin typeface="宋体"/>
                <a:cs typeface="宋体"/>
              </a:rPr>
              <a:t>＞0.03s</a:t>
            </a:r>
            <a:r>
              <a:rPr sz="3600" spc="-50">
                <a:latin typeface="宋体"/>
                <a:cs typeface="宋体"/>
              </a:rPr>
              <a:t>。</a:t>
            </a:r>
            <a:endParaRPr sz="3600">
              <a:latin typeface="宋体"/>
              <a:cs typeface="宋体"/>
            </a:endParaRPr>
          </a:p>
        </p:txBody>
      </p:sp>
    </p:spTree>
  </p:cSld>
  <p:clrMapOvr>
    <a:masterClrMapping/>
  </p:clrMapOvr>
  <p:transition/>
  <p:timing/>
</p:sld>
</file>

<file path=ppt/slides/slide4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940" y="1172845"/>
            <a:ext cx="8369300" cy="2878455"/>
          </a:xfrm>
          <a:prstGeom prst="rect">
            <a:avLst/>
          </a:prstGeom>
        </p:spPr>
        <p:txBody>
          <a:bodyPr vert="horz" wrap="square" lIns="0" tIns="12700" rIns="0" bIns="0" rtlCol="0">
            <a:spAutoFit/>
          </a:bodyPr>
          <a:lstStyle/>
          <a:p>
            <a:pPr marL="355600" marR="462915" indent="-342900">
              <a:lnSpc>
                <a:spcPct val="100000"/>
              </a:lnSpc>
              <a:spcBef>
                <a:spcPts val="100"/>
              </a:spcBef>
              <a:buSzPct val="101388"/>
              <a:buFont typeface="Arial"/>
              <a:buChar char="•"/>
              <a:tabLst>
                <a:tab pos="355600"/>
              </a:tabLst>
            </a:pPr>
            <a:r>
              <a:rPr sz="3600">
                <a:latin typeface="宋体"/>
                <a:cs typeface="宋体"/>
              </a:rPr>
              <a:t>（4）</a:t>
            </a:r>
            <a:r>
              <a:rPr sz="3600" spc="-5">
                <a:latin typeface="宋体"/>
                <a:cs typeface="宋体"/>
              </a:rPr>
              <a:t>心肌炎、心肌病等心肌受损病变</a:t>
            </a:r>
            <a:r>
              <a:rPr sz="3600" spc="-50">
                <a:latin typeface="宋体"/>
                <a:cs typeface="宋体"/>
              </a:rPr>
              <a:t> </a:t>
            </a:r>
            <a:r>
              <a:rPr sz="3600">
                <a:latin typeface="宋体"/>
                <a:cs typeface="宋体"/>
              </a:rPr>
              <a:t>QRS</a:t>
            </a:r>
            <a:r>
              <a:rPr sz="3600" spc="-10">
                <a:latin typeface="宋体"/>
                <a:cs typeface="宋体"/>
              </a:rPr>
              <a:t>时限也可增宽。</a:t>
            </a:r>
            <a:endParaRPr sz="3600">
              <a:latin typeface="宋体"/>
              <a:cs typeface="宋体"/>
            </a:endParaRPr>
          </a:p>
          <a:p>
            <a:pPr marL="355600" marR="5080" indent="-342900">
              <a:lnSpc>
                <a:spcPct val="100000"/>
              </a:lnSpc>
              <a:spcBef>
                <a:spcPts val="860"/>
              </a:spcBef>
              <a:buSzPct val="101388"/>
              <a:buFont typeface="Arial"/>
              <a:buChar char="•"/>
              <a:tabLst>
                <a:tab pos="355600"/>
              </a:tabLst>
            </a:pPr>
            <a:r>
              <a:rPr sz="3600">
                <a:latin typeface="宋体"/>
                <a:cs typeface="宋体"/>
              </a:rPr>
              <a:t>（5）</a:t>
            </a:r>
            <a:r>
              <a:rPr sz="3600" spc="-5">
                <a:latin typeface="宋体"/>
                <a:cs typeface="宋体"/>
              </a:rPr>
              <a:t>其它：室内差异传导、室性异位</a:t>
            </a:r>
            <a:r>
              <a:rPr sz="3600" spc="-50">
                <a:latin typeface="宋体"/>
                <a:cs typeface="宋体"/>
              </a:rPr>
              <a:t> </a:t>
            </a:r>
            <a:r>
              <a:rPr sz="3600">
                <a:latin typeface="宋体"/>
                <a:cs typeface="宋体"/>
              </a:rPr>
              <a:t>搏动QRS</a:t>
            </a:r>
            <a:r>
              <a:rPr sz="3600" spc="-5">
                <a:latin typeface="宋体"/>
                <a:cs typeface="宋体"/>
              </a:rPr>
              <a:t>均增宽，明显高血钾及奎尼丁、</a:t>
            </a:r>
            <a:r>
              <a:rPr sz="3600">
                <a:latin typeface="宋体"/>
                <a:cs typeface="宋体"/>
              </a:rPr>
              <a:t>普鲁卡因酰安等药物作用时QRS</a:t>
            </a:r>
            <a:r>
              <a:rPr sz="3600" spc="-15">
                <a:latin typeface="宋体"/>
                <a:cs typeface="宋体"/>
              </a:rPr>
              <a:t>可增宽。</a:t>
            </a:r>
            <a:endParaRPr sz="3600">
              <a:latin typeface="宋体"/>
              <a:cs typeface="宋体"/>
            </a:endParaRPr>
          </a:p>
        </p:txBody>
      </p:sp>
      <p:sp>
        <p:nvSpPr>
          <p:cNvPr id="3" name="object 3"/>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25"/>
              <a:t>FT</a:t>
            </a:r>
          </a:p>
        </p:txBody>
      </p:sp>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25"/>
              <a:t>SJ</a:t>
            </a:r>
          </a:p>
        </p:txBody>
      </p:sp>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42</a:t>
            </a:fld>
          </a:p>
        </p:txBody>
      </p:sp>
    </p:spTree>
  </p:cSld>
  <p:clrMapOvr>
    <a:masterClrMapping/>
  </p:clrMapOvr>
  <p:transition/>
  <p:timing/>
</p:sld>
</file>

<file path=ppt/slides/slide4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35940" y="581500"/>
            <a:ext cx="1244600" cy="391160"/>
          </a:xfrm>
          <a:prstGeom prst="rect">
            <a:avLst/>
          </a:prstGeom>
        </p:spPr>
        <p:txBody>
          <a:bodyPr vert="horz" wrap="square" lIns="0" tIns="12700" rIns="0" bIns="0" rtlCol="0">
            <a:spAutoFit/>
          </a:bodyPr>
          <a:lstStyle/>
          <a:p>
            <a:pPr marL="12700">
              <a:lnSpc>
                <a:spcPct val="100000"/>
              </a:lnSpc>
              <a:spcBef>
                <a:spcPts val="100"/>
              </a:spcBef>
            </a:pPr>
            <a:r>
              <a:rPr spc="-30">
                <a:latin typeface="Calibri"/>
                <a:cs typeface="Calibri"/>
              </a:rPr>
              <a:t>3</a:t>
            </a:r>
            <a:r>
              <a:rPr/>
              <a:t>、</a:t>
            </a:r>
            <a:r>
              <a:rPr spc="-465">
                <a:latin typeface="Calibri"/>
                <a:cs typeface="Calibri"/>
              </a:rPr>
              <a:t>Q</a:t>
            </a:r>
            <a:r>
              <a:rPr spc="-25"/>
              <a:t>波。</a:t>
            </a:r>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25"/>
              <a:t>FT</a:t>
            </a:r>
          </a:p>
        </p:txBody>
      </p:sp>
      <p:sp>
        <p:nvSpPr>
          <p:cNvPr id="5" name="object 5"/>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25"/>
              <a:t>SJ</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43</a:t>
            </a:fld>
          </a:p>
        </p:txBody>
      </p:sp>
      <p:sp>
        <p:nvSpPr>
          <p:cNvPr id="3" name="object 3"/>
          <p:cNvSpPr txBox="1"/>
          <p:nvPr/>
        </p:nvSpPr>
        <p:spPr>
          <a:xfrm>
            <a:off x="535940" y="1081475"/>
            <a:ext cx="8293100" cy="5187315"/>
          </a:xfrm>
          <a:prstGeom prst="rect">
            <a:avLst/>
          </a:prstGeom>
        </p:spPr>
        <p:txBody>
          <a:bodyPr vert="horz" wrap="square" lIns="0" tIns="102235" rIns="0" bIns="0" rtlCol="0">
            <a:spAutoFit/>
          </a:bodyPr>
          <a:lstStyle/>
          <a:p>
            <a:pPr marL="354965" indent="-342265">
              <a:lnSpc>
                <a:spcPct val="100000"/>
              </a:lnSpc>
              <a:spcBef>
                <a:spcPts val="805"/>
              </a:spcBef>
              <a:buSzPct val="101562"/>
              <a:buFont typeface="Arial"/>
              <a:buChar char="•"/>
              <a:tabLst>
                <a:tab pos="354965"/>
                <a:tab pos="355600"/>
              </a:tabLst>
            </a:pPr>
            <a:r>
              <a:rPr sz="3200">
                <a:latin typeface="宋体"/>
                <a:cs typeface="宋体"/>
              </a:rPr>
              <a:t>正常Q</a:t>
            </a:r>
            <a:r>
              <a:rPr sz="3200" spc="-50">
                <a:latin typeface="宋体"/>
                <a:cs typeface="宋体"/>
              </a:rPr>
              <a:t>波</a:t>
            </a:r>
            <a:endParaRPr sz="3200">
              <a:latin typeface="宋体"/>
              <a:cs typeface="宋体"/>
            </a:endParaRPr>
          </a:p>
          <a:p>
            <a:pPr marL="354965" marR="5080" indent="-342265">
              <a:lnSpc>
                <a:spcPct val="100000"/>
              </a:lnSpc>
              <a:spcBef>
                <a:spcPts val="770"/>
              </a:spcBef>
              <a:buSzPct val="101562"/>
              <a:buFont typeface="Arial"/>
              <a:buChar char="•"/>
              <a:tabLst>
                <a:tab pos="354965"/>
                <a:tab pos="355600"/>
              </a:tabLst>
            </a:pPr>
            <a:r>
              <a:rPr sz="3200">
                <a:latin typeface="宋体"/>
                <a:cs typeface="宋体"/>
              </a:rPr>
              <a:t>是室间隔除极向量所形成。正常Q</a:t>
            </a:r>
            <a:r>
              <a:rPr sz="3200" spc="-15">
                <a:latin typeface="宋体"/>
                <a:cs typeface="宋体"/>
              </a:rPr>
              <a:t>波时限一</a:t>
            </a:r>
            <a:r>
              <a:rPr sz="3200" spc="-50">
                <a:latin typeface="宋体"/>
                <a:cs typeface="宋体"/>
              </a:rPr>
              <a:t> </a:t>
            </a:r>
            <a:r>
              <a:rPr sz="3200">
                <a:latin typeface="宋体"/>
                <a:cs typeface="宋体"/>
              </a:rPr>
              <a:t>般在0.02s左右，＜0.03s，Q波电压＜1/4R</a:t>
            </a:r>
            <a:r>
              <a:rPr sz="3200" spc="-50">
                <a:latin typeface="宋体"/>
                <a:cs typeface="宋体"/>
              </a:rPr>
              <a:t>。</a:t>
            </a:r>
            <a:r>
              <a:rPr sz="3200" spc="-5">
                <a:latin typeface="宋体"/>
                <a:cs typeface="宋体"/>
              </a:rPr>
              <a:t>升支与降支均光滑，顶尖无钝挫。右胸导</a:t>
            </a:r>
            <a:endParaRPr sz="3200">
              <a:latin typeface="宋体"/>
              <a:cs typeface="宋体"/>
            </a:endParaRPr>
          </a:p>
          <a:p>
            <a:pPr marL="355600" marR="208915">
              <a:lnSpc>
                <a:spcPct val="100000"/>
              </a:lnSpc>
            </a:pPr>
            <a:r>
              <a:rPr sz="3200">
                <a:latin typeface="宋体"/>
                <a:cs typeface="宋体"/>
              </a:rPr>
              <a:t>联通常无Q波，特别V1、V2导联不应有Q</a:t>
            </a:r>
            <a:r>
              <a:rPr sz="3200" spc="-25">
                <a:latin typeface="宋体"/>
                <a:cs typeface="宋体"/>
              </a:rPr>
              <a:t>波；</a:t>
            </a:r>
            <a:r>
              <a:rPr sz="3200">
                <a:latin typeface="宋体"/>
                <a:cs typeface="宋体"/>
              </a:rPr>
              <a:t>左胸导联如有Q波，通常其电压</a:t>
            </a:r>
            <a:r>
              <a:rPr sz="3200" spc="-10">
                <a:latin typeface="宋体"/>
                <a:cs typeface="宋体"/>
              </a:rPr>
              <a:t>＜0.3mV， </a:t>
            </a:r>
            <a:r>
              <a:rPr sz="3200">
                <a:latin typeface="宋体"/>
                <a:cs typeface="宋体"/>
              </a:rPr>
              <a:t>且其电压应逐搏加深，即QV6＞QV5＞QV4</a:t>
            </a:r>
            <a:r>
              <a:rPr sz="3200" spc="-50">
                <a:latin typeface="宋体"/>
                <a:cs typeface="宋体"/>
              </a:rPr>
              <a:t>。</a:t>
            </a:r>
            <a:endParaRPr sz="3200">
              <a:latin typeface="宋体"/>
              <a:cs typeface="宋体"/>
            </a:endParaRPr>
          </a:p>
          <a:p>
            <a:pPr marL="354965" marR="412115" indent="-342265">
              <a:lnSpc>
                <a:spcPct val="100000"/>
              </a:lnSpc>
              <a:spcBef>
                <a:spcPts val="765"/>
              </a:spcBef>
              <a:buSzPct val="101562"/>
              <a:buFont typeface="Arial"/>
              <a:buChar char="•"/>
              <a:tabLst>
                <a:tab pos="354965"/>
                <a:tab pos="355600"/>
              </a:tabLst>
            </a:pPr>
            <a:r>
              <a:rPr sz="3200">
                <a:latin typeface="宋体"/>
                <a:cs typeface="宋体"/>
              </a:rPr>
              <a:t>如Q波增宽、电压加深、Q</a:t>
            </a:r>
            <a:r>
              <a:rPr sz="3200" spc="-10">
                <a:latin typeface="宋体"/>
                <a:cs typeface="宋体"/>
              </a:rPr>
              <a:t>波粗钝或明显挫</a:t>
            </a:r>
            <a:r>
              <a:rPr sz="3200">
                <a:latin typeface="宋体"/>
                <a:cs typeface="宋体"/>
              </a:rPr>
              <a:t>折为异常Q波。不该出现Q波的导联出现Q</a:t>
            </a:r>
            <a:r>
              <a:rPr sz="3200" spc="-50">
                <a:latin typeface="宋体"/>
                <a:cs typeface="宋体"/>
              </a:rPr>
              <a:t>波</a:t>
            </a:r>
            <a:r>
              <a:rPr sz="3200">
                <a:latin typeface="宋体"/>
                <a:cs typeface="宋体"/>
              </a:rPr>
              <a:t>或不符合上述Q波规律的小Q波称异常Q</a:t>
            </a:r>
            <a:r>
              <a:rPr sz="3200" spc="-25">
                <a:latin typeface="宋体"/>
                <a:cs typeface="宋体"/>
              </a:rPr>
              <a:t>波。</a:t>
            </a:r>
            <a:endParaRPr sz="3200">
              <a:latin typeface="宋体"/>
              <a:cs typeface="宋体"/>
            </a:endParaRPr>
          </a:p>
        </p:txBody>
      </p:sp>
    </p:spTree>
  </p:cSld>
  <p:clrMapOvr>
    <a:masterClrMapping/>
  </p:clrMapOvr>
  <p:transition/>
  <p:timing/>
</p:sld>
</file>

<file path=ppt/slides/slide4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940" y="581500"/>
            <a:ext cx="2006600" cy="391160"/>
          </a:xfrm>
          <a:prstGeom prst="rect">
            <a:avLst/>
          </a:prstGeom>
        </p:spPr>
        <p:txBody>
          <a:bodyPr vert="horz" wrap="square" lIns="0" tIns="12700" rIns="0" bIns="0" rtlCol="0">
            <a:spAutoFit/>
          </a:bodyPr>
          <a:lstStyle/>
          <a:p>
            <a:pPr marL="12700">
              <a:lnSpc>
                <a:spcPct val="100000"/>
              </a:lnSpc>
              <a:spcBef>
                <a:spcPts val="100"/>
              </a:spcBef>
            </a:pPr>
            <a:r>
              <a:rPr sz="2400" b="1">
                <a:latin typeface="Microsoft JhengHei"/>
                <a:cs typeface="Microsoft JhengHei"/>
              </a:rPr>
              <a:t>典型异常</a:t>
            </a:r>
            <a:r>
              <a:rPr sz="2400" b="1" spc="-465">
                <a:latin typeface="Calibri"/>
                <a:cs typeface="Calibri"/>
              </a:rPr>
              <a:t>Q</a:t>
            </a:r>
            <a:r>
              <a:rPr sz="2400" b="1" spc="-25">
                <a:latin typeface="Microsoft JhengHei"/>
                <a:cs typeface="Microsoft JhengHei"/>
              </a:rPr>
              <a:t>波：</a:t>
            </a:r>
            <a:endParaRPr sz="2400">
              <a:latin typeface="Microsoft JhengHei"/>
              <a:cs typeface="Microsoft JhengHei"/>
            </a:endParaRPr>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25"/>
              <a:t>FT</a:t>
            </a:r>
          </a:p>
        </p:txBody>
      </p:sp>
      <p:sp>
        <p:nvSpPr>
          <p:cNvPr id="5" name="object 5"/>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25"/>
              <a:t>SJ</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44</a:t>
            </a:fld>
          </a:p>
        </p:txBody>
      </p:sp>
      <p:sp>
        <p:nvSpPr>
          <p:cNvPr id="3" name="object 3"/>
          <p:cNvSpPr txBox="1"/>
          <p:nvPr/>
        </p:nvSpPr>
        <p:spPr>
          <a:xfrm>
            <a:off x="535940" y="1060290"/>
            <a:ext cx="7988300" cy="4908550"/>
          </a:xfrm>
          <a:prstGeom prst="rect">
            <a:avLst/>
          </a:prstGeom>
        </p:spPr>
        <p:txBody>
          <a:bodyPr vert="horz" wrap="square" lIns="0" tIns="126364" rIns="0" bIns="0" rtlCol="0">
            <a:spAutoFit/>
          </a:bodyPr>
          <a:lstStyle/>
          <a:p>
            <a:pPr marL="355600" indent="-342900">
              <a:lnSpc>
                <a:spcPct val="100000"/>
              </a:lnSpc>
              <a:spcBef>
                <a:spcPts val="994"/>
              </a:spcBef>
              <a:buSzPct val="101250"/>
              <a:buFont typeface="Arial"/>
              <a:buChar char="•"/>
              <a:tabLst>
                <a:tab pos="355600"/>
              </a:tabLst>
            </a:pPr>
            <a:r>
              <a:rPr sz="4000">
                <a:latin typeface="宋体"/>
                <a:cs typeface="宋体"/>
              </a:rPr>
              <a:t>①Q波时限≥0.04s</a:t>
            </a:r>
            <a:r>
              <a:rPr sz="4000" spc="-50">
                <a:latin typeface="宋体"/>
                <a:cs typeface="宋体"/>
              </a:rPr>
              <a:t>。</a:t>
            </a:r>
            <a:endParaRPr sz="4000">
              <a:latin typeface="宋体"/>
              <a:cs typeface="宋体"/>
            </a:endParaRPr>
          </a:p>
          <a:p>
            <a:pPr marL="355600" indent="-342900">
              <a:lnSpc>
                <a:spcPct val="100000"/>
              </a:lnSpc>
              <a:spcBef>
                <a:spcPts val="960"/>
              </a:spcBef>
              <a:buSzPct val="101250"/>
              <a:buFont typeface="Arial"/>
              <a:buChar char="•"/>
              <a:tabLst>
                <a:tab pos="355600"/>
              </a:tabLst>
            </a:pPr>
            <a:r>
              <a:rPr sz="4000">
                <a:latin typeface="宋体"/>
                <a:cs typeface="宋体"/>
              </a:rPr>
              <a:t>②Q波电压＞1/4R</a:t>
            </a:r>
            <a:r>
              <a:rPr sz="4000" spc="-50">
                <a:latin typeface="宋体"/>
                <a:cs typeface="宋体"/>
              </a:rPr>
              <a:t>。</a:t>
            </a:r>
            <a:endParaRPr sz="4000">
              <a:latin typeface="宋体"/>
              <a:cs typeface="宋体"/>
            </a:endParaRPr>
          </a:p>
          <a:p>
            <a:pPr marL="355600" marR="5080" indent="-342900">
              <a:lnSpc>
                <a:spcPct val="100000"/>
              </a:lnSpc>
              <a:spcBef>
                <a:spcPts val="960"/>
              </a:spcBef>
              <a:buSzPct val="101250"/>
              <a:buFont typeface="Arial"/>
              <a:buChar char="•"/>
              <a:tabLst>
                <a:tab pos="355600"/>
              </a:tabLst>
            </a:pPr>
            <a:r>
              <a:rPr sz="4000">
                <a:latin typeface="宋体"/>
                <a:cs typeface="宋体"/>
              </a:rPr>
              <a:t>③Q</a:t>
            </a:r>
            <a:r>
              <a:rPr sz="4000" spc="-5">
                <a:latin typeface="宋体"/>
                <a:cs typeface="宋体"/>
              </a:rPr>
              <a:t>波粗钝或明显挫折。此外，原</a:t>
            </a:r>
            <a:r>
              <a:rPr sz="4000">
                <a:latin typeface="宋体"/>
                <a:cs typeface="宋体"/>
              </a:rPr>
              <a:t>有R波（r波）的导联，R波（r波</a:t>
            </a:r>
            <a:r>
              <a:rPr sz="4000" spc="-50">
                <a:latin typeface="宋体"/>
                <a:cs typeface="宋体"/>
              </a:rPr>
              <a:t>）</a:t>
            </a:r>
            <a:r>
              <a:rPr sz="4000">
                <a:latin typeface="宋体"/>
                <a:cs typeface="宋体"/>
              </a:rPr>
              <a:t>消失变成QS波也属异常Q</a:t>
            </a:r>
            <a:r>
              <a:rPr sz="4000" spc="-25">
                <a:latin typeface="宋体"/>
                <a:cs typeface="宋体"/>
              </a:rPr>
              <a:t>波。</a:t>
            </a:r>
            <a:endParaRPr sz="4000">
              <a:latin typeface="宋体"/>
              <a:cs typeface="宋体"/>
            </a:endParaRPr>
          </a:p>
          <a:p>
            <a:pPr marL="355600" marR="81280" indent="-342900">
              <a:lnSpc>
                <a:spcPct val="100000"/>
              </a:lnSpc>
              <a:spcBef>
                <a:spcPts val="1070"/>
              </a:spcBef>
              <a:buSzPct val="101136"/>
              <a:buFont typeface="Arial"/>
              <a:buChar char="•"/>
              <a:tabLst>
                <a:tab pos="355600"/>
              </a:tabLst>
            </a:pPr>
            <a:r>
              <a:rPr sz="4400">
                <a:latin typeface="宋体"/>
                <a:cs typeface="宋体"/>
              </a:rPr>
              <a:t>新标准Q波时限≥0.03s。②Q</a:t>
            </a:r>
            <a:r>
              <a:rPr sz="4400" spc="-50">
                <a:latin typeface="宋体"/>
                <a:cs typeface="宋体"/>
              </a:rPr>
              <a:t>波</a:t>
            </a:r>
            <a:r>
              <a:rPr sz="4400">
                <a:latin typeface="宋体"/>
                <a:cs typeface="宋体"/>
              </a:rPr>
              <a:t>电压＞0.1mv</a:t>
            </a:r>
            <a:r>
              <a:rPr sz="4400" spc="-50">
                <a:latin typeface="宋体"/>
                <a:cs typeface="宋体"/>
              </a:rPr>
              <a:t>。</a:t>
            </a:r>
            <a:endParaRPr sz="4400">
              <a:latin typeface="宋体"/>
              <a:cs typeface="宋体"/>
            </a:endParaRPr>
          </a:p>
        </p:txBody>
      </p:sp>
    </p:spTree>
  </p:cSld>
  <p:clrMapOvr>
    <a:masterClrMapping/>
  </p:clrMapOvr>
  <p:transition/>
  <p:timing/>
</p:sld>
</file>

<file path=ppt/slides/slide4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t>（</a:t>
            </a:r>
            <a:r>
              <a:rPr spc="-10">
                <a:latin typeface="Calibri"/>
                <a:cs typeface="Calibri"/>
              </a:rPr>
              <a:t>1</a:t>
            </a:r>
            <a:r>
              <a:rPr spc="-10"/>
              <a:t>）</a:t>
            </a:r>
            <a:r>
              <a:rPr/>
              <a:t>异常</a:t>
            </a:r>
            <a:r>
              <a:rPr spc="-465">
                <a:latin typeface="Calibri"/>
                <a:cs typeface="Calibri"/>
              </a:rPr>
              <a:t>Q</a:t>
            </a:r>
            <a:r>
              <a:rPr spc="-10"/>
              <a:t>波的意义：</a:t>
            </a:r>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25"/>
              <a:t>FT</a:t>
            </a:r>
          </a:p>
        </p:txBody>
      </p:sp>
      <p:sp>
        <p:nvSpPr>
          <p:cNvPr id="5" name="object 5"/>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25"/>
              <a:t>SJ</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45</a:t>
            </a:fld>
          </a:p>
        </p:txBody>
      </p:sp>
      <p:sp>
        <p:nvSpPr>
          <p:cNvPr id="3" name="object 3"/>
          <p:cNvSpPr txBox="1"/>
          <p:nvPr/>
        </p:nvSpPr>
        <p:spPr>
          <a:xfrm>
            <a:off x="535940" y="1172845"/>
            <a:ext cx="8140700" cy="4414520"/>
          </a:xfrm>
          <a:prstGeom prst="rect">
            <a:avLst/>
          </a:prstGeom>
        </p:spPr>
        <p:txBody>
          <a:bodyPr vert="horz" wrap="square" lIns="0" tIns="12700" rIns="0" bIns="0" rtlCol="0">
            <a:spAutoFit/>
          </a:bodyPr>
          <a:lstStyle/>
          <a:p>
            <a:pPr marL="355600" marR="5080" indent="-342900">
              <a:lnSpc>
                <a:spcPct val="100000"/>
              </a:lnSpc>
              <a:spcBef>
                <a:spcPts val="100"/>
              </a:spcBef>
              <a:buSzPct val="101388"/>
              <a:buFont typeface="Arial"/>
              <a:buChar char="•"/>
              <a:tabLst>
                <a:tab pos="355600"/>
              </a:tabLst>
            </a:pPr>
            <a:r>
              <a:rPr sz="3600">
                <a:latin typeface="宋体"/>
                <a:cs typeface="宋体"/>
              </a:rPr>
              <a:t>异常Q</a:t>
            </a:r>
            <a:r>
              <a:rPr sz="3600" spc="-5">
                <a:latin typeface="宋体"/>
                <a:cs typeface="宋体"/>
              </a:rPr>
              <a:t>波主要见于心肌梗死、心肌病。也可见于一过性心绞痛、坏死性心肌</a:t>
            </a:r>
            <a:r>
              <a:rPr sz="3600" spc="-50">
                <a:latin typeface="宋体"/>
                <a:cs typeface="宋体"/>
              </a:rPr>
              <a:t> </a:t>
            </a:r>
            <a:r>
              <a:rPr sz="3600">
                <a:latin typeface="宋体"/>
                <a:cs typeface="宋体"/>
              </a:rPr>
              <a:t>炎。预激波可形成切迹的宽Q波，A</a:t>
            </a:r>
            <a:r>
              <a:rPr sz="3600" spc="-50">
                <a:latin typeface="宋体"/>
                <a:cs typeface="宋体"/>
              </a:rPr>
              <a:t>型 </a:t>
            </a:r>
            <a:r>
              <a:rPr sz="3600">
                <a:latin typeface="宋体"/>
                <a:cs typeface="宋体"/>
              </a:rPr>
              <a:t>或B型预激综合征（</a:t>
            </a:r>
            <a:r>
              <a:rPr sz="3600" spc="-10">
                <a:latin typeface="宋体"/>
                <a:cs typeface="宋体"/>
              </a:rPr>
              <a:t>左右后壁或左右后</a:t>
            </a:r>
            <a:r>
              <a:rPr sz="3600">
                <a:latin typeface="宋体"/>
                <a:cs typeface="宋体"/>
              </a:rPr>
              <a:t>间隔旁道）在II、III、aVF导联，C</a:t>
            </a:r>
            <a:r>
              <a:rPr sz="3600" spc="-50">
                <a:latin typeface="宋体"/>
                <a:cs typeface="宋体"/>
              </a:rPr>
              <a:t>型</a:t>
            </a:r>
            <a:r>
              <a:rPr sz="3600">
                <a:latin typeface="宋体"/>
                <a:cs typeface="宋体"/>
              </a:rPr>
              <a:t>预激综合征在V4~V6导联可形成宽Q</a:t>
            </a:r>
            <a:r>
              <a:rPr sz="3600" spc="-25">
                <a:latin typeface="宋体"/>
                <a:cs typeface="宋体"/>
              </a:rPr>
              <a:t>波。</a:t>
            </a:r>
            <a:r>
              <a:rPr sz="3600">
                <a:latin typeface="宋体"/>
                <a:cs typeface="宋体"/>
              </a:rPr>
              <a:t>区别要点是其它导联有⊿波，P-</a:t>
            </a:r>
            <a:r>
              <a:rPr sz="3600" spc="-25">
                <a:latin typeface="宋体"/>
                <a:cs typeface="宋体"/>
              </a:rPr>
              <a:t>R＜ </a:t>
            </a:r>
            <a:r>
              <a:rPr sz="3600">
                <a:latin typeface="宋体"/>
                <a:cs typeface="宋体"/>
              </a:rPr>
              <a:t>0.12s</a:t>
            </a:r>
            <a:r>
              <a:rPr sz="3600" spc="-50">
                <a:latin typeface="宋体"/>
                <a:cs typeface="宋体"/>
              </a:rPr>
              <a:t>。</a:t>
            </a:r>
            <a:endParaRPr sz="3600">
              <a:latin typeface="宋体"/>
              <a:cs typeface="宋体"/>
            </a:endParaRPr>
          </a:p>
        </p:txBody>
      </p:sp>
    </p:spTree>
  </p:cSld>
  <p:clrMapOvr>
    <a:masterClrMapping/>
  </p:clrMapOvr>
  <p:transition/>
  <p:timing/>
</p:sld>
</file>

<file path=ppt/slides/slide4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t>（</a:t>
            </a:r>
            <a:r>
              <a:rPr spc="-10">
                <a:latin typeface="Calibri"/>
                <a:cs typeface="Calibri"/>
              </a:rPr>
              <a:t>2</a:t>
            </a:r>
            <a:r>
              <a:rPr spc="-10"/>
              <a:t>）</a:t>
            </a:r>
            <a:r>
              <a:rPr/>
              <a:t>异常小</a:t>
            </a:r>
            <a:r>
              <a:rPr spc="-465">
                <a:latin typeface="Calibri"/>
                <a:cs typeface="Calibri"/>
              </a:rPr>
              <a:t>Q</a:t>
            </a:r>
            <a:r>
              <a:rPr spc="-10"/>
              <a:t>波的意义：</a:t>
            </a:r>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25"/>
              <a:t>FT</a:t>
            </a:r>
          </a:p>
        </p:txBody>
      </p:sp>
      <p:sp>
        <p:nvSpPr>
          <p:cNvPr id="5" name="object 5"/>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25"/>
              <a:t>SJ</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46</a:t>
            </a:fld>
          </a:p>
        </p:txBody>
      </p:sp>
      <p:sp>
        <p:nvSpPr>
          <p:cNvPr id="3" name="object 3"/>
          <p:cNvSpPr txBox="1"/>
          <p:nvPr/>
        </p:nvSpPr>
        <p:spPr>
          <a:xfrm>
            <a:off x="535940" y="1172845"/>
            <a:ext cx="7683500" cy="5073015"/>
          </a:xfrm>
          <a:prstGeom prst="rect">
            <a:avLst/>
          </a:prstGeom>
        </p:spPr>
        <p:txBody>
          <a:bodyPr vert="horz" wrap="square" lIns="0" tIns="12700" rIns="0" bIns="0" rtlCol="0">
            <a:spAutoFit/>
          </a:bodyPr>
          <a:lstStyle/>
          <a:p>
            <a:pPr marL="355600" marR="5080" indent="-342900" algn="just">
              <a:lnSpc>
                <a:spcPct val="100000"/>
              </a:lnSpc>
              <a:spcBef>
                <a:spcPts val="100"/>
              </a:spcBef>
              <a:buSzPct val="101388"/>
              <a:buFont typeface="Arial"/>
              <a:buChar char="•"/>
              <a:tabLst>
                <a:tab pos="355600"/>
              </a:tabLst>
            </a:pPr>
            <a:r>
              <a:rPr sz="3600">
                <a:latin typeface="宋体"/>
                <a:cs typeface="宋体"/>
              </a:rPr>
              <a:t>1）V1、V2导联出现小Q</a:t>
            </a:r>
            <a:r>
              <a:rPr sz="3600" spc="-10">
                <a:latin typeface="宋体"/>
                <a:cs typeface="宋体"/>
              </a:rPr>
              <a:t>波部分为正常</a:t>
            </a:r>
            <a:r>
              <a:rPr sz="3600" spc="-5">
                <a:latin typeface="宋体"/>
                <a:cs typeface="宋体"/>
              </a:rPr>
              <a:t>变异，部分为异常。异常者可见于：不典型的前间壁心肌梗死、间隔支阻滞、左前半支阻滞、右心室肥大等。</a:t>
            </a:r>
            <a:endParaRPr sz="3600">
              <a:latin typeface="宋体"/>
              <a:cs typeface="宋体"/>
            </a:endParaRPr>
          </a:p>
          <a:p>
            <a:pPr marL="355600" marR="5080" indent="-342900" algn="just">
              <a:lnSpc>
                <a:spcPct val="100000"/>
              </a:lnSpc>
              <a:spcBef>
                <a:spcPts val="860"/>
              </a:spcBef>
              <a:buSzPct val="101388"/>
              <a:buFont typeface="Arial"/>
              <a:buChar char="•"/>
              <a:tabLst>
                <a:tab pos="355600"/>
              </a:tabLst>
            </a:pPr>
            <a:r>
              <a:rPr sz="3600">
                <a:latin typeface="宋体"/>
                <a:cs typeface="宋体"/>
              </a:rPr>
              <a:t>2）QV4＞QV5＞QV6或V1、V2、V3、</a:t>
            </a:r>
            <a:r>
              <a:rPr sz="3600" spc="-25">
                <a:latin typeface="宋体"/>
                <a:cs typeface="宋体"/>
              </a:rPr>
              <a:t>V4</a:t>
            </a:r>
            <a:r>
              <a:rPr sz="3600">
                <a:latin typeface="宋体"/>
                <a:cs typeface="宋体"/>
              </a:rPr>
              <a:t>某些导联有Q波而V5、V6导联无Q</a:t>
            </a:r>
            <a:r>
              <a:rPr sz="3600" spc="-25">
                <a:latin typeface="宋体"/>
                <a:cs typeface="宋体"/>
              </a:rPr>
              <a:t>波，</a:t>
            </a:r>
            <a:r>
              <a:rPr sz="3600" spc="-5">
                <a:latin typeface="宋体"/>
                <a:cs typeface="宋体"/>
              </a:rPr>
              <a:t>可见陈旧性或局限性间壁或前壁心肌梗死、心肌病、左心室肥厚、左心力</a:t>
            </a:r>
            <a:r>
              <a:rPr sz="3600" spc="-15">
                <a:latin typeface="宋体"/>
                <a:cs typeface="宋体"/>
              </a:rPr>
              <a:t>衰竭、。</a:t>
            </a:r>
            <a:endParaRPr sz="3600">
              <a:latin typeface="宋体"/>
              <a:cs typeface="宋体"/>
            </a:endParaRPr>
          </a:p>
        </p:txBody>
      </p:sp>
    </p:spTree>
  </p:cSld>
  <p:clrMapOvr>
    <a:masterClrMapping/>
  </p:clrMapOvr>
  <p:transition/>
  <p:timing/>
</p:sld>
</file>

<file path=ppt/slides/slide4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35940" y="581500"/>
            <a:ext cx="1549400" cy="391160"/>
          </a:xfrm>
          <a:prstGeom prst="rect">
            <a:avLst/>
          </a:prstGeom>
        </p:spPr>
        <p:txBody>
          <a:bodyPr vert="horz" wrap="square" lIns="0" tIns="12700" rIns="0" bIns="0" rtlCol="0">
            <a:spAutoFit/>
          </a:bodyPr>
          <a:lstStyle/>
          <a:p>
            <a:pPr marL="12700">
              <a:lnSpc>
                <a:spcPct val="100000"/>
              </a:lnSpc>
              <a:spcBef>
                <a:spcPts val="100"/>
              </a:spcBef>
            </a:pPr>
            <a:r>
              <a:rPr spc="-30">
                <a:latin typeface="Calibri"/>
                <a:cs typeface="Calibri"/>
              </a:rPr>
              <a:t>4</a:t>
            </a:r>
            <a:r>
              <a:rPr/>
              <a:t>、</a:t>
            </a:r>
            <a:r>
              <a:rPr spc="-185">
                <a:latin typeface="Calibri"/>
                <a:cs typeface="Calibri"/>
              </a:rPr>
              <a:t>QRS</a:t>
            </a:r>
            <a:r>
              <a:rPr spc="-25"/>
              <a:t>电轴</a:t>
            </a:r>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25"/>
              <a:t>FT</a:t>
            </a:r>
          </a:p>
        </p:txBody>
      </p:sp>
      <p:sp>
        <p:nvSpPr>
          <p:cNvPr id="5" name="object 5"/>
          <p:cNvSpPr txBox="1">
            <a:spLocks noGrp="1"/>
          </p:cNvSpPr>
          <p:nvPr>
            <p:ph type="dt" sz="half" idx="6"/>
          </p:nvPr>
        </p:nvSpPr>
        <p:spPr>
          <a:prstGeom prst="rect">
            <a:avLst/>
          </a:prstGeom>
        </p:spPr>
        <p:txBody>
          <a:bodyPr vert="horz" wrap="square" lIns="0" tIns="0" rIns="0" bIns="0" rtlCol="0">
            <a:spAutoFit/>
          </a:bodyPr>
          <a:lstStyle/>
          <a:p>
            <a:pPr marL="12700">
              <a:lnSpc>
                <a:spcPts val="1425"/>
              </a:lnSpc>
            </a:pPr>
            <a:r>
              <a:rPr spc="-25"/>
              <a:t>SJ</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47</a:t>
            </a:fld>
          </a:p>
        </p:txBody>
      </p:sp>
      <p:sp>
        <p:nvSpPr>
          <p:cNvPr id="3" name="object 3"/>
          <p:cNvSpPr txBox="1">
            <a:spLocks noGrp="1"/>
          </p:cNvSpPr>
          <p:nvPr>
            <p:ph type="body" idx="1"/>
          </p:nvPr>
        </p:nvSpPr>
        <p:spPr>
          <a:prstGeom prst="rect">
            <a:avLst/>
          </a:prstGeom>
        </p:spPr>
        <p:txBody>
          <a:bodyPr vert="horz" wrap="square" lIns="0" tIns="12700" rIns="0" bIns="0" rtlCol="0">
            <a:spAutoFit/>
          </a:bodyPr>
          <a:lstStyle/>
          <a:p>
            <a:pPr marL="355600" marR="5080" indent="-342900">
              <a:lnSpc>
                <a:spcPct val="100000"/>
              </a:lnSpc>
              <a:spcBef>
                <a:spcPts val="100"/>
              </a:spcBef>
              <a:buSzPct val="101250"/>
              <a:buFont typeface="Arial"/>
              <a:buChar char="•"/>
              <a:tabLst>
                <a:tab pos="355600"/>
              </a:tabLst>
            </a:pPr>
            <a:r>
              <a:rPr/>
              <a:t>电轴是指额面QRS环最大向量与X</a:t>
            </a:r>
            <a:r>
              <a:rPr spc="-50"/>
              <a:t>轴</a:t>
            </a:r>
            <a:r>
              <a:rPr/>
              <a:t>的夹角的度数。正常额面QRS</a:t>
            </a:r>
            <a:r>
              <a:rPr spc="-25"/>
              <a:t>平均</a:t>
            </a:r>
            <a:r>
              <a:rPr/>
              <a:t>电轴在0°~+90°(</a:t>
            </a:r>
            <a:r>
              <a:rPr spc="-10"/>
              <a:t>目前部分教科书</a:t>
            </a:r>
            <a:r>
              <a:rPr/>
              <a:t>正常电轴用-30°~+90°)，</a:t>
            </a:r>
            <a:r>
              <a:rPr spc="-20"/>
              <a:t>当电轴</a:t>
            </a:r>
            <a:r>
              <a:rPr/>
              <a:t>度数＞+90°</a:t>
            </a:r>
            <a:r>
              <a:rPr spc="-10"/>
              <a:t>时称电轴右偏。当电</a:t>
            </a:r>
            <a:r>
              <a:rPr/>
              <a:t>轴度数＜0°</a:t>
            </a:r>
            <a:r>
              <a:rPr spc="-10"/>
              <a:t>时，即为负值时称电</a:t>
            </a:r>
            <a:r>
              <a:rPr spc="-15"/>
              <a:t>轴左偏。</a:t>
            </a:r>
          </a:p>
        </p:txBody>
      </p:sp>
    </p:spTree>
  </p:cSld>
  <p:clrMapOvr>
    <a:masterClrMapping/>
  </p:clrMapOvr>
  <p:transition/>
  <p:timing/>
</p:sld>
</file>

<file path=ppt/slides/slide4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https://d.book118.com/995012013310011041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284</Paragraphs>
  <Slides>48</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48</vt:i4>
      </vt:variant>
    </vt:vector>
  </HeadingPairs>
  <TitlesOfParts>
    <vt:vector baseType="lpstr" size="54">
      <vt:lpstr>Arial</vt:lpstr>
      <vt:lpstr>Calibri</vt:lpstr>
      <vt:lpstr>Microsoft JhengHei</vt:lpstr>
      <vt:lpstr>宋体</vt:lpstr>
      <vt:lpstr>微软雅黑</vt:lpstr>
      <vt:lpstr>Office Theme</vt:lpstr>
      <vt:lpstr>PowerPoint Presentation</vt:lpstr>
      <vt:lpstr>PowerPoint Presentation</vt:lpstr>
      <vt:lpstr>PowerPoint Presentation</vt:lpstr>
      <vt:lpstr>一、P波</vt:lpstr>
      <vt:lpstr>P波异常</vt:lpstr>
      <vt:lpstr>P波增宽的临床意义：</vt:lpstr>
      <vt:lpstr>PowerPoint Presentation</vt:lpstr>
      <vt:lpstr>PowerPoint Presentation</vt:lpstr>
      <vt:lpstr>PowerPoint Presentation</vt:lpstr>
      <vt:lpstr>2、P波电压增高。</vt:lpstr>
      <vt:lpstr>P波增高（肺型P波）的临床意义：</vt:lpstr>
      <vt:lpstr>PowerPoint Presentation</vt:lpstr>
      <vt:lpstr>PowerPoint Presentation</vt:lpstr>
      <vt:lpstr>3、P波电压降低及其临床意义。</vt:lpstr>
      <vt:lpstr>4、PtfV1值异常（V1导联P波终末电势）。</vt:lpstr>
      <vt:lpstr>二、P-R间期</vt:lpstr>
      <vt:lpstr>P-R间期正常值：</vt:lpstr>
      <vt:lpstr>1、P-R延长</vt:lpstr>
      <vt:lpstr>P-R间期延长的意义：</vt:lpstr>
      <vt:lpstr>（2）迷走神经张力过高</vt:lpstr>
      <vt:lpstr>（3）干扰性P-R延长。</vt:lpstr>
      <vt:lpstr>(4）房室结内慢径路持续下传或结内快慢径路交替传导。</vt:lpstr>
      <vt:lpstr>2、P-R间期缩短。</vt:lpstr>
      <vt:lpstr>P-R间期缩短的意义：</vt:lpstr>
      <vt:lpstr>PowerPoint Presentation</vt:lpstr>
      <vt:lpstr>（2）房室交界性心律</vt:lpstr>
      <vt:lpstr>（3）各种不同类型的预激综合征（A、B、C型）。</vt:lpstr>
      <vt:lpstr>三、P-R段</vt:lpstr>
      <vt:lpstr>P-R段异常的意义：</vt:lpstr>
      <vt:lpstr>四、QRS波群</vt:lpstr>
      <vt:lpstr>1、QRS波群电压。</vt:lpstr>
      <vt:lpstr>PowerPoint Presentation</vt:lpstr>
      <vt:lpstr>（1）QRS电压增高及意义：</vt:lpstr>
      <vt:lpstr>①与左室肥大相关的电压增高：</vt:lpstr>
      <vt:lpstr>②与右心室肥大相关的电压增高：</vt:lpstr>
      <vt:lpstr>（2）QRS波电压降低及意义：</vt:lpstr>
      <vt:lpstr>肢导联低电压或胸导联低电压的意义：</vt:lpstr>
      <vt:lpstr>PowerPoint Presentation</vt:lpstr>
      <vt:lpstr>2、QRS时限</vt:lpstr>
      <vt:lpstr>PowerPoint Presentation</vt:lpstr>
      <vt:lpstr>PowerPoint Presentation</vt:lpstr>
      <vt:lpstr>PowerPoint Presentation</vt:lpstr>
      <vt:lpstr>3、Q波。</vt:lpstr>
      <vt:lpstr>PowerPoint Presentation</vt:lpstr>
      <vt:lpstr>（1）异常Q波的意义：</vt:lpstr>
      <vt:lpstr>（2）异常小Q波的意义：</vt:lpstr>
      <vt:lpstr>4、QRS电轴</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2024-09-02T13:18:10.626</cp:lastPrinted>
  <dcterms:created xsi:type="dcterms:W3CDTF">2024-09-02T05:18:10Z</dcterms:created>
  <dcterms:modified xsi:type="dcterms:W3CDTF">2024-09-02T05:18:12Z</dcterms:modified>
</cp:coreProperties>
</file>