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44BFFF-5DE8-4843-B316-F87801C1D5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8F679B-6B7A-4A9E-BF79-349E5413BC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2AE340-DE09-4E7D-AA15-98DE58A2C7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62180F-95CC-49AF-A7B5-7F27C88286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6EBA8D-BB7D-49C4-8E58-D473FA2044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92A9C1-D584-49A7-91EC-67F4A4FD5D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504BCB-962C-4936-B8C2-E5DD0360DA4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19890B-1ECB-4862-9C3D-CC026C0EC7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BB30FA4-8D54-436E-B16E-06C4059114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6563D9-180C-4AE0-8D16-E07BCD5F57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0C6252-65B6-4443-9B7B-5D017F415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504211434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社会心理学(社会心理学的历史与理论)</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社会心理学概述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社会心理学历史发展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社会认知过程与理论</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社会动机、情感与态度</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社会影响、群体行为与互动</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文化差异与跨文化交流</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社会心理学概述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46" b="23246"/>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33964" b="33964"/>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研究对象</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包括个体在社会环境中的心理过程、行为表现及其与社会因素的相互作用。</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社会心理学是研究个体和群体在社会互动中的心理现象及其发生、发展规律的科学。</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定义与研究对象</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788" b="20788"/>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12435" b="12435"/>
          <a:stretch>
            <a:fillRect/>
          </a:stretch>
        </p:blipFill>
        <p:spPr>
          <a:xfrm>
            <a:off x="6233164" y="3914561"/>
            <a:ext cx="5058969" cy="2163307"/>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与心理学的关系</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社会心理学是心理学的一个分支，它研究个体在社会环境中的心理现象，而心理学则更广泛地研究人类心理现象。</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与社会学的关系</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社会学研究社会结构、社会关系和社会变迁等宏观社会现象，而社会心理学则更关注个体和群体在微观层面的心理互动。</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与文化人类学的关系</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文化人类学研究文化对人类社会生活的影响，而社会心理学则研究文化如何影响个体和群体的心理过程和行为。</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社会心理学与其他学科关系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观察法</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通过观察被研究者的行为表现、言语表达等方式收集数据。</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调查法</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通过问卷、访谈等方式收集被研究者的信息。</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实验法</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通过控制和改变某些变量来研究它们对其他变量的影响。</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案例研究法</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通过对特定个体或群体的深入研究来了解其心理现象和行为表现。</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研究方法与技术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社会心理学历史发展</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9542" b="95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美国社会学家库利的“镜中我”理论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认为人们通过想象他人对自己的看法来形成自我概念。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法国社会学家塔尔德的模仿理论</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认为模仿是社会行为的基本方式，人们通过模仿他人来形成自己的行为习惯和态度。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德国社会学家韦伯的社会行动理论</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强调社会行动是基于意义构建的，人们在社会互动中赋予行动以意义。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早期社会心理学思想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20世纪初，美国社会学家罗斯首次使用“社会心理学”一词，标志着社会心理学的正式形成。</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20世纪30年代，美国心理学家米德提出符号互动论，强调人们通过符号互动来理解和建构社会现实。</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20世纪50年代，美国社会心理学家费斯廷格提出认知失调理论，解释人们在面对矛盾信息时的心理反应。</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现代社会心理学形成与发展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951247" y="3956467"/>
            <a:ext cx="2521085"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社会认知流派</a:t>
            </a:r>
            <a:endParaRPr lang="en-US" sz="1100"/>
          </a:p>
        </p:txBody>
      </p:sp>
      <p:sp>
        <p:nvSpPr>
          <p:cNvPr id="3" name="AutoShape 3"/>
          <p:cNvSpPr/>
          <p:nvPr/>
        </p:nvSpPr>
        <p:spPr>
          <a:xfrm>
            <a:off x="3932164"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91790" y="3956467"/>
            <a:ext cx="255164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社会影响流派</a:t>
            </a:r>
            <a:endParaRPr lang="en-US" sz="1100"/>
          </a:p>
        </p:txBody>
      </p:sp>
      <p:sp>
        <p:nvSpPr>
          <p:cNvPr id="5" name="AutoShape 5"/>
          <p:cNvSpPr/>
          <p:nvPr/>
        </p:nvSpPr>
        <p:spPr>
          <a:xfrm>
            <a:off x="3691790" y="4363738"/>
            <a:ext cx="2348077"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研究社会因素如何影响个体行为和态度，包括从众、服从、社会助长等内容。</a:t>
            </a:r>
            <a:endParaRPr lang="en-US" sz="1100"/>
          </a:p>
        </p:txBody>
      </p:sp>
      <p:sp>
        <p:nvSpPr>
          <p:cNvPr id="6" name="AutoShape 6"/>
          <p:cNvSpPr/>
          <p:nvPr/>
        </p:nvSpPr>
        <p:spPr>
          <a:xfrm>
            <a:off x="6605747"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377549" y="3956467"/>
            <a:ext cx="2539471"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社会交换流派</a:t>
            </a:r>
            <a:endParaRPr lang="en-US" sz="1100"/>
          </a:p>
        </p:txBody>
      </p:sp>
      <p:sp>
        <p:nvSpPr>
          <p:cNvPr id="8" name="AutoShape 8"/>
          <p:cNvSpPr/>
          <p:nvPr/>
        </p:nvSpPr>
        <p:spPr>
          <a:xfrm>
            <a:off x="6377550"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探讨人们在社会互动中的交换关系，包括互惠、公平、权力等内容。</a:t>
            </a:r>
            <a:endParaRPr lang="en-US" sz="1100"/>
          </a:p>
        </p:txBody>
      </p:sp>
      <p:sp>
        <p:nvSpPr>
          <p:cNvPr id="9" name="AutoShape 9"/>
          <p:cNvSpPr/>
          <p:nvPr/>
        </p:nvSpPr>
        <p:spPr>
          <a:xfrm>
            <a:off x="1173358"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51249" y="4363738"/>
            <a:ext cx="2311548"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关注人们如何理解和解释社会现象，包括归因理论、刻板印象等内容。</a:t>
            </a:r>
            <a:endParaRPr lang="en-US" sz="1100"/>
          </a:p>
        </p:txBody>
      </p:sp>
      <p:sp>
        <p:nvSpPr>
          <p:cNvPr id="11" name="AutoShape 11"/>
          <p:cNvSpPr/>
          <p:nvPr/>
        </p:nvSpPr>
        <p:spPr>
          <a:xfrm>
            <a:off x="9038940" y="3956467"/>
            <a:ext cx="255507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社会认同流派</a:t>
            </a:r>
            <a:endParaRPr lang="en-US" sz="1100"/>
          </a:p>
        </p:txBody>
      </p:sp>
      <p:sp>
        <p:nvSpPr>
          <p:cNvPr id="12" name="AutoShape 12"/>
          <p:cNvSpPr/>
          <p:nvPr/>
        </p:nvSpPr>
        <p:spPr>
          <a:xfrm>
            <a:off x="9038941" y="4363738"/>
            <a:ext cx="2323724" cy="1594406"/>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研究人们如何认同自己所属的群体以及群体间的关系，包括群体凝聚力、群体冲突等内容。</a:t>
            </a:r>
            <a:endParaRPr lang="en-US" sz="1100"/>
          </a:p>
        </p:txBody>
      </p:sp>
      <p:sp>
        <p:nvSpPr>
          <p:cNvPr id="13" name="AutoShape 13"/>
          <p:cNvSpPr/>
          <p:nvPr/>
        </p:nvSpPr>
        <p:spPr>
          <a:xfrm>
            <a:off x="9267140" y="1757233"/>
            <a:ext cx="1867327" cy="1867327"/>
          </a:xfrm>
          <a:prstGeom prst="donut">
            <a:avLst>
              <a:gd name="adj" fmla="val 1215"/>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1816793" y="2385294"/>
            <a:ext cx="580457" cy="611204"/>
            <a:chOff x="1816793" y="2385294"/>
            <a:chExt cx="580457" cy="611204"/>
          </a:xfrm>
        </p:grpSpPr>
        <p:sp>
          <p:nvSpPr>
            <p:cNvPr id="15" name="Freeform 15"/>
            <p:cNvSpPr/>
            <p:nvPr/>
          </p:nvSpPr>
          <p:spPr>
            <a:xfrm>
              <a:off x="1816793" y="2385294"/>
              <a:ext cx="580457" cy="611204"/>
            </a:xfrm>
            <a:custGeom>
              <a:rect l="l" t="t" r="r" b="b"/>
              <a:pathLst>
                <a:path w="636" h="746">
                  <a:moveTo>
                    <a:pt x="579" y="0"/>
                  </a:moveTo>
                  <a:cubicBezTo>
                    <a:pt x="57" y="0"/>
                    <a:pt x="57" y="0"/>
                    <a:pt x="57" y="0"/>
                  </a:cubicBezTo>
                  <a:cubicBezTo>
                    <a:pt x="25" y="0"/>
                    <a:pt x="0" y="25"/>
                    <a:pt x="0" y="57"/>
                  </a:cubicBezTo>
                  <a:cubicBezTo>
                    <a:pt x="0" y="689"/>
                    <a:pt x="0" y="689"/>
                    <a:pt x="0" y="689"/>
                  </a:cubicBezTo>
                  <a:cubicBezTo>
                    <a:pt x="0" y="721"/>
                    <a:pt x="25" y="746"/>
                    <a:pt x="57" y="746"/>
                  </a:cubicBezTo>
                  <a:cubicBezTo>
                    <a:pt x="579" y="746"/>
                    <a:pt x="579" y="746"/>
                    <a:pt x="579" y="746"/>
                  </a:cubicBezTo>
                  <a:cubicBezTo>
                    <a:pt x="611" y="746"/>
                    <a:pt x="636" y="721"/>
                    <a:pt x="636" y="689"/>
                  </a:cubicBezTo>
                  <a:cubicBezTo>
                    <a:pt x="636" y="57"/>
                    <a:pt x="636" y="57"/>
                    <a:pt x="636" y="57"/>
                  </a:cubicBezTo>
                  <a:cubicBezTo>
                    <a:pt x="636" y="25"/>
                    <a:pt x="611" y="0"/>
                    <a:pt x="579" y="0"/>
                  </a:cubicBezTo>
                  <a:close/>
                  <a:moveTo>
                    <a:pt x="43" y="689"/>
                  </a:moveTo>
                  <a:cubicBezTo>
                    <a:pt x="43" y="57"/>
                    <a:pt x="43" y="57"/>
                    <a:pt x="43" y="57"/>
                  </a:cubicBezTo>
                  <a:cubicBezTo>
                    <a:pt x="43" y="49"/>
                    <a:pt x="49" y="43"/>
                    <a:pt x="57" y="43"/>
                  </a:cubicBezTo>
                  <a:cubicBezTo>
                    <a:pt x="94" y="43"/>
                    <a:pt x="94" y="43"/>
                    <a:pt x="94" y="43"/>
                  </a:cubicBezTo>
                  <a:cubicBezTo>
                    <a:pt x="94" y="703"/>
                    <a:pt x="94" y="703"/>
                    <a:pt x="94" y="703"/>
                  </a:cubicBezTo>
                  <a:cubicBezTo>
                    <a:pt x="57" y="703"/>
                    <a:pt x="57" y="703"/>
                    <a:pt x="57" y="703"/>
                  </a:cubicBezTo>
                  <a:cubicBezTo>
                    <a:pt x="49" y="703"/>
                    <a:pt x="43" y="697"/>
                    <a:pt x="43" y="689"/>
                  </a:cubicBezTo>
                  <a:close/>
                  <a:moveTo>
                    <a:pt x="593" y="689"/>
                  </a:moveTo>
                  <a:cubicBezTo>
                    <a:pt x="593" y="697"/>
                    <a:pt x="587" y="703"/>
                    <a:pt x="579" y="703"/>
                  </a:cubicBezTo>
                  <a:cubicBezTo>
                    <a:pt x="138" y="703"/>
                    <a:pt x="138" y="703"/>
                    <a:pt x="138" y="703"/>
                  </a:cubicBezTo>
                  <a:cubicBezTo>
                    <a:pt x="138" y="43"/>
                    <a:pt x="138" y="43"/>
                    <a:pt x="138" y="43"/>
                  </a:cubicBezTo>
                  <a:cubicBezTo>
                    <a:pt x="579" y="43"/>
                    <a:pt x="579" y="43"/>
                    <a:pt x="579" y="43"/>
                  </a:cubicBezTo>
                  <a:cubicBezTo>
                    <a:pt x="587" y="43"/>
                    <a:pt x="593" y="49"/>
                    <a:pt x="593" y="57"/>
                  </a:cubicBezTo>
                  <a:lnTo>
                    <a:pt x="593" y="6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967516" y="2592214"/>
              <a:ext cx="137324"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967516" y="2510049"/>
              <a:ext cx="182717" cy="350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172048" y="2529578"/>
              <a:ext cx="139505" cy="408335"/>
            </a:xfrm>
            <a:custGeom>
              <a:rect l="l" t="t" r="r" b="b"/>
              <a:pathLst>
                <a:path w="153" h="498">
                  <a:moveTo>
                    <a:pt x="0" y="76"/>
                  </a:moveTo>
                  <a:cubicBezTo>
                    <a:pt x="0" y="441"/>
                    <a:pt x="0" y="441"/>
                    <a:pt x="0" y="441"/>
                  </a:cubicBezTo>
                  <a:cubicBezTo>
                    <a:pt x="0" y="472"/>
                    <a:pt x="26" y="498"/>
                    <a:pt x="57" y="498"/>
                  </a:cubicBezTo>
                  <a:cubicBezTo>
                    <a:pt x="96" y="498"/>
                    <a:pt x="96" y="498"/>
                    <a:pt x="96" y="498"/>
                  </a:cubicBezTo>
                  <a:cubicBezTo>
                    <a:pt x="128" y="498"/>
                    <a:pt x="153" y="472"/>
                    <a:pt x="153" y="441"/>
                  </a:cubicBezTo>
                  <a:cubicBezTo>
                    <a:pt x="153" y="76"/>
                    <a:pt x="153" y="76"/>
                    <a:pt x="153" y="76"/>
                  </a:cubicBezTo>
                  <a:cubicBezTo>
                    <a:pt x="77" y="0"/>
                    <a:pt x="77" y="0"/>
                    <a:pt x="77" y="0"/>
                  </a:cubicBezTo>
                  <a:lnTo>
                    <a:pt x="0" y="76"/>
                  </a:lnTo>
                  <a:close/>
                  <a:moveTo>
                    <a:pt x="109" y="441"/>
                  </a:moveTo>
                  <a:cubicBezTo>
                    <a:pt x="109" y="448"/>
                    <a:pt x="104" y="454"/>
                    <a:pt x="96" y="454"/>
                  </a:cubicBezTo>
                  <a:cubicBezTo>
                    <a:pt x="57" y="454"/>
                    <a:pt x="57" y="454"/>
                    <a:pt x="57" y="454"/>
                  </a:cubicBezTo>
                  <a:cubicBezTo>
                    <a:pt x="50" y="454"/>
                    <a:pt x="44" y="448"/>
                    <a:pt x="44" y="441"/>
                  </a:cubicBezTo>
                  <a:cubicBezTo>
                    <a:pt x="44" y="94"/>
                    <a:pt x="44" y="94"/>
                    <a:pt x="44" y="94"/>
                  </a:cubicBezTo>
                  <a:cubicBezTo>
                    <a:pt x="77" y="62"/>
                    <a:pt x="77" y="62"/>
                    <a:pt x="77" y="62"/>
                  </a:cubicBezTo>
                  <a:cubicBezTo>
                    <a:pt x="109" y="94"/>
                    <a:pt x="109" y="94"/>
                    <a:pt x="109" y="94"/>
                  </a:cubicBezTo>
                  <a:lnTo>
                    <a:pt x="109" y="4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4467776" y="2395266"/>
            <a:ext cx="796103" cy="591260"/>
            <a:chOff x="4467776" y="2395266"/>
            <a:chExt cx="796103" cy="591260"/>
          </a:xfrm>
        </p:grpSpPr>
        <p:sp>
          <p:nvSpPr>
            <p:cNvPr id="20" name="Freeform 20"/>
            <p:cNvSpPr/>
            <p:nvPr/>
          </p:nvSpPr>
          <p:spPr>
            <a:xfrm>
              <a:off x="4749694" y="2658487"/>
              <a:ext cx="231331" cy="243277"/>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467776" y="2395266"/>
              <a:ext cx="796103" cy="591260"/>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Freeform 22"/>
          <p:cNvSpPr/>
          <p:nvPr/>
        </p:nvSpPr>
        <p:spPr>
          <a:xfrm>
            <a:off x="7193681" y="2398079"/>
            <a:ext cx="691461" cy="585635"/>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0" y="0"/>
            <a:ext cx="0" cy="0"/>
          </a:xfrm>
        </p:grpSpPr>
        <p:sp>
          <p:nvSpPr>
            <p:cNvPr id="24" name="Freeform 24"/>
            <p:cNvSpPr/>
            <p:nvPr/>
          </p:nvSpPr>
          <p:spPr>
            <a:xfrm flipH="1">
              <a:off x="0" y="0"/>
              <a:ext cx="0" cy="0"/>
            </a:xfrm>
            <a:custGeom>
              <a:rect l="l" t="t" r="r" b="b"/>
              <a:pathLst>
                <a:path w="513" h="214">
                  <a:moveTo>
                    <a:pt x="348" y="0"/>
                  </a:moveTo>
                  <a:lnTo>
                    <a:pt x="210" y="139"/>
                  </a:lnTo>
                  <a:lnTo>
                    <a:pt x="119" y="48"/>
                  </a:lnTo>
                  <a:lnTo>
                    <a:pt x="0" y="166"/>
                  </a:lnTo>
                  <a:lnTo>
                    <a:pt x="38" y="202"/>
                  </a:lnTo>
                  <a:lnTo>
                    <a:pt x="119" y="123"/>
                  </a:lnTo>
                  <a:lnTo>
                    <a:pt x="210" y="214"/>
                  </a:lnTo>
                  <a:lnTo>
                    <a:pt x="348" y="76"/>
                  </a:lnTo>
                  <a:lnTo>
                    <a:pt x="475" y="202"/>
                  </a:lnTo>
                  <a:lnTo>
                    <a:pt x="513" y="165"/>
                  </a:lnTo>
                  <a:lnTo>
                    <a:pt x="34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flipH="1">
              <a:off x="0" y="0"/>
              <a:ext cx="0" cy="0"/>
            </a:xfrm>
            <a:custGeom>
              <a:rect l="l" t="t" r="r" b="b"/>
              <a:pathLst>
                <a:path w="912" h="771">
                  <a:moveTo>
                    <a:pt x="912" y="54"/>
                  </a:moveTo>
                  <a:lnTo>
                    <a:pt x="912" y="0"/>
                  </a:lnTo>
                  <a:lnTo>
                    <a:pt x="2" y="0"/>
                  </a:lnTo>
                  <a:lnTo>
                    <a:pt x="2" y="54"/>
                  </a:lnTo>
                  <a:lnTo>
                    <a:pt x="30" y="54"/>
                  </a:lnTo>
                  <a:lnTo>
                    <a:pt x="30" y="541"/>
                  </a:lnTo>
                  <a:lnTo>
                    <a:pt x="0" y="541"/>
                  </a:lnTo>
                  <a:lnTo>
                    <a:pt x="0" y="594"/>
                  </a:lnTo>
                  <a:lnTo>
                    <a:pt x="30" y="594"/>
                  </a:lnTo>
                  <a:lnTo>
                    <a:pt x="30" y="595"/>
                  </a:lnTo>
                  <a:lnTo>
                    <a:pt x="429" y="595"/>
                  </a:lnTo>
                  <a:lnTo>
                    <a:pt x="429" y="718"/>
                  </a:lnTo>
                  <a:lnTo>
                    <a:pt x="367" y="718"/>
                  </a:lnTo>
                  <a:lnTo>
                    <a:pt x="367" y="771"/>
                  </a:lnTo>
                  <a:lnTo>
                    <a:pt x="545" y="771"/>
                  </a:lnTo>
                  <a:lnTo>
                    <a:pt x="545" y="718"/>
                  </a:lnTo>
                  <a:lnTo>
                    <a:pt x="482" y="718"/>
                  </a:lnTo>
                  <a:lnTo>
                    <a:pt x="482" y="595"/>
                  </a:lnTo>
                  <a:lnTo>
                    <a:pt x="885" y="595"/>
                  </a:lnTo>
                  <a:lnTo>
                    <a:pt x="885" y="594"/>
                  </a:lnTo>
                  <a:lnTo>
                    <a:pt x="911" y="594"/>
                  </a:lnTo>
                  <a:lnTo>
                    <a:pt x="911" y="541"/>
                  </a:lnTo>
                  <a:lnTo>
                    <a:pt x="885" y="541"/>
                  </a:lnTo>
                  <a:lnTo>
                    <a:pt x="885" y="54"/>
                  </a:lnTo>
                  <a:lnTo>
                    <a:pt x="912" y="54"/>
                  </a:lnTo>
                  <a:close/>
                  <a:moveTo>
                    <a:pt x="83" y="541"/>
                  </a:moveTo>
                  <a:lnTo>
                    <a:pt x="83" y="55"/>
                  </a:lnTo>
                  <a:lnTo>
                    <a:pt x="832" y="55"/>
                  </a:lnTo>
                  <a:lnTo>
                    <a:pt x="832" y="541"/>
                  </a:lnTo>
                  <a:lnTo>
                    <a:pt x="83" y="54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当代社会心理学主要流派及观点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社会认知过程与理论</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指个体对社会环境中的人和群体中的社会现象所产生的直觉判断和初步认识的过程。</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包括知觉者因素（如经验、动机、兴趣等）、知觉对象因素（如外貌、性格、自我展示等）和知觉情境因素（如文化背景、社会环境等）。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社会知觉定义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影响因素</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社会知觉概念及影响因素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6" b="40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指个体接触新的社会情境时，总是按照以往经验，将情境中的人或事进行归类，明确它对自己的意义，使自己的行为获得明确定向的过程。</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指人们对某一类人或事物产生的比较固定、概括而笼统的看法，是我们在认识他人时经常出现的一种相当普遍的现象。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印象形成与刻板印象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刻板印象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印象形成</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指一个人的行为与自己先前一贯的对自我的认知（而且通常是正面的、积极的自我）产生分歧，从一个认知推断出另一个对立的认知时而产生的不舒适感、不愉快的情绪。</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认知失调理论</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该理论在社会心理学中被广泛应用于解释和预测各种社会行为，如态度改变、群体压力、从众行为等。同时，也为心理治疗提供了重要的理论依据，如通过改变个体的认知失调状态来减轻其心理压力和焦虑情绪。</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认知失调理论及应用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社会动机、情感与态度</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04</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https://d.book118.com/995042114342011110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2024-09-16T12:12:12.081</cp:lastPrinted>
  <dcterms:created xsi:type="dcterms:W3CDTF">2024-09-16T04:12:12Z</dcterms:created>
  <dcterms:modified xsi:type="dcterms:W3CDTF">2024-09-16T04:12:14Z</dcterms:modified>
</cp:coreProperties>
</file>