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4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1" r:id="rId2"/>
    <p:sldMasterId id="2147483666" r:id="rId3"/>
  </p:sldMasterIdLst>
  <p:notesMasterIdLst>
    <p:notesMasterId r:id="rId4"/>
  </p:notesMasterIdLst>
  <p:sldIdLst>
    <p:sldId id="259" r:id="rId5"/>
    <p:sldId id="262" r:id="rId6"/>
    <p:sldId id="265" r:id="rId7"/>
    <p:sldId id="268" r:id="rId8"/>
    <p:sldId id="271" r:id="rId9"/>
    <p:sldId id="274" r:id="rId10"/>
    <p:sldId id="277" r:id="rId11"/>
    <p:sldId id="280" r:id="rId12"/>
    <p:sldId id="283" r:id="rId13"/>
    <p:sldId id="286" r:id="rId14"/>
    <p:sldId id="289" r:id="rId15"/>
    <p:sldId id="292" r:id="rId16"/>
    <p:sldId id="295" r:id="rId17"/>
    <p:sldId id="298" r:id="rId18"/>
    <p:sldId id="301" r:id="rId19"/>
    <p:sldId id="304" r:id="rId20"/>
    <p:sldId id="307" r:id="rId21"/>
    <p:sldId id="310" r:id="rId22"/>
    <p:sldId id="312" r:id="rId23"/>
  </p:sldIdLst>
  <p:sldSz cx="12192000" cy="6858000"/>
  <p:notesSz cx="6858000" cy="9144000"/>
  <p:custDataLst>
    <p:tags r:id="rId2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6.xml" /><Relationship Id="rId11" Type="http://schemas.openxmlformats.org/officeDocument/2006/relationships/slide" Target="slides/slide7.xml" /><Relationship Id="rId12" Type="http://schemas.openxmlformats.org/officeDocument/2006/relationships/slide" Target="slides/slide8.xml" /><Relationship Id="rId13" Type="http://schemas.openxmlformats.org/officeDocument/2006/relationships/slide" Target="slides/slide9.xml" /><Relationship Id="rId14" Type="http://schemas.openxmlformats.org/officeDocument/2006/relationships/slide" Target="slides/slide10.xml" /><Relationship Id="rId15" Type="http://schemas.openxmlformats.org/officeDocument/2006/relationships/slide" Target="slides/slide11.xml" /><Relationship Id="rId16" Type="http://schemas.openxmlformats.org/officeDocument/2006/relationships/slide" Target="slides/slide12.xml" /><Relationship Id="rId17" Type="http://schemas.openxmlformats.org/officeDocument/2006/relationships/slide" Target="slides/slide13.xml" /><Relationship Id="rId18" Type="http://schemas.openxmlformats.org/officeDocument/2006/relationships/slide" Target="slides/slide14.xml" /><Relationship Id="rId19" Type="http://schemas.openxmlformats.org/officeDocument/2006/relationships/slide" Target="slides/slide15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6.xml" /><Relationship Id="rId21" Type="http://schemas.openxmlformats.org/officeDocument/2006/relationships/slide" Target="slides/slide17.xml" /><Relationship Id="rId22" Type="http://schemas.openxmlformats.org/officeDocument/2006/relationships/slide" Target="slides/slide18.xml" /><Relationship Id="rId23" Type="http://schemas.openxmlformats.org/officeDocument/2006/relationships/slide" Target="slides/slide19.xml" /><Relationship Id="rId24" Type="http://schemas.openxmlformats.org/officeDocument/2006/relationships/tags" Target="tags/tag1.xml" /><Relationship Id="rId25" Type="http://schemas.openxmlformats.org/officeDocument/2006/relationships/presProps" Target="presProps.xml" /><Relationship Id="rId26" Type="http://schemas.openxmlformats.org/officeDocument/2006/relationships/viewProps" Target="viewProps.xml" /><Relationship Id="rId27" Type="http://schemas.openxmlformats.org/officeDocument/2006/relationships/theme" Target="theme/theme1.xml" /><Relationship Id="rId28" Type="http://schemas.openxmlformats.org/officeDocument/2006/relationships/tableStyles" Target="tableStyles.xml" /><Relationship Id="rId3" Type="http://schemas.openxmlformats.org/officeDocument/2006/relationships/slideMaster" Target="slideMasters/slideMaster3.xml" /><Relationship Id="rId4" Type="http://schemas.openxmlformats.org/officeDocument/2006/relationships/notesMaster" Target="notesMasters/notesMaster1.xml" /><Relationship Id="rId5" Type="http://schemas.openxmlformats.org/officeDocument/2006/relationships/slide" Target="slides/slide1.xml" /><Relationship Id="rId6" Type="http://schemas.openxmlformats.org/officeDocument/2006/relationships/slide" Target="slides/slide2.xml" /><Relationship Id="rId7" Type="http://schemas.openxmlformats.org/officeDocument/2006/relationships/slide" Target="slides/slide3.xml" /><Relationship Id="rId8" Type="http://schemas.openxmlformats.org/officeDocument/2006/relationships/slide" Target="slides/slide4.xml" /><Relationship Id="rId9" Type="http://schemas.openxmlformats.org/officeDocument/2006/relationships/slide" Target="slides/slide5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4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6" name="PlaceHolder 1"/>
          <p:cNvSpPr>
            <a:spLocks noGrp="1"/>
          </p:cNvSpPr>
          <p:nvPr>
            <p:ph type="sldImg"/>
          </p:nvPr>
        </p:nvSpPr>
        <p:spPr>
          <a:xfrm>
            <a:off x="216000" y="812520"/>
            <a:ext cx="7127280" cy="4008960"/>
          </a:xfrm>
          <a:prstGeom prst="rect">
            <a:avLst/>
          </a:prstGeom>
          <a:noFill/>
          <a:ln w="0">
            <a:noFill/>
          </a:ln>
        </p:spPr>
      </p:sp>
      <p:sp>
        <p:nvSpPr>
          <p:cNvPr id="67" name="PlaceHolder 2"/>
          <p:cNvSpPr>
            <a:spLocks noGrp="1"/>
          </p:cNvSpPr>
          <p:nvPr>
            <p:ph type="body" idx="37"/>
          </p:nvPr>
        </p:nvSpPr>
        <p:spPr>
          <a:xfrm>
            <a:off x="756000" y="5078520"/>
            <a:ext cx="6047640" cy="48110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marL="216000" indent="-216000">
              <a:buNone/>
            </a:pPr>
            <a:r>
              <a:rPr lang="zh-CN" sz="2000" b="0" strike="noStrike" spc="-1">
                <a:solidFill>
                  <a:srgbClr val="000000"/>
                </a:solidFill>
                <a:latin typeface="Arial"/>
              </a:rPr>
              <a:t>点击编辑备注格式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8" name="PlaceHolder 3"/>
          <p:cNvSpPr>
            <a:spLocks noGrp="1"/>
          </p:cNvSpPr>
          <p:nvPr>
            <p:ph type="hdr" idx="38"/>
          </p:nvPr>
        </p:nvSpPr>
        <p:spPr>
          <a:xfrm>
            <a:off x="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&lt;页眉&gt;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69" name="PlaceHolder 4"/>
          <p:cNvSpPr>
            <a:spLocks noGrp="1"/>
          </p:cNvSpPr>
          <p:nvPr>
            <p:ph type="dt" idx="34"/>
          </p:nvPr>
        </p:nvSpPr>
        <p:spPr>
          <a:xfrm>
            <a:off x="427896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0" name="PlaceHolder 5"/>
          <p:cNvSpPr>
            <a:spLocks noGrp="1"/>
          </p:cNvSpPr>
          <p:nvPr>
            <p:ph type="ftr" idx="35"/>
          </p:nvPr>
        </p:nvSpPr>
        <p:spPr>
          <a:xfrm>
            <a:off x="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1" name="PlaceHolder 6"/>
          <p:cNvSpPr>
            <a:spLocks noGrp="1"/>
          </p:cNvSpPr>
          <p:nvPr>
            <p:ph type="sldNum" idx="36"/>
          </p:nvPr>
        </p:nvSpPr>
        <p:spPr>
          <a:xfrm>
            <a:off x="427896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fld id="{E59A90E7-5F86-44BE-9182-690DB0336A57}" type="slidenum"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&lt;编号&gt;</a:t>
            </a:fld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/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8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9.xml" /><Relationship Id="rId2" Type="http://schemas.openxmlformats.org/officeDocument/2006/relationships/notesMaster" Target="../notesMasters/notesMaster1.xml" /></Relationships>
</file>

<file path=ppt/notesSlides/_rels/notesSlide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4.xml" /><Relationship Id="rId2" Type="http://schemas.openxmlformats.org/officeDocument/2006/relationships/notesMaster" Target="../notesMasters/notesMaster1.xml" /></Relationships>
</file>

<file path=ppt/notesSlides/_rels/notesSlide6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5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39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940" name="PlaceHolder 2"/>
          <p:cNvSpPr>
            <a:spLocks noGrp="1"/>
          </p:cNvSpPr>
          <p:nvPr>
            <p:ph type="body" idx="38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41" name="PlaceHolder 3"/>
          <p:cNvSpPr>
            <a:spLocks noGrp="1"/>
          </p:cNvSpPr>
          <p:nvPr>
            <p:ph type="sldNum" idx="37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42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943" name="PlaceHolder 2"/>
          <p:cNvSpPr>
            <a:spLocks noGrp="1"/>
          </p:cNvSpPr>
          <p:nvPr>
            <p:ph type="body" idx="39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44" name="PlaceHolder 3"/>
          <p:cNvSpPr>
            <a:spLocks noGrp="1"/>
          </p:cNvSpPr>
          <p:nvPr>
            <p:ph type="sldNum" idx="38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45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946" name="PlaceHolder 2"/>
          <p:cNvSpPr>
            <a:spLocks noGrp="1"/>
          </p:cNvSpPr>
          <p:nvPr>
            <p:ph type="body" idx="40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47" name="PlaceHolder 3"/>
          <p:cNvSpPr>
            <a:spLocks noGrp="1"/>
          </p:cNvSpPr>
          <p:nvPr>
            <p:ph type="sldNum" idx="39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48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949" name="PlaceHolder 2"/>
          <p:cNvSpPr>
            <a:spLocks noGrp="1"/>
          </p:cNvSpPr>
          <p:nvPr>
            <p:ph type="body" idx="41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50" name="PlaceHolder 3"/>
          <p:cNvSpPr>
            <a:spLocks noGrp="1"/>
          </p:cNvSpPr>
          <p:nvPr>
            <p:ph type="sldNum" idx="40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51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952" name="PlaceHolder 2"/>
          <p:cNvSpPr>
            <a:spLocks noGrp="1"/>
          </p:cNvSpPr>
          <p:nvPr>
            <p:ph type="body" idx="42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53" name="PlaceHolder 3"/>
          <p:cNvSpPr>
            <a:spLocks noGrp="1"/>
          </p:cNvSpPr>
          <p:nvPr>
            <p:ph type="sldNum" idx="41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54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955" name="PlaceHolder 2"/>
          <p:cNvSpPr>
            <a:spLocks noGrp="1"/>
          </p:cNvSpPr>
          <p:nvPr>
            <p:ph type="body" idx="43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56" name="PlaceHolder 3"/>
          <p:cNvSpPr>
            <a:spLocks noGrp="1"/>
          </p:cNvSpPr>
          <p:nvPr>
            <p:ph type="sldNum" idx="42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452BDC1-DE79-4F4C-88CA-E3ABC4B7FD5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CD13FC4-1289-4A83-8014-A22A4A5C60D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3301807-D667-484B-838A-25CB43466B8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B280178-387D-4293-876A-B27D488DD73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79F6035-CF11-4885-A129-9E9E5891C06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680FD05-9FE3-4484-AD69-3396C6366D7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11A0391-B044-4C46-A730-58B9060B452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40A70B1-D6EC-43AF-A83B-4EFE44485DD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F0E06CC-AE87-4A6C-A511-D66240578AF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AFBCBB7-CC5B-4877-B77B-B3346F60EEA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FAD7838-9C10-4378-B8BE-80D7242C640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2484000"/>
            <a:ext cx="9798840" cy="10184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26920"/>
            <a:ext cx="9798840" cy="5382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 algn="ctr">
              <a:buNone/>
            </a:pPr>
            <a:endParaRPr lang="en-US" sz="3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" name="PlaceHolder 3"/>
          <p:cNvSpPr>
            <a:spLocks noGrp="1"/>
          </p:cNvSpPr>
          <p:nvPr>
            <p:ph type="ftr" idx="2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7" name="PlaceHolder 4"/>
          <p:cNvSpPr>
            <a:spLocks noGrp="1"/>
          </p:cNvSpPr>
          <p:nvPr>
            <p:ph type="sldNum" idx="3"/>
          </p:nvPr>
        </p:nvSpPr>
        <p:spPr/>
        <p:txBody>
          <a:bodyPr/>
          <a:lstStyle/>
          <a:p>
            <a:fld id="{51CD1F9B-4B84-4B85-ADCD-8C729FC0D821}" type="slidenum">
              <a:t>&lt;#&gt;</a:t>
            </a:fld>
          </a:p>
        </p:txBody>
      </p:sp>
      <p:sp>
        <p:nvSpPr>
          <p:cNvPr id="8" name="PlaceHolder 5"/>
          <p:cNvSpPr>
            <a:spLocks noGrp="1"/>
          </p:cNvSpPr>
          <p:nvPr>
            <p:ph type="dt" idx="1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PlaceHolder 1"/>
          <p:cNvSpPr>
            <a:spLocks noGrp="1"/>
          </p:cNvSpPr>
          <p:nvPr>
            <p:ph type="ftr" idx="26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3" name="PlaceHolder 2"/>
          <p:cNvSpPr>
            <a:spLocks noGrp="1"/>
          </p:cNvSpPr>
          <p:nvPr>
            <p:ph type="sldNum" idx="27"/>
          </p:nvPr>
        </p:nvSpPr>
        <p:spPr/>
        <p:txBody>
          <a:bodyPr/>
          <a:lstStyle/>
          <a:p>
            <a:fld id="{17E6559C-4D82-4A67-9242-9D4156E7E763}" type="slidenum">
              <a:t>&lt;#&gt;</a:t>
            </a:fld>
          </a:p>
        </p:txBody>
      </p:sp>
      <p:sp>
        <p:nvSpPr>
          <p:cNvPr id="4" name="PlaceHolder 3"/>
          <p:cNvSpPr>
            <a:spLocks noGrp="1"/>
          </p:cNvSpPr>
          <p:nvPr>
            <p:ph type="dt" idx="25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_rels/slideMaster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heme" Target="../theme/theme3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9144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rm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单击此处编辑母版标题样式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dt" idx="1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2" name="PlaceHolder 3"/>
          <p:cNvSpPr>
            <a:spLocks noGrp="1"/>
          </p:cNvSpPr>
          <p:nvPr>
            <p:ph type="ftr" idx="2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3" name="PlaceHolder 4"/>
          <p:cNvSpPr>
            <a:spLocks noGrp="1"/>
          </p:cNvSpPr>
          <p:nvPr>
            <p:ph type="sldNum" idx="3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4" name="PlaceHolder 5"/>
          <p:cNvSpPr>
            <a:spLocks noGrp="1"/>
          </p:cNvSpPr>
          <p:nvPr>
            <p:ph type="body" idx="4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/>
    <p:bodyStyle/>
    <p:otherStyle/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0" name="PlaceHolder 1"/>
          <p:cNvSpPr>
            <a:spLocks noGrp="1"/>
          </p:cNvSpPr>
          <p:nvPr>
            <p:ph type="dt" idx="25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1" name="PlaceHolder 2"/>
          <p:cNvSpPr>
            <a:spLocks noGrp="1"/>
          </p:cNvSpPr>
          <p:nvPr>
            <p:ph type="ftr" idx="26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2" name="PlaceHolder 3"/>
          <p:cNvSpPr>
            <a:spLocks noGrp="1"/>
          </p:cNvSpPr>
          <p:nvPr>
            <p:ph type="sldNum" idx="27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3" name="PlaceHolder 4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</a:rPr>
              <a:t>单击以编辑标题文本格式</a:t>
            </a: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54" name="PlaceHolder 5"/>
          <p:cNvSpPr>
            <a:spLocks noGrp="1"/>
          </p:cNvSpPr>
          <p:nvPr>
            <p:ph type="body" idx="28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2" r:id="rId1"/>
  </p:sldLayoutIdLst>
  <p:transition/>
  <p:timing/>
  <p:txStyles>
    <p:titleStyle/>
    <p:bodyStyle/>
    <p:otherStyle/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1.xml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2.xml" /><Relationship Id="rId3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4.png" /><Relationship Id="rId3" Type="http://schemas.openxmlformats.org/officeDocument/2006/relationships/image" Target="../media/image5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5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6.jpeg" /><Relationship Id="rId3" Type="http://schemas.openxmlformats.org/officeDocument/2006/relationships/image" Target="../media/image5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5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3.xml" /><Relationship Id="rId3" Type="http://schemas.openxmlformats.org/officeDocument/2006/relationships/image" Target="../media/image7.jpeg" /><Relationship Id="rId4" Type="http://schemas.openxmlformats.org/officeDocument/2006/relationships/image" Target="../media/image5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4.xml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4.png" /><Relationship Id="rId3" Type="http://schemas.openxmlformats.org/officeDocument/2006/relationships/image" Target="../media/image5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5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5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6.jpeg" /><Relationship Id="rId3" Type="http://schemas.openxmlformats.org/officeDocument/2006/relationships/image" Target="../media/image5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5.xml" /><Relationship Id="rId3" Type="http://schemas.openxmlformats.org/officeDocument/2006/relationships/image" Target="../media/image7.jpeg" /><Relationship Id="rId4" Type="http://schemas.openxmlformats.org/officeDocument/2006/relationships/image" Target="../media/image5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6.xml" /><Relationship Id="rId3" Type="http://schemas.openxmlformats.org/officeDocument/2006/relationships/image" Target="../media/image3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6.jpeg" /><Relationship Id="rId3" Type="http://schemas.openxmlformats.org/officeDocument/2006/relationships/image" Target="../media/image5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5.pn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5.png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9510410313401112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2" name="PlaceHolder 1"/>
          <p:cNvSpPr>
            <a:spLocks noGrp="1"/>
          </p:cNvSpPr>
          <p:nvPr>
            <p:ph type="title"/>
          </p:nvPr>
        </p:nvSpPr>
        <p:spPr>
          <a:xfrm>
            <a:off x="232560" y="824400"/>
            <a:ext cx="11275200" cy="175788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5400" b="1" strike="noStrike" spc="299">
                <a:solidFill>
                  <a:srgbClr val="FF960E"/>
                </a:solidFill>
                <a:latin typeface="Arial"/>
                <a:ea typeface="微软雅黑"/>
              </a:rPr>
              <a:t>焊接机具和气瓶使用</a:t>
            </a:r>
            <a:endParaRPr lang="en-US" sz="54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3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60400"/>
            <a:ext cx="472680" cy="20268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 fontScale="37485" lnSpcReduction="20000"/>
          </a:bodyPr>
          <a:lstStyle/>
          <a:p>
            <a:pPr indent="0" algn="ctr" defTabSz="914400">
              <a:lnSpc>
                <a:spcPct val="11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2400" b="0" strike="noStrike" spc="199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 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4" name="文本框 3"/>
          <p:cNvSpPr/>
          <p:nvPr/>
        </p:nvSpPr>
        <p:spPr>
          <a:xfrm>
            <a:off x="1337400" y="4982760"/>
            <a:ext cx="4034520" cy="821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1400" b="0" strike="noStrike" spc="-1">
                <a:solidFill>
                  <a:srgbClr val="FF960E"/>
                </a:solidFill>
                <a:latin typeface="Arial"/>
                <a:ea typeface="微软雅黑"/>
              </a:rPr>
              <a:t>制作：小无名老师</a:t>
            </a:r>
            <a:r>
              <a:rPr lang="en-US" sz="1400" b="0" strike="noStrike" spc="-1">
                <a:solidFill>
                  <a:srgbClr val="FF960E"/>
                </a:solidFill>
                <a:latin typeface="Arial"/>
                <a:ea typeface="微软雅黑"/>
              </a:rPr>
              <a:t> 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1400" b="0" strike="noStrike" spc="-1">
                <a:solidFill>
                  <a:srgbClr val="FF960E"/>
                </a:solidFill>
                <a:latin typeface="Arial"/>
                <a:ea typeface="微软雅黑"/>
              </a:rPr>
              <a:t>时间：</a:t>
            </a:r>
            <a:r>
              <a:rPr lang="en-US" sz="1400" b="0" strike="noStrike" spc="-1">
                <a:solidFill>
                  <a:srgbClr val="FF960E"/>
                </a:solidFill>
                <a:latin typeface="Arial"/>
                <a:ea typeface="微软雅黑"/>
              </a:rPr>
              <a:t>2024</a:t>
            </a:r>
            <a:r>
              <a:rPr lang="zh-CN" sz="1400" b="0" strike="noStrike" spc="-1">
                <a:solidFill>
                  <a:srgbClr val="FF960E"/>
                </a:solidFill>
                <a:latin typeface="Arial"/>
                <a:ea typeface="微软雅黑"/>
              </a:rPr>
              <a:t>年</a:t>
            </a:r>
            <a:r>
              <a:rPr lang="en-US" sz="1400" b="0" strike="noStrike" spc="-1">
                <a:solidFill>
                  <a:srgbClr val="FF960E"/>
                </a:solidFill>
                <a:latin typeface="Arial"/>
                <a:ea typeface="微软雅黑"/>
              </a:rPr>
              <a:t>X</a:t>
            </a:r>
            <a:r>
              <a:rPr lang="zh-CN" sz="1400" b="0" strike="noStrike" spc="-1">
                <a:solidFill>
                  <a:srgbClr val="FF960E"/>
                </a:solidFill>
                <a:latin typeface="Arial"/>
                <a:ea typeface="微软雅黑"/>
              </a:rPr>
              <a:t>月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5" name="PlaceHolder 1"/>
          <p:cNvSpPr>
            <a:spLocks noGrp="1"/>
          </p:cNvSpPr>
          <p:nvPr>
            <p:ph type="title" idx="4294967295"/>
          </p:nvPr>
        </p:nvSpPr>
        <p:spPr>
          <a:xfrm>
            <a:off x="1563480" y="3227760"/>
            <a:ext cx="2077920" cy="1059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5400" b="1" strike="noStrike" spc="299">
                <a:solidFill>
                  <a:schemeClr val="lt1"/>
                </a:solidFill>
                <a:latin typeface="Arial"/>
                <a:ea typeface="微软雅黑"/>
              </a:rPr>
              <a:t>目</a:t>
            </a:r>
            <a:r>
              <a:rPr lang="en-US" sz="5400" b="1" strike="noStrike" spc="299">
                <a:solidFill>
                  <a:schemeClr val="lt1"/>
                </a:solidFill>
                <a:latin typeface="Arial"/>
                <a:ea typeface="微软雅黑"/>
              </a:rPr>
              <a:t> 录</a:t>
            </a:r>
            <a:endParaRPr lang="en-US" sz="54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6" name="content"/>
          <p:cNvSpPr/>
          <p:nvPr/>
        </p:nvSpPr>
        <p:spPr>
          <a:xfrm>
            <a:off x="4882680" y="1419120"/>
            <a:ext cx="6830280" cy="4676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rmAutofit/>
          </a:bodyPr>
          <a:lstStyle/>
          <a:p>
            <a:r>
              <a:rPr lang="zh-CN" sz="2400" b="0" strike="noStrike" spc="-1">
                <a:solidFill>
                  <a:srgbClr val="FF960E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rgbClr val="FF960E"/>
                </a:solidFill>
                <a:latin typeface="微软雅黑"/>
                <a:ea typeface="微软雅黑"/>
              </a:rPr>
              <a:t>1</a:t>
            </a:r>
            <a:r>
              <a:rPr lang="zh-CN" sz="2400" b="0" strike="noStrike" spc="-1">
                <a:solidFill>
                  <a:srgbClr val="FF960E"/>
                </a:solidFill>
                <a:latin typeface="微软雅黑"/>
                <a:ea typeface="微软雅黑"/>
              </a:rPr>
              <a:t>章  焊接机具的类型和用途</a:t>
            </a:r>
            <a:endParaRPr lang="en-US" sz="2400" b="0" strike="noStrike" spc="-1">
              <a:solidFill>
                <a:srgbClr val="FFFFFF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rgbClr val="FF960E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rgbClr val="FF960E"/>
                </a:solidFill>
                <a:latin typeface="微软雅黑"/>
                <a:ea typeface="微软雅黑"/>
              </a:rPr>
              <a:t>2</a:t>
            </a:r>
            <a:r>
              <a:rPr lang="zh-CN" sz="2400" b="0" strike="noStrike" spc="-1">
                <a:solidFill>
                  <a:srgbClr val="FF960E"/>
                </a:solidFill>
                <a:latin typeface="微软雅黑"/>
                <a:ea typeface="微软雅黑"/>
              </a:rPr>
              <a:t>章  气瓶的类型和安全使用</a:t>
            </a:r>
            <a:endParaRPr lang="en-US" sz="2400" b="0" strike="noStrike" spc="-1">
              <a:solidFill>
                <a:srgbClr val="FFFFFF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rgbClr val="FF960E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rgbClr val="FF960E"/>
                </a:solidFill>
                <a:latin typeface="微软雅黑"/>
                <a:ea typeface="微软雅黑"/>
              </a:rPr>
              <a:t>3</a:t>
            </a:r>
            <a:r>
              <a:rPr lang="zh-CN" sz="2400" b="0" strike="noStrike" spc="-1">
                <a:solidFill>
                  <a:srgbClr val="FF960E"/>
                </a:solidFill>
                <a:latin typeface="微软雅黑"/>
                <a:ea typeface="微软雅黑"/>
              </a:rPr>
              <a:t>章  焊接过程中的安全措施</a:t>
            </a:r>
            <a:endParaRPr lang="en-US" sz="2400" b="0" strike="noStrike" spc="-1">
              <a:solidFill>
                <a:srgbClr val="FFFFFF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rgbClr val="FF960E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rgbClr val="FF960E"/>
                </a:solidFill>
                <a:latin typeface="微软雅黑"/>
                <a:ea typeface="微软雅黑"/>
              </a:rPr>
              <a:t>4</a:t>
            </a:r>
            <a:r>
              <a:rPr lang="zh-CN" sz="2400" b="0" strike="noStrike" spc="-1">
                <a:solidFill>
                  <a:srgbClr val="FF960E"/>
                </a:solidFill>
                <a:latin typeface="微软雅黑"/>
                <a:ea typeface="微软雅黑"/>
              </a:rPr>
              <a:t>章  焊接技术的提升和发展</a:t>
            </a:r>
            <a:endParaRPr lang="en-US" sz="2400" b="0" strike="noStrike" spc="-1">
              <a:solidFill>
                <a:srgbClr val="FFFFFF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rgbClr val="FF960E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rgbClr val="FF960E"/>
                </a:solidFill>
                <a:latin typeface="微软雅黑"/>
                <a:ea typeface="微软雅黑"/>
              </a:rPr>
              <a:t>5</a:t>
            </a:r>
            <a:r>
              <a:rPr lang="zh-CN" sz="2400" b="0" strike="noStrike" spc="-1">
                <a:solidFill>
                  <a:srgbClr val="FF960E"/>
                </a:solidFill>
                <a:latin typeface="微软雅黑"/>
                <a:ea typeface="微软雅黑"/>
              </a:rPr>
              <a:t>章  焊接机具的维护和保养</a:t>
            </a:r>
            <a:endParaRPr lang="en-US" sz="2400" b="0" strike="noStrike" spc="-1">
              <a:solidFill>
                <a:srgbClr val="FFFFFF"/>
              </a:solidFill>
              <a:latin typeface="Arial"/>
            </a:endParaRPr>
          </a:p>
          <a:p>
            <a:pPr defTabSz="914400">
              <a:lnSpc>
                <a:spcPct val="100000"/>
              </a:lnSpc>
              <a:tabLst>
                <a:tab pos="0"/>
              </a:tabLst>
            </a:pPr>
            <a:r>
              <a:rPr lang="zh-CN" sz="2400" b="0" strike="noStrike" spc="-1">
                <a:solidFill>
                  <a:srgbClr val="FF960E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rgbClr val="FF960E"/>
                </a:solidFill>
                <a:latin typeface="微软雅黑"/>
                <a:ea typeface="微软雅黑"/>
              </a:rPr>
              <a:t>6</a:t>
            </a:r>
            <a:r>
              <a:rPr lang="zh-CN" sz="2400" b="0" strike="noStrike" spc="-1">
                <a:solidFill>
                  <a:srgbClr val="FF960E"/>
                </a:solidFill>
                <a:latin typeface="微软雅黑"/>
                <a:ea typeface="微软雅黑"/>
              </a:rPr>
              <a:t>章  总结与展望</a:t>
            </a:r>
            <a:endParaRPr lang="en-US" sz="24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7" name="PlaceHolder 1"/>
          <p:cNvSpPr>
            <a:spLocks noGrp="1"/>
          </p:cNvSpPr>
          <p:nvPr>
            <p:ph/>
          </p:nvPr>
        </p:nvSpPr>
        <p:spPr>
          <a:xfrm>
            <a:off x="1767960" y="125280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000000"/>
              </a:buClr>
              <a:buFont typeface="Arial"/>
              <a:buChar char="●"/>
              <a:tabLst>
                <a:tab pos="1609560"/>
              </a:tabLst>
            </a:pPr>
            <a:r>
              <a:rPr lang="en-US" sz="3200" b="0" strike="noStrike" spc="148">
                <a:solidFill>
                  <a:schemeClr val="dk1"/>
                </a:solidFill>
                <a:latin typeface="Arial"/>
                <a:ea typeface="微软雅黑"/>
              </a:rPr>
              <a:t>01</a:t>
            </a:r>
            <a:endParaRPr lang="en-US" sz="32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78" name="PlaceHolder 2"/>
          <p:cNvSpPr>
            <a:spLocks noGrp="1"/>
          </p:cNvSpPr>
          <p:nvPr>
            <p:ph type="title" idx="4294967295"/>
          </p:nvPr>
        </p:nvSpPr>
        <p:spPr>
          <a:xfrm>
            <a:off x="2329200" y="2642760"/>
            <a:ext cx="791676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1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焊接机具的类型和用途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9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0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81" name="PlaceHolder 1"/>
          <p:cNvSpPr>
            <a:spLocks noGrp="1"/>
          </p:cNvSpPr>
          <p:nvPr>
            <p:ph type="title" idx="4294967295"/>
          </p:nvPr>
        </p:nvSpPr>
        <p:spPr>
          <a:xfrm>
            <a:off x="1284120" y="176400"/>
            <a:ext cx="99374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grpSp>
        <p:nvGrpSpPr>
          <p:cNvPr id="82" name="Group 14"/>
          <p:cNvGrpSpPr/>
          <p:nvPr/>
        </p:nvGrpSpPr>
        <p:grpSpPr>
          <a:xfrm>
            <a:off x="248400" y="290160"/>
            <a:ext cx="576360" cy="474840"/>
            <a:chOff x="248400" y="290160"/>
            <a:chExt cx="576360" cy="474840"/>
          </a:xfrm>
        </p:grpSpPr>
        <p:sp>
          <p:nvSpPr>
            <p:cNvPr id="83" name="AutoShape 15"/>
            <p:cNvSpPr/>
            <p:nvPr/>
          </p:nvSpPr>
          <p:spPr>
            <a:xfrm>
              <a:off x="248400" y="290160"/>
              <a:ext cx="93600" cy="9036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19440" rIns="90000" bIns="1944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84" name="AutoShape 16"/>
            <p:cNvSpPr/>
            <p:nvPr/>
          </p:nvSpPr>
          <p:spPr>
            <a:xfrm>
              <a:off x="382680" y="297360"/>
              <a:ext cx="87120" cy="8388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85" name="AutoShape 17"/>
            <p:cNvSpPr/>
            <p:nvPr/>
          </p:nvSpPr>
          <p:spPr>
            <a:xfrm>
              <a:off x="510120" y="299160"/>
              <a:ext cx="83160" cy="8028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12240" rIns="90000" bIns="1224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86" name="AutoShape 18"/>
            <p:cNvSpPr/>
            <p:nvPr/>
          </p:nvSpPr>
          <p:spPr>
            <a:xfrm>
              <a:off x="633960" y="308880"/>
              <a:ext cx="77040" cy="7452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87" name="AutoShape 19"/>
            <p:cNvSpPr/>
            <p:nvPr/>
          </p:nvSpPr>
          <p:spPr>
            <a:xfrm>
              <a:off x="751680" y="304200"/>
              <a:ext cx="73080" cy="7056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5400" rIns="90000" bIns="540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88" name="AutoShape 20"/>
            <p:cNvSpPr/>
            <p:nvPr/>
          </p:nvSpPr>
          <p:spPr>
            <a:xfrm>
              <a:off x="248400" y="417240"/>
              <a:ext cx="93600" cy="9036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19440" rIns="90000" bIns="1944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89" name="AutoShape 21"/>
            <p:cNvSpPr/>
            <p:nvPr/>
          </p:nvSpPr>
          <p:spPr>
            <a:xfrm>
              <a:off x="382680" y="424440"/>
              <a:ext cx="87120" cy="8388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90" name="AutoShape 22"/>
            <p:cNvSpPr/>
            <p:nvPr/>
          </p:nvSpPr>
          <p:spPr>
            <a:xfrm>
              <a:off x="510120" y="426240"/>
              <a:ext cx="83160" cy="8028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12240" rIns="90000" bIns="1224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91" name="AutoShape 23"/>
            <p:cNvSpPr/>
            <p:nvPr/>
          </p:nvSpPr>
          <p:spPr>
            <a:xfrm>
              <a:off x="633960" y="435960"/>
              <a:ext cx="77040" cy="7452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92" name="AutoShape 24"/>
            <p:cNvSpPr/>
            <p:nvPr/>
          </p:nvSpPr>
          <p:spPr>
            <a:xfrm>
              <a:off x="751680" y="431640"/>
              <a:ext cx="73080" cy="7056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5400" rIns="90000" bIns="540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93" name="AutoShape 25"/>
            <p:cNvSpPr/>
            <p:nvPr/>
          </p:nvSpPr>
          <p:spPr>
            <a:xfrm>
              <a:off x="248400" y="544680"/>
              <a:ext cx="93600" cy="9036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19440" rIns="90000" bIns="1944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94" name="AutoShape 26"/>
            <p:cNvSpPr/>
            <p:nvPr/>
          </p:nvSpPr>
          <p:spPr>
            <a:xfrm>
              <a:off x="382680" y="551520"/>
              <a:ext cx="87120" cy="8388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95" name="AutoShape 27"/>
            <p:cNvSpPr/>
            <p:nvPr/>
          </p:nvSpPr>
          <p:spPr>
            <a:xfrm>
              <a:off x="510120" y="553680"/>
              <a:ext cx="83160" cy="8028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12240" rIns="90000" bIns="1224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96" name="AutoShape 28"/>
            <p:cNvSpPr/>
            <p:nvPr/>
          </p:nvSpPr>
          <p:spPr>
            <a:xfrm>
              <a:off x="633960" y="563040"/>
              <a:ext cx="77040" cy="7452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97" name="AutoShape 29"/>
            <p:cNvSpPr/>
            <p:nvPr/>
          </p:nvSpPr>
          <p:spPr>
            <a:xfrm>
              <a:off x="751680" y="558720"/>
              <a:ext cx="73080" cy="7056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5400" rIns="90000" bIns="540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98" name="AutoShape 30"/>
            <p:cNvSpPr/>
            <p:nvPr/>
          </p:nvSpPr>
          <p:spPr>
            <a:xfrm>
              <a:off x="248400" y="671760"/>
              <a:ext cx="93600" cy="9036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19440" rIns="90000" bIns="1944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99" name="AutoShape 31"/>
            <p:cNvSpPr/>
            <p:nvPr/>
          </p:nvSpPr>
          <p:spPr>
            <a:xfrm>
              <a:off x="382680" y="678960"/>
              <a:ext cx="87120" cy="8388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100" name="AutoShape 32"/>
            <p:cNvSpPr/>
            <p:nvPr/>
          </p:nvSpPr>
          <p:spPr>
            <a:xfrm>
              <a:off x="510120" y="680760"/>
              <a:ext cx="83160" cy="8028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12240" rIns="90000" bIns="1224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101" name="AutoShape 33"/>
            <p:cNvSpPr/>
            <p:nvPr/>
          </p:nvSpPr>
          <p:spPr>
            <a:xfrm>
              <a:off x="633960" y="690480"/>
              <a:ext cx="77040" cy="7452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102" name="AutoShape 34"/>
            <p:cNvSpPr/>
            <p:nvPr/>
          </p:nvSpPr>
          <p:spPr>
            <a:xfrm>
              <a:off x="751680" y="685800"/>
              <a:ext cx="73080" cy="7056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5400" rIns="90000" bIns="540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</p:grpSp>
      <p:sp>
        <p:nvSpPr>
          <p:cNvPr id="103" name="title"/>
          <p:cNvSpPr/>
          <p:nvPr/>
        </p:nvSpPr>
        <p:spPr>
          <a:xfrm>
            <a:off x="6878880" y="1403280"/>
            <a:ext cx="385236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2200" b="1" strike="noStrike" spc="299">
                <a:solidFill>
                  <a:srgbClr val="FF960E"/>
                </a:solidFill>
                <a:latin typeface="Arial"/>
                <a:ea typeface="微软雅黑"/>
              </a:rPr>
              <a:t>焊接机具概述</a:t>
            </a:r>
            <a:endParaRPr lang="en-US" sz="22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04" name="content"/>
          <p:cNvSpPr/>
          <p:nvPr/>
        </p:nvSpPr>
        <p:spPr>
          <a:xfrm>
            <a:off x="7271280" y="3497760"/>
            <a:ext cx="3754440" cy="2529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400" b="0" strike="noStrike" spc="148">
                <a:solidFill>
                  <a:schemeClr val="lt1"/>
                </a:solidFill>
                <a:latin typeface="Arial"/>
                <a:ea typeface="微软雅黑"/>
              </a:rPr>
              <a:t>焊接机具是指用于将金属或非金属材料连接在一起的设备，常见的焊接机具有电弧焊机、气体保护焊机、激光焊机等。这些机具在各自领域具有独特的优势，为各种金属材料的焊接提供了便利和高效性。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05" name="Picture 20"/>
          <p:cNvSpPr/>
          <p:nvPr/>
        </p:nvSpPr>
        <p:spPr>
          <a:xfrm>
            <a:off x="509760" y="3049920"/>
            <a:ext cx="3423600" cy="3423600"/>
          </a:xfrm>
          <a:prstGeom prst="ellipse">
            <a:avLst/>
          </a:prstGeom>
          <a:blipFill rotWithShape="0">
            <a:blip r:embed="rId2">
              <a:alphaModFix amt="60000"/>
            </a:blip>
            <a:stretch>
              <a:fillRect/>
            </a:stretch>
          </a:blip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6" name="PlaceHolder 1"/>
          <p:cNvSpPr>
            <a:spLocks noGrp="1"/>
          </p:cNvSpPr>
          <p:nvPr>
            <p:ph type="title" idx="4294967295"/>
          </p:nvPr>
        </p:nvSpPr>
        <p:spPr>
          <a:xfrm>
            <a:off x="875160" y="15444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rgbClr val="FF960E"/>
                </a:solidFill>
                <a:latin typeface="微软雅黑"/>
                <a:ea typeface="微软雅黑"/>
              </a:rPr>
              <a:t>电弧焊机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07" name="content.1.subtitle"/>
          <p:cNvSpPr/>
          <p:nvPr/>
        </p:nvSpPr>
        <p:spPr>
          <a:xfrm>
            <a:off x="594000" y="3183120"/>
            <a:ext cx="1809360" cy="26521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200000"/>
              </a:lnSpc>
              <a:tabLst>
                <a:tab pos="0"/>
              </a:tabLst>
            </a:pPr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利用电弧熔化焊接材料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08" name="content.1.title"/>
          <p:cNvSpPr/>
          <p:nvPr/>
        </p:nvSpPr>
        <p:spPr>
          <a:xfrm>
            <a:off x="184320" y="2078280"/>
            <a:ext cx="2827800" cy="452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rgbClr val="FF960E"/>
                </a:solidFill>
                <a:latin typeface="微软雅黑"/>
                <a:ea typeface="微软雅黑"/>
              </a:rPr>
              <a:t>工作原理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09" name="content.2.subtitle"/>
          <p:cNvSpPr/>
          <p:nvPr/>
        </p:nvSpPr>
        <p:spPr>
          <a:xfrm>
            <a:off x="7096320" y="3113280"/>
            <a:ext cx="1852200" cy="2652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200000"/>
              </a:lnSpc>
              <a:tabLst>
                <a:tab pos="0"/>
              </a:tabLst>
            </a:pPr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焊接钢铁等金属材料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10" name="content.2.title"/>
          <p:cNvSpPr/>
          <p:nvPr/>
        </p:nvSpPr>
        <p:spPr>
          <a:xfrm>
            <a:off x="6590160" y="2078280"/>
            <a:ext cx="2815200" cy="452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rgbClr val="FF960E"/>
                </a:solidFill>
                <a:latin typeface="微软雅黑"/>
                <a:ea typeface="微软雅黑"/>
              </a:rPr>
              <a:t>适用材料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11" name="content.3.subtitle"/>
          <p:cNvSpPr/>
          <p:nvPr/>
        </p:nvSpPr>
        <p:spPr>
          <a:xfrm>
            <a:off x="3768480" y="3183840"/>
            <a:ext cx="1963440" cy="2651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200000"/>
              </a:lnSpc>
              <a:tabLst>
                <a:tab pos="0"/>
              </a:tabLst>
            </a:pPr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广泛应用于建筑、制造业等领域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12" name="content.3.title"/>
          <p:cNvSpPr/>
          <p:nvPr/>
        </p:nvSpPr>
        <p:spPr>
          <a:xfrm>
            <a:off x="3350880" y="2078280"/>
            <a:ext cx="2900160" cy="452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rgbClr val="FF960E"/>
                </a:solidFill>
                <a:latin typeface="微软雅黑"/>
                <a:ea typeface="微软雅黑"/>
              </a:rPr>
              <a:t>应用领域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13" name="content.4.subtitle"/>
          <p:cNvSpPr/>
          <p:nvPr/>
        </p:nvSpPr>
        <p:spPr>
          <a:xfrm>
            <a:off x="9899280" y="3113280"/>
            <a:ext cx="1896120" cy="2723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200000"/>
              </a:lnSpc>
              <a:tabLst>
                <a:tab pos="0"/>
              </a:tabLst>
            </a:pPr>
            <a:r>
              <a:rPr lang="en-US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 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14" name="content.4.title"/>
          <p:cNvSpPr/>
          <p:nvPr/>
        </p:nvSpPr>
        <p:spPr>
          <a:xfrm>
            <a:off x="9522000" y="2078280"/>
            <a:ext cx="2524320" cy="452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000" b="1" strike="noStrike" spc="-1">
                <a:solidFill>
                  <a:srgbClr val="FF960E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grpSp>
        <p:nvGrpSpPr>
          <p:cNvPr id="115" name="组合 37"/>
          <p:cNvGrpSpPr/>
          <p:nvPr/>
        </p:nvGrpSpPr>
        <p:grpSpPr>
          <a:xfrm>
            <a:off x="483840" y="6200640"/>
            <a:ext cx="11235600" cy="158400"/>
            <a:chOff x="483840" y="6200640"/>
            <a:chExt cx="11235600" cy="158400"/>
          </a:xfrm>
        </p:grpSpPr>
        <p:sp>
          <p:nvSpPr>
            <p:cNvPr id="116" name="AutoShape 5"/>
            <p:cNvSpPr/>
            <p:nvPr/>
          </p:nvSpPr>
          <p:spPr>
            <a:xfrm>
              <a:off x="2499480" y="6236280"/>
              <a:ext cx="9219960" cy="66960"/>
            </a:xfrm>
            <a:prstGeom prst="rect">
              <a:avLst/>
            </a:prstGeom>
            <a:solidFill>
              <a:schemeClr val="accent2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22320" rIns="90000" bIns="2232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Arial"/>
                <a:ea typeface="微软雅黑"/>
              </a:endParaRPr>
            </a:p>
          </p:txBody>
        </p:sp>
        <p:sp>
          <p:nvSpPr>
            <p:cNvPr id="117" name="AutoShape 6"/>
            <p:cNvSpPr/>
            <p:nvPr/>
          </p:nvSpPr>
          <p:spPr>
            <a:xfrm>
              <a:off x="483840" y="6236280"/>
              <a:ext cx="739440" cy="66960"/>
            </a:xfrm>
            <a:prstGeom prst="rect">
              <a:avLst/>
            </a:prstGeom>
            <a:solidFill>
              <a:schemeClr val="accent2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22320" rIns="90000" bIns="2232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Arial"/>
                <a:ea typeface="微软雅黑"/>
              </a:endParaRPr>
            </a:p>
          </p:txBody>
        </p:sp>
        <p:sp>
          <p:nvSpPr>
            <p:cNvPr id="118" name="AutoShape 7"/>
            <p:cNvSpPr/>
            <p:nvPr/>
          </p:nvSpPr>
          <p:spPr>
            <a:xfrm>
              <a:off x="1375920" y="6200640"/>
              <a:ext cx="158400" cy="158400"/>
            </a:xfrm>
            <a:prstGeom prst="ellipse">
              <a:avLst/>
            </a:prstGeom>
            <a:solidFill>
              <a:schemeClr val="accent2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45000" rIns="90000" bIns="4500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Arial"/>
                <a:ea typeface="微软雅黑"/>
              </a:endParaRPr>
            </a:p>
          </p:txBody>
        </p:sp>
        <p:sp>
          <p:nvSpPr>
            <p:cNvPr id="119" name="AutoShape 8"/>
            <p:cNvSpPr/>
            <p:nvPr/>
          </p:nvSpPr>
          <p:spPr>
            <a:xfrm>
              <a:off x="1607040" y="6207120"/>
              <a:ext cx="146880" cy="146880"/>
            </a:xfrm>
            <a:prstGeom prst="ellipse">
              <a:avLst/>
            </a:prstGeom>
            <a:solidFill>
              <a:schemeClr val="accent2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45000" rIns="90000" bIns="4500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Arial"/>
                <a:ea typeface="微软雅黑"/>
              </a:endParaRPr>
            </a:p>
          </p:txBody>
        </p:sp>
        <p:sp>
          <p:nvSpPr>
            <p:cNvPr id="120" name="AutoShape 9"/>
            <p:cNvSpPr/>
            <p:nvPr/>
          </p:nvSpPr>
          <p:spPr>
            <a:xfrm>
              <a:off x="1827000" y="6213960"/>
              <a:ext cx="135360" cy="135360"/>
            </a:xfrm>
            <a:prstGeom prst="ellipse">
              <a:avLst/>
            </a:prstGeom>
            <a:solidFill>
              <a:schemeClr val="accent2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45000" rIns="90000" bIns="4500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Arial"/>
                <a:ea typeface="微软雅黑"/>
              </a:endParaRPr>
            </a:p>
          </p:txBody>
        </p:sp>
        <p:sp>
          <p:nvSpPr>
            <p:cNvPr id="121" name="AutoShape 10"/>
            <p:cNvSpPr/>
            <p:nvPr/>
          </p:nvSpPr>
          <p:spPr>
            <a:xfrm>
              <a:off x="2027520" y="6220440"/>
              <a:ext cx="124200" cy="124200"/>
            </a:xfrm>
            <a:prstGeom prst="ellipse">
              <a:avLst/>
            </a:prstGeom>
            <a:solidFill>
              <a:schemeClr val="accent2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43200" rIns="90000" bIns="4320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Arial"/>
                <a:ea typeface="微软雅黑"/>
              </a:endParaRPr>
            </a:p>
          </p:txBody>
        </p:sp>
        <p:sp>
          <p:nvSpPr>
            <p:cNvPr id="122" name="AutoShape 11"/>
            <p:cNvSpPr/>
            <p:nvPr/>
          </p:nvSpPr>
          <p:spPr>
            <a:xfrm>
              <a:off x="2224440" y="6214680"/>
              <a:ext cx="113400" cy="113400"/>
            </a:xfrm>
            <a:prstGeom prst="ellipse">
              <a:avLst/>
            </a:prstGeom>
            <a:solidFill>
              <a:schemeClr val="accent2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5280" rIns="90000" bIns="3528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Arial"/>
                <a:ea typeface="微软雅黑"/>
              </a:endParaRPr>
            </a:p>
          </p:txBody>
        </p:sp>
      </p:grpSp>
      <p:grpSp>
        <p:nvGrpSpPr>
          <p:cNvPr id="123" name="Group 14"/>
          <p:cNvGrpSpPr/>
          <p:nvPr/>
        </p:nvGrpSpPr>
        <p:grpSpPr>
          <a:xfrm>
            <a:off x="248400" y="263520"/>
            <a:ext cx="576360" cy="474840"/>
            <a:chOff x="248400" y="263520"/>
            <a:chExt cx="576360" cy="474840"/>
          </a:xfrm>
        </p:grpSpPr>
        <p:sp>
          <p:nvSpPr>
            <p:cNvPr id="124" name="AutoShape 15"/>
            <p:cNvSpPr/>
            <p:nvPr/>
          </p:nvSpPr>
          <p:spPr>
            <a:xfrm>
              <a:off x="248400" y="263520"/>
              <a:ext cx="93600" cy="9036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19440" rIns="90000" bIns="1944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125" name="AutoShape 16"/>
            <p:cNvSpPr/>
            <p:nvPr/>
          </p:nvSpPr>
          <p:spPr>
            <a:xfrm>
              <a:off x="382680" y="270720"/>
              <a:ext cx="87120" cy="8388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126" name="AutoShape 17"/>
            <p:cNvSpPr/>
            <p:nvPr/>
          </p:nvSpPr>
          <p:spPr>
            <a:xfrm>
              <a:off x="510120" y="272520"/>
              <a:ext cx="83160" cy="8028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12240" rIns="90000" bIns="1224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127" name="AutoShape 18"/>
            <p:cNvSpPr/>
            <p:nvPr/>
          </p:nvSpPr>
          <p:spPr>
            <a:xfrm>
              <a:off x="633960" y="282240"/>
              <a:ext cx="77040" cy="7452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128" name="AutoShape 19"/>
            <p:cNvSpPr/>
            <p:nvPr/>
          </p:nvSpPr>
          <p:spPr>
            <a:xfrm>
              <a:off x="751680" y="277560"/>
              <a:ext cx="73080" cy="7056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5400" rIns="90000" bIns="540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129" name="AutoShape 20"/>
            <p:cNvSpPr/>
            <p:nvPr/>
          </p:nvSpPr>
          <p:spPr>
            <a:xfrm>
              <a:off x="248400" y="390600"/>
              <a:ext cx="93600" cy="9036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19440" rIns="90000" bIns="1944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130" name="AutoShape 21"/>
            <p:cNvSpPr/>
            <p:nvPr/>
          </p:nvSpPr>
          <p:spPr>
            <a:xfrm>
              <a:off x="382680" y="397800"/>
              <a:ext cx="87120" cy="8388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131" name="AutoShape 22"/>
            <p:cNvSpPr/>
            <p:nvPr/>
          </p:nvSpPr>
          <p:spPr>
            <a:xfrm>
              <a:off x="510120" y="399600"/>
              <a:ext cx="83160" cy="8028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12240" rIns="90000" bIns="1224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132" name="AutoShape 23"/>
            <p:cNvSpPr/>
            <p:nvPr/>
          </p:nvSpPr>
          <p:spPr>
            <a:xfrm>
              <a:off x="633960" y="409320"/>
              <a:ext cx="77040" cy="7452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133" name="AutoShape 24"/>
            <p:cNvSpPr/>
            <p:nvPr/>
          </p:nvSpPr>
          <p:spPr>
            <a:xfrm>
              <a:off x="751680" y="405000"/>
              <a:ext cx="73080" cy="7056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5400" rIns="90000" bIns="540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134" name="AutoShape 25"/>
            <p:cNvSpPr/>
            <p:nvPr/>
          </p:nvSpPr>
          <p:spPr>
            <a:xfrm>
              <a:off x="248400" y="518040"/>
              <a:ext cx="93600" cy="9036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19440" rIns="90000" bIns="1944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135" name="AutoShape 26"/>
            <p:cNvSpPr/>
            <p:nvPr/>
          </p:nvSpPr>
          <p:spPr>
            <a:xfrm>
              <a:off x="382680" y="524880"/>
              <a:ext cx="87120" cy="8388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136" name="AutoShape 27"/>
            <p:cNvSpPr/>
            <p:nvPr/>
          </p:nvSpPr>
          <p:spPr>
            <a:xfrm>
              <a:off x="510120" y="526680"/>
              <a:ext cx="83160" cy="8028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12240" rIns="90000" bIns="1224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137" name="AutoShape 28"/>
            <p:cNvSpPr/>
            <p:nvPr/>
          </p:nvSpPr>
          <p:spPr>
            <a:xfrm>
              <a:off x="633960" y="536400"/>
              <a:ext cx="77040" cy="7452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138" name="AutoShape 29"/>
            <p:cNvSpPr/>
            <p:nvPr/>
          </p:nvSpPr>
          <p:spPr>
            <a:xfrm>
              <a:off x="751680" y="532080"/>
              <a:ext cx="73080" cy="7056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5400" rIns="90000" bIns="540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139" name="AutoShape 30"/>
            <p:cNvSpPr/>
            <p:nvPr/>
          </p:nvSpPr>
          <p:spPr>
            <a:xfrm>
              <a:off x="248400" y="645120"/>
              <a:ext cx="93600" cy="9036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19440" rIns="90000" bIns="1944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140" name="AutoShape 31"/>
            <p:cNvSpPr/>
            <p:nvPr/>
          </p:nvSpPr>
          <p:spPr>
            <a:xfrm>
              <a:off x="382680" y="652320"/>
              <a:ext cx="87120" cy="8388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141" name="AutoShape 32"/>
            <p:cNvSpPr/>
            <p:nvPr/>
          </p:nvSpPr>
          <p:spPr>
            <a:xfrm>
              <a:off x="510120" y="654120"/>
              <a:ext cx="83160" cy="8028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12240" rIns="90000" bIns="1224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142" name="AutoShape 33"/>
            <p:cNvSpPr/>
            <p:nvPr/>
          </p:nvSpPr>
          <p:spPr>
            <a:xfrm>
              <a:off x="633960" y="663840"/>
              <a:ext cx="77040" cy="7452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143" name="AutoShape 34"/>
            <p:cNvSpPr/>
            <p:nvPr/>
          </p:nvSpPr>
          <p:spPr>
            <a:xfrm>
              <a:off x="751680" y="659160"/>
              <a:ext cx="73080" cy="7056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5400" rIns="90000" bIns="540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44" name="PlaceHolder 1"/>
          <p:cNvSpPr>
            <a:spLocks noGrp="1"/>
          </p:cNvSpPr>
          <p:nvPr>
            <p:ph type="title" idx="4294967295"/>
          </p:nvPr>
        </p:nvSpPr>
        <p:spPr>
          <a:xfrm>
            <a:off x="982440" y="82080"/>
            <a:ext cx="1050948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气体保护焊机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45" name="content.1.subtitle"/>
          <p:cNvSpPr/>
          <p:nvPr/>
        </p:nvSpPr>
        <p:spPr>
          <a:xfrm>
            <a:off x="1244520" y="235656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lt1"/>
                </a:solidFill>
                <a:latin typeface="Arial"/>
                <a:ea typeface="微软雅黑"/>
              </a:rPr>
              <a:t>利用惰性气体或活性气体保护焊接区域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46" name="content.1.title"/>
          <p:cNvSpPr/>
          <p:nvPr/>
        </p:nvSpPr>
        <p:spPr>
          <a:xfrm>
            <a:off x="1243440" y="16959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rgbClr val="FF960E"/>
                </a:solidFill>
                <a:latin typeface="微软雅黑"/>
                <a:ea typeface="微软雅黑"/>
              </a:rPr>
              <a:t>特点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47" name="椭圆 13"/>
          <p:cNvSpPr/>
          <p:nvPr/>
        </p:nvSpPr>
        <p:spPr>
          <a:xfrm>
            <a:off x="669240" y="20102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48" name="椭圆 14"/>
          <p:cNvSpPr/>
          <p:nvPr/>
        </p:nvSpPr>
        <p:spPr>
          <a:xfrm>
            <a:off x="669240" y="502416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49" name="content.3.subtitle"/>
          <p:cNvSpPr/>
          <p:nvPr/>
        </p:nvSpPr>
        <p:spPr>
          <a:xfrm>
            <a:off x="1333440" y="53766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减少氧化反应，提高焊接质量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50" name="content.3.title"/>
          <p:cNvSpPr/>
          <p:nvPr/>
        </p:nvSpPr>
        <p:spPr>
          <a:xfrm>
            <a:off x="1329840" y="463860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rgbClr val="FF960E"/>
                </a:solidFill>
                <a:latin typeface="微软雅黑"/>
                <a:ea typeface="微软雅黑"/>
              </a:rPr>
              <a:t>优势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51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52" name="content.2.subtitle"/>
          <p:cNvSpPr/>
          <p:nvPr/>
        </p:nvSpPr>
        <p:spPr>
          <a:xfrm>
            <a:off x="1330920" y="38664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常用于焊接铝合金等易氧化金属材料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53" name="content.2.title"/>
          <p:cNvSpPr/>
          <p:nvPr/>
        </p:nvSpPr>
        <p:spPr>
          <a:xfrm>
            <a:off x="1329120" y="31287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rgbClr val="FF960E"/>
                </a:solidFill>
                <a:latin typeface="微软雅黑"/>
                <a:ea typeface="微软雅黑"/>
              </a:rPr>
              <a:t>适用材料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grpSp>
        <p:nvGrpSpPr>
          <p:cNvPr id="154" name="Group 14"/>
          <p:cNvGrpSpPr/>
          <p:nvPr/>
        </p:nvGrpSpPr>
        <p:grpSpPr>
          <a:xfrm>
            <a:off x="248400" y="290160"/>
            <a:ext cx="576360" cy="474840"/>
            <a:chOff x="248400" y="290160"/>
            <a:chExt cx="576360" cy="474840"/>
          </a:xfrm>
        </p:grpSpPr>
        <p:sp>
          <p:nvSpPr>
            <p:cNvPr id="155" name="AutoShape 15"/>
            <p:cNvSpPr/>
            <p:nvPr/>
          </p:nvSpPr>
          <p:spPr>
            <a:xfrm>
              <a:off x="248400" y="290160"/>
              <a:ext cx="93600" cy="9036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19440" rIns="90000" bIns="1944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156" name="AutoShape 16"/>
            <p:cNvSpPr/>
            <p:nvPr/>
          </p:nvSpPr>
          <p:spPr>
            <a:xfrm>
              <a:off x="382680" y="297360"/>
              <a:ext cx="87120" cy="8388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157" name="AutoShape 17"/>
            <p:cNvSpPr/>
            <p:nvPr/>
          </p:nvSpPr>
          <p:spPr>
            <a:xfrm>
              <a:off x="510120" y="299160"/>
              <a:ext cx="83160" cy="8028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12240" rIns="90000" bIns="1224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158" name="AutoShape 18"/>
            <p:cNvSpPr/>
            <p:nvPr/>
          </p:nvSpPr>
          <p:spPr>
            <a:xfrm>
              <a:off x="633960" y="308880"/>
              <a:ext cx="77040" cy="7452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159" name="AutoShape 19"/>
            <p:cNvSpPr/>
            <p:nvPr/>
          </p:nvSpPr>
          <p:spPr>
            <a:xfrm>
              <a:off x="751680" y="304200"/>
              <a:ext cx="73080" cy="7056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5400" rIns="90000" bIns="540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160" name="AutoShape 20"/>
            <p:cNvSpPr/>
            <p:nvPr/>
          </p:nvSpPr>
          <p:spPr>
            <a:xfrm>
              <a:off x="248400" y="417240"/>
              <a:ext cx="93600" cy="9036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19440" rIns="90000" bIns="1944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161" name="AutoShape 21"/>
            <p:cNvSpPr/>
            <p:nvPr/>
          </p:nvSpPr>
          <p:spPr>
            <a:xfrm>
              <a:off x="382680" y="424440"/>
              <a:ext cx="87120" cy="8388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162" name="AutoShape 22"/>
            <p:cNvSpPr/>
            <p:nvPr/>
          </p:nvSpPr>
          <p:spPr>
            <a:xfrm>
              <a:off x="510120" y="426240"/>
              <a:ext cx="83160" cy="8028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12240" rIns="90000" bIns="1224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163" name="AutoShape 23"/>
            <p:cNvSpPr/>
            <p:nvPr/>
          </p:nvSpPr>
          <p:spPr>
            <a:xfrm>
              <a:off x="633960" y="435960"/>
              <a:ext cx="77040" cy="7452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164" name="AutoShape 24"/>
            <p:cNvSpPr/>
            <p:nvPr/>
          </p:nvSpPr>
          <p:spPr>
            <a:xfrm>
              <a:off x="751680" y="431640"/>
              <a:ext cx="73080" cy="7056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5400" rIns="90000" bIns="540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165" name="AutoShape 25"/>
            <p:cNvSpPr/>
            <p:nvPr/>
          </p:nvSpPr>
          <p:spPr>
            <a:xfrm>
              <a:off x="248400" y="544680"/>
              <a:ext cx="93600" cy="9036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19440" rIns="90000" bIns="1944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166" name="AutoShape 26"/>
            <p:cNvSpPr/>
            <p:nvPr/>
          </p:nvSpPr>
          <p:spPr>
            <a:xfrm>
              <a:off x="382680" y="551520"/>
              <a:ext cx="87120" cy="8388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167" name="AutoShape 27"/>
            <p:cNvSpPr/>
            <p:nvPr/>
          </p:nvSpPr>
          <p:spPr>
            <a:xfrm>
              <a:off x="510120" y="553680"/>
              <a:ext cx="83160" cy="8028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12240" rIns="90000" bIns="1224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168" name="AutoShape 28"/>
            <p:cNvSpPr/>
            <p:nvPr/>
          </p:nvSpPr>
          <p:spPr>
            <a:xfrm>
              <a:off x="633960" y="563040"/>
              <a:ext cx="77040" cy="7452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169" name="AutoShape 29"/>
            <p:cNvSpPr/>
            <p:nvPr/>
          </p:nvSpPr>
          <p:spPr>
            <a:xfrm>
              <a:off x="751680" y="558720"/>
              <a:ext cx="73080" cy="7056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5400" rIns="90000" bIns="540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170" name="AutoShape 30"/>
            <p:cNvSpPr/>
            <p:nvPr/>
          </p:nvSpPr>
          <p:spPr>
            <a:xfrm>
              <a:off x="248400" y="671760"/>
              <a:ext cx="93600" cy="9036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19440" rIns="90000" bIns="1944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171" name="AutoShape 31"/>
            <p:cNvSpPr/>
            <p:nvPr/>
          </p:nvSpPr>
          <p:spPr>
            <a:xfrm>
              <a:off x="382680" y="678960"/>
              <a:ext cx="87120" cy="8388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172" name="AutoShape 32"/>
            <p:cNvSpPr/>
            <p:nvPr/>
          </p:nvSpPr>
          <p:spPr>
            <a:xfrm>
              <a:off x="510120" y="680760"/>
              <a:ext cx="83160" cy="8028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12240" rIns="90000" bIns="1224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173" name="AutoShape 33"/>
            <p:cNvSpPr/>
            <p:nvPr/>
          </p:nvSpPr>
          <p:spPr>
            <a:xfrm>
              <a:off x="633960" y="690480"/>
              <a:ext cx="77040" cy="7452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174" name="AutoShape 34"/>
            <p:cNvSpPr/>
            <p:nvPr/>
          </p:nvSpPr>
          <p:spPr>
            <a:xfrm>
              <a:off x="751680" y="685800"/>
              <a:ext cx="73080" cy="7056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5400" rIns="90000" bIns="540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</p:grpSp>
      <p:sp>
        <p:nvSpPr>
          <p:cNvPr id="175" name="Picture 5"/>
          <p:cNvSpPr/>
          <p:nvPr/>
        </p:nvSpPr>
        <p:spPr>
          <a:xfrm>
            <a:off x="8422560" y="10800"/>
            <a:ext cx="3768840" cy="3768840"/>
          </a:xfrm>
          <a:prstGeom prst="parallelogram">
            <a:avLst>
              <a:gd name="adj" fmla="val 25000"/>
            </a:avLst>
          </a:prstGeom>
          <a:blipFill rotWithShape="0">
            <a:blip r:embed="rId2">
              <a:alphaModFix amt="80000"/>
            </a:blip>
            <a:stretch>
              <a:fillRect/>
            </a:stretch>
          </a:blip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76" name="PlaceHolder 1"/>
          <p:cNvSpPr>
            <a:spLocks noGrp="1"/>
          </p:cNvSpPr>
          <p:nvPr>
            <p:ph type="title" idx="4294967295"/>
          </p:nvPr>
        </p:nvSpPr>
        <p:spPr>
          <a:xfrm>
            <a:off x="982440" y="185400"/>
            <a:ext cx="1029348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rgbClr val="FF960E"/>
                </a:solidFill>
                <a:latin typeface="Arial"/>
                <a:ea typeface="微软雅黑"/>
              </a:rPr>
              <a:t>激光焊机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77" name="矩形 4"/>
          <p:cNvSpPr/>
          <p:nvPr/>
        </p:nvSpPr>
        <p:spPr>
          <a:xfrm>
            <a:off x="3735360" y="1809360"/>
            <a:ext cx="2479680" cy="39380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78" name="content.2.title"/>
          <p:cNvSpPr/>
          <p:nvPr/>
        </p:nvSpPr>
        <p:spPr>
          <a:xfrm>
            <a:off x="1045800" y="3961440"/>
            <a:ext cx="4033800" cy="28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rgbClr val="FF960E"/>
                </a:solidFill>
                <a:latin typeface="微软雅黑"/>
                <a:ea typeface="微软雅黑"/>
              </a:rPr>
              <a:t>应用领域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79" name="content.2.content"/>
          <p:cNvSpPr/>
          <p:nvPr/>
        </p:nvSpPr>
        <p:spPr>
          <a:xfrm>
            <a:off x="1045800" y="4429800"/>
            <a:ext cx="3619800" cy="1980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精密焊接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电子器件制造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80" name="矩形 7"/>
          <p:cNvSpPr/>
          <p:nvPr/>
        </p:nvSpPr>
        <p:spPr>
          <a:xfrm>
            <a:off x="6416280" y="1809360"/>
            <a:ext cx="2478240" cy="39380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81" name="content.3.title"/>
          <p:cNvSpPr/>
          <p:nvPr/>
        </p:nvSpPr>
        <p:spPr>
          <a:xfrm>
            <a:off x="6035040" y="1378800"/>
            <a:ext cx="5254560" cy="28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rgbClr val="FF960E"/>
                </a:solidFill>
                <a:latin typeface="微软雅黑"/>
                <a:ea typeface="微软雅黑"/>
              </a:rPr>
              <a:t>优点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82" name="content.3.content"/>
          <p:cNvSpPr/>
          <p:nvPr/>
        </p:nvSpPr>
        <p:spPr>
          <a:xfrm>
            <a:off x="6035040" y="1817640"/>
            <a:ext cx="3970800" cy="16034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600" b="0" strike="noStrike" spc="-1">
                <a:solidFill>
                  <a:srgbClr val="FFFFFF"/>
                </a:solidFill>
                <a:latin typeface="微软雅黑"/>
                <a:ea typeface="微软雅黑"/>
              </a:rPr>
              <a:t>高精度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600" b="0" strike="noStrike" spc="-1">
                <a:solidFill>
                  <a:srgbClr val="FFFFFF"/>
                </a:solidFill>
                <a:latin typeface="微软雅黑"/>
                <a:ea typeface="微软雅黑"/>
              </a:rPr>
              <a:t>无接触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83" name="矩形 10"/>
          <p:cNvSpPr/>
          <p:nvPr/>
        </p:nvSpPr>
        <p:spPr>
          <a:xfrm>
            <a:off x="9096120" y="1809360"/>
            <a:ext cx="2478240" cy="39380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84" name="content.4.title"/>
          <p:cNvSpPr/>
          <p:nvPr/>
        </p:nvSpPr>
        <p:spPr>
          <a:xfrm>
            <a:off x="6035040" y="3961440"/>
            <a:ext cx="5104800" cy="28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2000" b="1" strike="noStrike" spc="-1">
                <a:solidFill>
                  <a:srgbClr val="FF960E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85" name="content.4.content"/>
          <p:cNvSpPr/>
          <p:nvPr/>
        </p:nvSpPr>
        <p:spPr>
          <a:xfrm>
            <a:off x="6035040" y="4429800"/>
            <a:ext cx="3214080" cy="1886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 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86" name="矩形 13"/>
          <p:cNvSpPr/>
          <p:nvPr/>
        </p:nvSpPr>
        <p:spPr>
          <a:xfrm>
            <a:off x="1045800" y="1809360"/>
            <a:ext cx="2479680" cy="39380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87" name="content.1.title"/>
          <p:cNvSpPr/>
          <p:nvPr/>
        </p:nvSpPr>
        <p:spPr>
          <a:xfrm>
            <a:off x="1045800" y="1367280"/>
            <a:ext cx="3754440" cy="441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rgbClr val="FF960E"/>
                </a:solidFill>
                <a:latin typeface="微软雅黑"/>
                <a:ea typeface="微软雅黑"/>
              </a:rPr>
              <a:t>高能激光束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88" name="content.1.content"/>
          <p:cNvSpPr/>
          <p:nvPr/>
        </p:nvSpPr>
        <p:spPr>
          <a:xfrm>
            <a:off x="1103400" y="2047680"/>
            <a:ext cx="3023640" cy="1675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焊接速度快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热影响区小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grpSp>
        <p:nvGrpSpPr>
          <p:cNvPr id="189" name="Group 14"/>
          <p:cNvGrpSpPr/>
          <p:nvPr/>
        </p:nvGrpSpPr>
        <p:grpSpPr>
          <a:xfrm>
            <a:off x="248400" y="290160"/>
            <a:ext cx="576360" cy="474840"/>
            <a:chOff x="248400" y="290160"/>
            <a:chExt cx="576360" cy="474840"/>
          </a:xfrm>
        </p:grpSpPr>
        <p:sp>
          <p:nvSpPr>
            <p:cNvPr id="190" name="AutoShape 15"/>
            <p:cNvSpPr/>
            <p:nvPr/>
          </p:nvSpPr>
          <p:spPr>
            <a:xfrm>
              <a:off x="248400" y="290160"/>
              <a:ext cx="93600" cy="9036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19440" rIns="90000" bIns="1944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191" name="AutoShape 16"/>
            <p:cNvSpPr/>
            <p:nvPr/>
          </p:nvSpPr>
          <p:spPr>
            <a:xfrm>
              <a:off x="382680" y="297360"/>
              <a:ext cx="87120" cy="8388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192" name="AutoShape 17"/>
            <p:cNvSpPr/>
            <p:nvPr/>
          </p:nvSpPr>
          <p:spPr>
            <a:xfrm>
              <a:off x="510120" y="299160"/>
              <a:ext cx="83160" cy="8028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12240" rIns="90000" bIns="1224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193" name="AutoShape 18"/>
            <p:cNvSpPr/>
            <p:nvPr/>
          </p:nvSpPr>
          <p:spPr>
            <a:xfrm>
              <a:off x="633960" y="308880"/>
              <a:ext cx="77040" cy="7452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194" name="AutoShape 19"/>
            <p:cNvSpPr/>
            <p:nvPr/>
          </p:nvSpPr>
          <p:spPr>
            <a:xfrm>
              <a:off x="751680" y="304200"/>
              <a:ext cx="73080" cy="7056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5400" rIns="90000" bIns="540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195" name="AutoShape 20"/>
            <p:cNvSpPr/>
            <p:nvPr/>
          </p:nvSpPr>
          <p:spPr>
            <a:xfrm>
              <a:off x="248400" y="417240"/>
              <a:ext cx="93600" cy="9036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19440" rIns="90000" bIns="1944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196" name="AutoShape 21"/>
            <p:cNvSpPr/>
            <p:nvPr/>
          </p:nvSpPr>
          <p:spPr>
            <a:xfrm>
              <a:off x="382680" y="424440"/>
              <a:ext cx="87120" cy="8388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197" name="AutoShape 22"/>
            <p:cNvSpPr/>
            <p:nvPr/>
          </p:nvSpPr>
          <p:spPr>
            <a:xfrm>
              <a:off x="510120" y="426240"/>
              <a:ext cx="83160" cy="8028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12240" rIns="90000" bIns="1224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198" name="AutoShape 23"/>
            <p:cNvSpPr/>
            <p:nvPr/>
          </p:nvSpPr>
          <p:spPr>
            <a:xfrm>
              <a:off x="633960" y="435960"/>
              <a:ext cx="77040" cy="7452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199" name="AutoShape 24"/>
            <p:cNvSpPr/>
            <p:nvPr/>
          </p:nvSpPr>
          <p:spPr>
            <a:xfrm>
              <a:off x="751680" y="431640"/>
              <a:ext cx="73080" cy="7056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5400" rIns="90000" bIns="540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200" name="AutoShape 25"/>
            <p:cNvSpPr/>
            <p:nvPr/>
          </p:nvSpPr>
          <p:spPr>
            <a:xfrm>
              <a:off x="248400" y="544680"/>
              <a:ext cx="93600" cy="9036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19440" rIns="90000" bIns="1944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201" name="AutoShape 26"/>
            <p:cNvSpPr/>
            <p:nvPr/>
          </p:nvSpPr>
          <p:spPr>
            <a:xfrm>
              <a:off x="382680" y="551520"/>
              <a:ext cx="87120" cy="8388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202" name="AutoShape 27"/>
            <p:cNvSpPr/>
            <p:nvPr/>
          </p:nvSpPr>
          <p:spPr>
            <a:xfrm>
              <a:off x="510120" y="553680"/>
              <a:ext cx="83160" cy="8028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12240" rIns="90000" bIns="1224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203" name="AutoShape 28"/>
            <p:cNvSpPr/>
            <p:nvPr/>
          </p:nvSpPr>
          <p:spPr>
            <a:xfrm>
              <a:off x="633960" y="563040"/>
              <a:ext cx="77040" cy="7452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204" name="AutoShape 29"/>
            <p:cNvSpPr/>
            <p:nvPr/>
          </p:nvSpPr>
          <p:spPr>
            <a:xfrm>
              <a:off x="751680" y="558720"/>
              <a:ext cx="73080" cy="7056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5400" rIns="90000" bIns="540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205" name="AutoShape 30"/>
            <p:cNvSpPr/>
            <p:nvPr/>
          </p:nvSpPr>
          <p:spPr>
            <a:xfrm>
              <a:off x="248400" y="671760"/>
              <a:ext cx="93600" cy="9036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19440" rIns="90000" bIns="1944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206" name="AutoShape 31"/>
            <p:cNvSpPr/>
            <p:nvPr/>
          </p:nvSpPr>
          <p:spPr>
            <a:xfrm>
              <a:off x="382680" y="678960"/>
              <a:ext cx="87120" cy="8388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207" name="AutoShape 32"/>
            <p:cNvSpPr/>
            <p:nvPr/>
          </p:nvSpPr>
          <p:spPr>
            <a:xfrm>
              <a:off x="510120" y="680760"/>
              <a:ext cx="83160" cy="8028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12240" rIns="90000" bIns="1224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208" name="AutoShape 33"/>
            <p:cNvSpPr/>
            <p:nvPr/>
          </p:nvSpPr>
          <p:spPr>
            <a:xfrm>
              <a:off x="633960" y="690480"/>
              <a:ext cx="77040" cy="7452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209" name="AutoShape 34"/>
            <p:cNvSpPr/>
            <p:nvPr/>
          </p:nvSpPr>
          <p:spPr>
            <a:xfrm>
              <a:off x="751680" y="685800"/>
              <a:ext cx="73080" cy="7056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5400" rIns="90000" bIns="540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4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10" name="PlaceHolder 1"/>
          <p:cNvSpPr>
            <a:spLocks noGrp="1"/>
          </p:cNvSpPr>
          <p:nvPr>
            <p:ph type="title" idx="4294967295"/>
          </p:nvPr>
        </p:nvSpPr>
        <p:spPr>
          <a:xfrm>
            <a:off x="983160" y="119520"/>
            <a:ext cx="10550160" cy="71892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rgbClr val="FF960E"/>
                </a:solidFill>
                <a:latin typeface="Arial"/>
                <a:ea typeface="微软雅黑"/>
              </a:rPr>
              <a:t>小结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11" name="content"/>
          <p:cNvSpPr/>
          <p:nvPr/>
        </p:nvSpPr>
        <p:spPr>
          <a:xfrm>
            <a:off x="874440" y="1625760"/>
            <a:ext cx="5519160" cy="3467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250000"/>
              </a:lnSpc>
              <a:tabLst>
                <a:tab pos="0"/>
              </a:tabLst>
            </a:pPr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不同类型的焊接机具在不同的工作场景中发挥着重要作用，电弧焊机适用于焊接钢铁等金属，气体保护焊机适用于易氧化金属的焊接，激光焊机则在精密焊接领域具有独特优势。了解各类焊接机具的特点和应用场景，有助于选择合适的机具进行工作。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12" name="Picture 5"/>
          <p:cNvSpPr/>
          <p:nvPr/>
        </p:nvSpPr>
        <p:spPr>
          <a:xfrm>
            <a:off x="6942960" y="1293840"/>
            <a:ext cx="5194080" cy="5194080"/>
          </a:xfrm>
          <a:prstGeom prst="ellipse">
            <a:avLst/>
          </a:prstGeom>
          <a:blipFill rotWithShape="0">
            <a:blip r:embed="rId3">
              <a:alphaModFix amt="80000"/>
            </a:blip>
            <a:stretch>
              <a:fillRect/>
            </a:stretch>
          </a:blip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grpSp>
        <p:nvGrpSpPr>
          <p:cNvPr id="213" name="Group 14"/>
          <p:cNvGrpSpPr/>
          <p:nvPr/>
        </p:nvGrpSpPr>
        <p:grpSpPr>
          <a:xfrm>
            <a:off x="248400" y="290160"/>
            <a:ext cx="576360" cy="474840"/>
            <a:chOff x="248400" y="290160"/>
            <a:chExt cx="576360" cy="474840"/>
          </a:xfrm>
        </p:grpSpPr>
        <p:sp>
          <p:nvSpPr>
            <p:cNvPr id="214" name="AutoShape 15"/>
            <p:cNvSpPr/>
            <p:nvPr/>
          </p:nvSpPr>
          <p:spPr>
            <a:xfrm>
              <a:off x="248400" y="290160"/>
              <a:ext cx="93600" cy="9036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19440" rIns="90000" bIns="1944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215" name="AutoShape 16"/>
            <p:cNvSpPr/>
            <p:nvPr/>
          </p:nvSpPr>
          <p:spPr>
            <a:xfrm>
              <a:off x="382680" y="297360"/>
              <a:ext cx="87120" cy="8388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216" name="AutoShape 17"/>
            <p:cNvSpPr/>
            <p:nvPr/>
          </p:nvSpPr>
          <p:spPr>
            <a:xfrm>
              <a:off x="510120" y="299160"/>
              <a:ext cx="83160" cy="8028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12240" rIns="90000" bIns="1224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217" name="AutoShape 18"/>
            <p:cNvSpPr/>
            <p:nvPr/>
          </p:nvSpPr>
          <p:spPr>
            <a:xfrm>
              <a:off x="633960" y="308880"/>
              <a:ext cx="77040" cy="7452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218" name="AutoShape 19"/>
            <p:cNvSpPr/>
            <p:nvPr/>
          </p:nvSpPr>
          <p:spPr>
            <a:xfrm>
              <a:off x="751680" y="304200"/>
              <a:ext cx="73080" cy="7056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5400" rIns="90000" bIns="540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219" name="AutoShape 20"/>
            <p:cNvSpPr/>
            <p:nvPr/>
          </p:nvSpPr>
          <p:spPr>
            <a:xfrm>
              <a:off x="248400" y="417240"/>
              <a:ext cx="93600" cy="9036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19440" rIns="90000" bIns="1944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220" name="AutoShape 21"/>
            <p:cNvSpPr/>
            <p:nvPr/>
          </p:nvSpPr>
          <p:spPr>
            <a:xfrm>
              <a:off x="382680" y="424440"/>
              <a:ext cx="87120" cy="8388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221" name="AutoShape 22"/>
            <p:cNvSpPr/>
            <p:nvPr/>
          </p:nvSpPr>
          <p:spPr>
            <a:xfrm>
              <a:off x="510120" y="426240"/>
              <a:ext cx="83160" cy="8028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12240" rIns="90000" bIns="1224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222" name="AutoShape 23"/>
            <p:cNvSpPr/>
            <p:nvPr/>
          </p:nvSpPr>
          <p:spPr>
            <a:xfrm>
              <a:off x="633960" y="435960"/>
              <a:ext cx="77040" cy="7452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223" name="AutoShape 24"/>
            <p:cNvSpPr/>
            <p:nvPr/>
          </p:nvSpPr>
          <p:spPr>
            <a:xfrm>
              <a:off x="751680" y="431640"/>
              <a:ext cx="73080" cy="7056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5400" rIns="90000" bIns="540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224" name="AutoShape 25"/>
            <p:cNvSpPr/>
            <p:nvPr/>
          </p:nvSpPr>
          <p:spPr>
            <a:xfrm>
              <a:off x="248400" y="544680"/>
              <a:ext cx="93600" cy="9036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19440" rIns="90000" bIns="1944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225" name="AutoShape 26"/>
            <p:cNvSpPr/>
            <p:nvPr/>
          </p:nvSpPr>
          <p:spPr>
            <a:xfrm>
              <a:off x="382680" y="551520"/>
              <a:ext cx="87120" cy="8388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226" name="AutoShape 27"/>
            <p:cNvSpPr/>
            <p:nvPr/>
          </p:nvSpPr>
          <p:spPr>
            <a:xfrm>
              <a:off x="510120" y="553680"/>
              <a:ext cx="83160" cy="8028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12240" rIns="90000" bIns="1224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227" name="AutoShape 28"/>
            <p:cNvSpPr/>
            <p:nvPr/>
          </p:nvSpPr>
          <p:spPr>
            <a:xfrm>
              <a:off x="633960" y="563040"/>
              <a:ext cx="77040" cy="7452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228" name="AutoShape 29"/>
            <p:cNvSpPr/>
            <p:nvPr/>
          </p:nvSpPr>
          <p:spPr>
            <a:xfrm>
              <a:off x="751680" y="558720"/>
              <a:ext cx="73080" cy="7056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5400" rIns="90000" bIns="540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229" name="AutoShape 30"/>
            <p:cNvSpPr/>
            <p:nvPr/>
          </p:nvSpPr>
          <p:spPr>
            <a:xfrm>
              <a:off x="248400" y="671760"/>
              <a:ext cx="93600" cy="9036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19440" rIns="90000" bIns="1944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230" name="AutoShape 31"/>
            <p:cNvSpPr/>
            <p:nvPr/>
          </p:nvSpPr>
          <p:spPr>
            <a:xfrm>
              <a:off x="382680" y="678960"/>
              <a:ext cx="87120" cy="8388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231" name="AutoShape 32"/>
            <p:cNvSpPr/>
            <p:nvPr/>
          </p:nvSpPr>
          <p:spPr>
            <a:xfrm>
              <a:off x="510120" y="680760"/>
              <a:ext cx="83160" cy="8028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12240" rIns="90000" bIns="1224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232" name="AutoShape 33"/>
            <p:cNvSpPr/>
            <p:nvPr/>
          </p:nvSpPr>
          <p:spPr>
            <a:xfrm>
              <a:off x="633960" y="690480"/>
              <a:ext cx="77040" cy="7452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233" name="AutoShape 34"/>
            <p:cNvSpPr/>
            <p:nvPr/>
          </p:nvSpPr>
          <p:spPr>
            <a:xfrm>
              <a:off x="751680" y="685800"/>
              <a:ext cx="73080" cy="7056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5400" rIns="90000" bIns="540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34" name="PlaceHolder 1"/>
          <p:cNvSpPr>
            <a:spLocks noGrp="1"/>
          </p:cNvSpPr>
          <p:nvPr>
            <p:ph/>
          </p:nvPr>
        </p:nvSpPr>
        <p:spPr>
          <a:xfrm>
            <a:off x="1767960" y="125280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000000"/>
              </a:buClr>
              <a:buFont typeface="Arial"/>
              <a:buChar char="●"/>
              <a:tabLst>
                <a:tab pos="1609560"/>
              </a:tabLst>
            </a:pPr>
            <a:r>
              <a:rPr lang="en-US" sz="3200" b="0" strike="noStrike" spc="148">
                <a:solidFill>
                  <a:schemeClr val="dk1"/>
                </a:solidFill>
                <a:latin typeface="Arial"/>
                <a:ea typeface="微软雅黑"/>
              </a:rPr>
              <a:t>02</a:t>
            </a:r>
            <a:endParaRPr lang="en-US" sz="32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235" name="PlaceHolder 2"/>
          <p:cNvSpPr>
            <a:spLocks noGrp="1"/>
          </p:cNvSpPr>
          <p:nvPr>
            <p:ph type="title" idx="4294967295"/>
          </p:nvPr>
        </p:nvSpPr>
        <p:spPr>
          <a:xfrm>
            <a:off x="2329200" y="2642760"/>
            <a:ext cx="791676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2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气瓶的类型和安全使用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36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37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38" name="PlaceHolder 1"/>
          <p:cNvSpPr>
            <a:spLocks noGrp="1"/>
          </p:cNvSpPr>
          <p:nvPr>
            <p:ph type="title" idx="4294967295"/>
          </p:nvPr>
        </p:nvSpPr>
        <p:spPr>
          <a:xfrm>
            <a:off x="1284120" y="176400"/>
            <a:ext cx="99374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grpSp>
        <p:nvGrpSpPr>
          <p:cNvPr id="239" name="Group 14"/>
          <p:cNvGrpSpPr/>
          <p:nvPr/>
        </p:nvGrpSpPr>
        <p:grpSpPr>
          <a:xfrm>
            <a:off x="248400" y="290160"/>
            <a:ext cx="576360" cy="474840"/>
            <a:chOff x="248400" y="290160"/>
            <a:chExt cx="576360" cy="474840"/>
          </a:xfrm>
        </p:grpSpPr>
        <p:sp>
          <p:nvSpPr>
            <p:cNvPr id="240" name="AutoShape 15"/>
            <p:cNvSpPr/>
            <p:nvPr/>
          </p:nvSpPr>
          <p:spPr>
            <a:xfrm>
              <a:off x="248400" y="290160"/>
              <a:ext cx="93600" cy="9036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19440" rIns="90000" bIns="1944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241" name="AutoShape 16"/>
            <p:cNvSpPr/>
            <p:nvPr/>
          </p:nvSpPr>
          <p:spPr>
            <a:xfrm>
              <a:off x="382680" y="297360"/>
              <a:ext cx="87120" cy="8388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242" name="AutoShape 17"/>
            <p:cNvSpPr/>
            <p:nvPr/>
          </p:nvSpPr>
          <p:spPr>
            <a:xfrm>
              <a:off x="510120" y="299160"/>
              <a:ext cx="83160" cy="8028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12240" rIns="90000" bIns="1224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243" name="AutoShape 18"/>
            <p:cNvSpPr/>
            <p:nvPr/>
          </p:nvSpPr>
          <p:spPr>
            <a:xfrm>
              <a:off x="633960" y="308880"/>
              <a:ext cx="77040" cy="7452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244" name="AutoShape 19"/>
            <p:cNvSpPr/>
            <p:nvPr/>
          </p:nvSpPr>
          <p:spPr>
            <a:xfrm>
              <a:off x="751680" y="304200"/>
              <a:ext cx="73080" cy="7056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5400" rIns="90000" bIns="540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245" name="AutoShape 20"/>
            <p:cNvSpPr/>
            <p:nvPr/>
          </p:nvSpPr>
          <p:spPr>
            <a:xfrm>
              <a:off x="248400" y="417240"/>
              <a:ext cx="93600" cy="9036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19440" rIns="90000" bIns="1944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246" name="AutoShape 21"/>
            <p:cNvSpPr/>
            <p:nvPr/>
          </p:nvSpPr>
          <p:spPr>
            <a:xfrm>
              <a:off x="382680" y="424440"/>
              <a:ext cx="87120" cy="8388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247" name="AutoShape 22"/>
            <p:cNvSpPr/>
            <p:nvPr/>
          </p:nvSpPr>
          <p:spPr>
            <a:xfrm>
              <a:off x="510120" y="426240"/>
              <a:ext cx="83160" cy="8028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12240" rIns="90000" bIns="1224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248" name="AutoShape 23"/>
            <p:cNvSpPr/>
            <p:nvPr/>
          </p:nvSpPr>
          <p:spPr>
            <a:xfrm>
              <a:off x="633960" y="435960"/>
              <a:ext cx="77040" cy="7452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249" name="AutoShape 24"/>
            <p:cNvSpPr/>
            <p:nvPr/>
          </p:nvSpPr>
          <p:spPr>
            <a:xfrm>
              <a:off x="751680" y="431640"/>
              <a:ext cx="73080" cy="7056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5400" rIns="90000" bIns="540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250" name="AutoShape 25"/>
            <p:cNvSpPr/>
            <p:nvPr/>
          </p:nvSpPr>
          <p:spPr>
            <a:xfrm>
              <a:off x="248400" y="544680"/>
              <a:ext cx="93600" cy="9036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19440" rIns="90000" bIns="1944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251" name="AutoShape 26"/>
            <p:cNvSpPr/>
            <p:nvPr/>
          </p:nvSpPr>
          <p:spPr>
            <a:xfrm>
              <a:off x="382680" y="551520"/>
              <a:ext cx="87120" cy="8388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252" name="AutoShape 27"/>
            <p:cNvSpPr/>
            <p:nvPr/>
          </p:nvSpPr>
          <p:spPr>
            <a:xfrm>
              <a:off x="510120" y="553680"/>
              <a:ext cx="83160" cy="8028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12240" rIns="90000" bIns="1224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253" name="AutoShape 28"/>
            <p:cNvSpPr/>
            <p:nvPr/>
          </p:nvSpPr>
          <p:spPr>
            <a:xfrm>
              <a:off x="633960" y="563040"/>
              <a:ext cx="77040" cy="7452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254" name="AutoShape 29"/>
            <p:cNvSpPr/>
            <p:nvPr/>
          </p:nvSpPr>
          <p:spPr>
            <a:xfrm>
              <a:off x="751680" y="558720"/>
              <a:ext cx="73080" cy="7056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5400" rIns="90000" bIns="540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255" name="AutoShape 30"/>
            <p:cNvSpPr/>
            <p:nvPr/>
          </p:nvSpPr>
          <p:spPr>
            <a:xfrm>
              <a:off x="248400" y="671760"/>
              <a:ext cx="93600" cy="9036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19440" rIns="90000" bIns="1944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256" name="AutoShape 31"/>
            <p:cNvSpPr/>
            <p:nvPr/>
          </p:nvSpPr>
          <p:spPr>
            <a:xfrm>
              <a:off x="382680" y="678960"/>
              <a:ext cx="87120" cy="8388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257" name="AutoShape 32"/>
            <p:cNvSpPr/>
            <p:nvPr/>
          </p:nvSpPr>
          <p:spPr>
            <a:xfrm>
              <a:off x="510120" y="680760"/>
              <a:ext cx="83160" cy="8028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12240" rIns="90000" bIns="1224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258" name="AutoShape 33"/>
            <p:cNvSpPr/>
            <p:nvPr/>
          </p:nvSpPr>
          <p:spPr>
            <a:xfrm>
              <a:off x="633960" y="690480"/>
              <a:ext cx="77040" cy="7452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259" name="AutoShape 34"/>
            <p:cNvSpPr/>
            <p:nvPr/>
          </p:nvSpPr>
          <p:spPr>
            <a:xfrm>
              <a:off x="751680" y="685800"/>
              <a:ext cx="73080" cy="7056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5400" rIns="90000" bIns="540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</p:grpSp>
      <p:sp>
        <p:nvSpPr>
          <p:cNvPr id="260" name="title"/>
          <p:cNvSpPr/>
          <p:nvPr/>
        </p:nvSpPr>
        <p:spPr>
          <a:xfrm>
            <a:off x="6878880" y="1403280"/>
            <a:ext cx="385236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2200" b="1" strike="noStrike" spc="299">
                <a:solidFill>
                  <a:srgbClr val="FF960E"/>
                </a:solidFill>
                <a:latin typeface="Arial"/>
                <a:ea typeface="微软雅黑"/>
              </a:rPr>
              <a:t>气瓶分类</a:t>
            </a:r>
            <a:endParaRPr lang="en-US" sz="22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61" name="content"/>
          <p:cNvSpPr/>
          <p:nvPr/>
        </p:nvSpPr>
        <p:spPr>
          <a:xfrm>
            <a:off x="7271280" y="3497760"/>
            <a:ext cx="3754440" cy="2529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400" b="0" strike="noStrike" spc="148">
                <a:solidFill>
                  <a:schemeClr val="lt1"/>
                </a:solidFill>
                <a:latin typeface="Arial"/>
                <a:ea typeface="微软雅黑"/>
              </a:rPr>
              <a:t>气瓶根据存储气体的特性可以分为氧气瓶、乙炔瓶、氮气瓶等，每种气瓶具有不同的用途和特点。在选择使用时，要根据实际需要和要求来选取合适的气瓶类型，确保工作安全和效率。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62" name="Picture 20"/>
          <p:cNvSpPr/>
          <p:nvPr/>
        </p:nvSpPr>
        <p:spPr>
          <a:xfrm>
            <a:off x="509760" y="3049920"/>
            <a:ext cx="3423600" cy="3423600"/>
          </a:xfrm>
          <a:prstGeom prst="ellipse">
            <a:avLst/>
          </a:prstGeom>
          <a:blipFill rotWithShape="0">
            <a:blip r:embed="rId2">
              <a:alphaModFix amt="60000"/>
            </a:blip>
            <a:stretch>
              <a:fillRect/>
            </a:stretch>
          </a:blip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63" name="PlaceHolder 1"/>
          <p:cNvSpPr>
            <a:spLocks noGrp="1"/>
          </p:cNvSpPr>
          <p:nvPr>
            <p:ph type="title" idx="4294967295"/>
          </p:nvPr>
        </p:nvSpPr>
        <p:spPr>
          <a:xfrm>
            <a:off x="875160" y="15444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rgbClr val="FF960E"/>
                </a:solidFill>
                <a:latin typeface="微软雅黑"/>
                <a:ea typeface="微软雅黑"/>
              </a:rPr>
              <a:t>气瓶的安全性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64" name="content.1.subtitle"/>
          <p:cNvSpPr/>
          <p:nvPr/>
        </p:nvSpPr>
        <p:spPr>
          <a:xfrm>
            <a:off x="594000" y="3183120"/>
            <a:ext cx="1809360" cy="26521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200000"/>
              </a:lnSpc>
              <a:tabLst>
                <a:tab pos="0"/>
              </a:tabLst>
            </a:pPr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确保气瓶内部压力正常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65" name="content.1.title"/>
          <p:cNvSpPr/>
          <p:nvPr/>
        </p:nvSpPr>
        <p:spPr>
          <a:xfrm>
            <a:off x="184320" y="2078280"/>
            <a:ext cx="2827800" cy="452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rgbClr val="FF960E"/>
                </a:solidFill>
                <a:latin typeface="微软雅黑"/>
                <a:ea typeface="微软雅黑"/>
              </a:rPr>
              <a:t>定期检查气瓶有效期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66" name="content.2.subtitle"/>
          <p:cNvSpPr/>
          <p:nvPr/>
        </p:nvSpPr>
        <p:spPr>
          <a:xfrm>
            <a:off x="7096320" y="3113280"/>
            <a:ext cx="1852200" cy="2652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200000"/>
              </a:lnSpc>
              <a:tabLst>
                <a:tab pos="0"/>
              </a:tabLst>
            </a:pPr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防止气体泄漏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67" name="content.2.title"/>
          <p:cNvSpPr/>
          <p:nvPr/>
        </p:nvSpPr>
        <p:spPr>
          <a:xfrm>
            <a:off x="6590160" y="2078280"/>
            <a:ext cx="2815200" cy="452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rgbClr val="FF960E"/>
                </a:solidFill>
                <a:latin typeface="微软雅黑"/>
                <a:ea typeface="微软雅黑"/>
              </a:rPr>
              <a:t>检查阀门是否密封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68" name="content.3.subtitle"/>
          <p:cNvSpPr/>
          <p:nvPr/>
        </p:nvSpPr>
        <p:spPr>
          <a:xfrm>
            <a:off x="3768480" y="3183840"/>
            <a:ext cx="1963440" cy="2651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200000"/>
              </a:lnSpc>
              <a:tabLst>
                <a:tab pos="0"/>
              </a:tabLst>
            </a:pPr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确保使用过程中没有安全隐患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69" name="content.3.title"/>
          <p:cNvSpPr/>
          <p:nvPr/>
        </p:nvSpPr>
        <p:spPr>
          <a:xfrm>
            <a:off x="3350880" y="2078280"/>
            <a:ext cx="2900160" cy="452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rgbClr val="FF960E"/>
                </a:solidFill>
                <a:latin typeface="微软雅黑"/>
                <a:ea typeface="微软雅黑"/>
              </a:rPr>
              <a:t>气瓶是否有泄漏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70" name="content.4.subtitle"/>
          <p:cNvSpPr/>
          <p:nvPr/>
        </p:nvSpPr>
        <p:spPr>
          <a:xfrm>
            <a:off x="9899280" y="3113280"/>
            <a:ext cx="1896120" cy="2723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200000"/>
              </a:lnSpc>
              <a:tabLst>
                <a:tab pos="0"/>
              </a:tabLst>
            </a:pPr>
            <a:r>
              <a:rPr lang="en-US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 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71" name="content.4.title"/>
          <p:cNvSpPr/>
          <p:nvPr/>
        </p:nvSpPr>
        <p:spPr>
          <a:xfrm>
            <a:off x="9522000" y="2078280"/>
            <a:ext cx="2524320" cy="452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000" b="1" strike="noStrike" spc="-1">
                <a:solidFill>
                  <a:srgbClr val="FF960E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grpSp>
        <p:nvGrpSpPr>
          <p:cNvPr id="272" name="组合 37"/>
          <p:cNvGrpSpPr/>
          <p:nvPr/>
        </p:nvGrpSpPr>
        <p:grpSpPr>
          <a:xfrm>
            <a:off x="483840" y="6200640"/>
            <a:ext cx="11235600" cy="158400"/>
            <a:chOff x="483840" y="6200640"/>
            <a:chExt cx="11235600" cy="158400"/>
          </a:xfrm>
        </p:grpSpPr>
        <p:sp>
          <p:nvSpPr>
            <p:cNvPr id="273" name="AutoShape 5"/>
            <p:cNvSpPr/>
            <p:nvPr/>
          </p:nvSpPr>
          <p:spPr>
            <a:xfrm>
              <a:off x="2499480" y="6236280"/>
              <a:ext cx="9219960" cy="66960"/>
            </a:xfrm>
            <a:prstGeom prst="rect">
              <a:avLst/>
            </a:prstGeom>
            <a:solidFill>
              <a:schemeClr val="accent2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22320" rIns="90000" bIns="2232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Arial"/>
                <a:ea typeface="微软雅黑"/>
              </a:endParaRPr>
            </a:p>
          </p:txBody>
        </p:sp>
        <p:sp>
          <p:nvSpPr>
            <p:cNvPr id="274" name="AutoShape 6"/>
            <p:cNvSpPr/>
            <p:nvPr/>
          </p:nvSpPr>
          <p:spPr>
            <a:xfrm>
              <a:off x="483840" y="6236280"/>
              <a:ext cx="739440" cy="66960"/>
            </a:xfrm>
            <a:prstGeom prst="rect">
              <a:avLst/>
            </a:prstGeom>
            <a:solidFill>
              <a:schemeClr val="accent2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22320" rIns="90000" bIns="2232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Arial"/>
                <a:ea typeface="微软雅黑"/>
              </a:endParaRPr>
            </a:p>
          </p:txBody>
        </p:sp>
        <p:sp>
          <p:nvSpPr>
            <p:cNvPr id="275" name="AutoShape 7"/>
            <p:cNvSpPr/>
            <p:nvPr/>
          </p:nvSpPr>
          <p:spPr>
            <a:xfrm>
              <a:off x="1375920" y="6200640"/>
              <a:ext cx="158400" cy="158400"/>
            </a:xfrm>
            <a:prstGeom prst="ellipse">
              <a:avLst/>
            </a:prstGeom>
            <a:solidFill>
              <a:schemeClr val="accent2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45000" rIns="90000" bIns="4500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Arial"/>
                <a:ea typeface="微软雅黑"/>
              </a:endParaRPr>
            </a:p>
          </p:txBody>
        </p:sp>
        <p:sp>
          <p:nvSpPr>
            <p:cNvPr id="276" name="AutoShape 8"/>
            <p:cNvSpPr/>
            <p:nvPr/>
          </p:nvSpPr>
          <p:spPr>
            <a:xfrm>
              <a:off x="1607040" y="6207120"/>
              <a:ext cx="146880" cy="146880"/>
            </a:xfrm>
            <a:prstGeom prst="ellipse">
              <a:avLst/>
            </a:prstGeom>
            <a:solidFill>
              <a:schemeClr val="accent2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45000" rIns="90000" bIns="4500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Arial"/>
                <a:ea typeface="微软雅黑"/>
              </a:endParaRPr>
            </a:p>
          </p:txBody>
        </p:sp>
        <p:sp>
          <p:nvSpPr>
            <p:cNvPr id="277" name="AutoShape 9"/>
            <p:cNvSpPr/>
            <p:nvPr/>
          </p:nvSpPr>
          <p:spPr>
            <a:xfrm>
              <a:off x="1827000" y="6213960"/>
              <a:ext cx="135360" cy="135360"/>
            </a:xfrm>
            <a:prstGeom prst="ellipse">
              <a:avLst/>
            </a:prstGeom>
            <a:solidFill>
              <a:schemeClr val="accent2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45000" rIns="90000" bIns="4500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Arial"/>
                <a:ea typeface="微软雅黑"/>
              </a:endParaRPr>
            </a:p>
          </p:txBody>
        </p:sp>
        <p:sp>
          <p:nvSpPr>
            <p:cNvPr id="278" name="AutoShape 10"/>
            <p:cNvSpPr/>
            <p:nvPr/>
          </p:nvSpPr>
          <p:spPr>
            <a:xfrm>
              <a:off x="2027520" y="6220440"/>
              <a:ext cx="124200" cy="124200"/>
            </a:xfrm>
            <a:prstGeom prst="ellipse">
              <a:avLst/>
            </a:prstGeom>
            <a:solidFill>
              <a:schemeClr val="accent2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43200" rIns="90000" bIns="4320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Arial"/>
                <a:ea typeface="微软雅黑"/>
              </a:endParaRPr>
            </a:p>
          </p:txBody>
        </p:sp>
        <p:sp>
          <p:nvSpPr>
            <p:cNvPr id="279" name="AutoShape 11"/>
            <p:cNvSpPr/>
            <p:nvPr/>
          </p:nvSpPr>
          <p:spPr>
            <a:xfrm>
              <a:off x="2224440" y="6214680"/>
              <a:ext cx="113400" cy="113400"/>
            </a:xfrm>
            <a:prstGeom prst="ellipse">
              <a:avLst/>
            </a:prstGeom>
            <a:solidFill>
              <a:schemeClr val="accent2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5280" rIns="90000" bIns="3528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Arial"/>
                <a:ea typeface="微软雅黑"/>
              </a:endParaRPr>
            </a:p>
          </p:txBody>
        </p:sp>
      </p:grpSp>
      <p:grpSp>
        <p:nvGrpSpPr>
          <p:cNvPr id="280" name="Group 14"/>
          <p:cNvGrpSpPr/>
          <p:nvPr/>
        </p:nvGrpSpPr>
        <p:grpSpPr>
          <a:xfrm>
            <a:off x="248400" y="263520"/>
            <a:ext cx="576360" cy="474840"/>
            <a:chOff x="248400" y="263520"/>
            <a:chExt cx="576360" cy="474840"/>
          </a:xfrm>
        </p:grpSpPr>
        <p:sp>
          <p:nvSpPr>
            <p:cNvPr id="281" name="AutoShape 15"/>
            <p:cNvSpPr/>
            <p:nvPr/>
          </p:nvSpPr>
          <p:spPr>
            <a:xfrm>
              <a:off x="248400" y="263520"/>
              <a:ext cx="93600" cy="9036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19440" rIns="90000" bIns="1944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282" name="AutoShape 16"/>
            <p:cNvSpPr/>
            <p:nvPr/>
          </p:nvSpPr>
          <p:spPr>
            <a:xfrm>
              <a:off x="382680" y="270720"/>
              <a:ext cx="87120" cy="8388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283" name="AutoShape 17"/>
            <p:cNvSpPr/>
            <p:nvPr/>
          </p:nvSpPr>
          <p:spPr>
            <a:xfrm>
              <a:off x="510120" y="272520"/>
              <a:ext cx="83160" cy="8028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12240" rIns="90000" bIns="1224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284" name="AutoShape 18"/>
            <p:cNvSpPr/>
            <p:nvPr/>
          </p:nvSpPr>
          <p:spPr>
            <a:xfrm>
              <a:off x="633960" y="282240"/>
              <a:ext cx="77040" cy="7452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285" name="AutoShape 19"/>
            <p:cNvSpPr/>
            <p:nvPr/>
          </p:nvSpPr>
          <p:spPr>
            <a:xfrm>
              <a:off x="751680" y="277560"/>
              <a:ext cx="73080" cy="7056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5400" rIns="90000" bIns="540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286" name="AutoShape 20"/>
            <p:cNvSpPr/>
            <p:nvPr/>
          </p:nvSpPr>
          <p:spPr>
            <a:xfrm>
              <a:off x="248400" y="390600"/>
              <a:ext cx="93600" cy="9036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19440" rIns="90000" bIns="1944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287" name="AutoShape 21"/>
            <p:cNvSpPr/>
            <p:nvPr/>
          </p:nvSpPr>
          <p:spPr>
            <a:xfrm>
              <a:off x="382680" y="397800"/>
              <a:ext cx="87120" cy="8388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288" name="AutoShape 22"/>
            <p:cNvSpPr/>
            <p:nvPr/>
          </p:nvSpPr>
          <p:spPr>
            <a:xfrm>
              <a:off x="510120" y="399600"/>
              <a:ext cx="83160" cy="8028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12240" rIns="90000" bIns="1224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289" name="AutoShape 23"/>
            <p:cNvSpPr/>
            <p:nvPr/>
          </p:nvSpPr>
          <p:spPr>
            <a:xfrm>
              <a:off x="633960" y="409320"/>
              <a:ext cx="77040" cy="7452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290" name="AutoShape 24"/>
            <p:cNvSpPr/>
            <p:nvPr/>
          </p:nvSpPr>
          <p:spPr>
            <a:xfrm>
              <a:off x="751680" y="405000"/>
              <a:ext cx="73080" cy="7056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5400" rIns="90000" bIns="540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291" name="AutoShape 25"/>
            <p:cNvSpPr/>
            <p:nvPr/>
          </p:nvSpPr>
          <p:spPr>
            <a:xfrm>
              <a:off x="248400" y="518040"/>
              <a:ext cx="93600" cy="9036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19440" rIns="90000" bIns="1944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292" name="AutoShape 26"/>
            <p:cNvSpPr/>
            <p:nvPr/>
          </p:nvSpPr>
          <p:spPr>
            <a:xfrm>
              <a:off x="382680" y="524880"/>
              <a:ext cx="87120" cy="8388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293" name="AutoShape 27"/>
            <p:cNvSpPr/>
            <p:nvPr/>
          </p:nvSpPr>
          <p:spPr>
            <a:xfrm>
              <a:off x="510120" y="526680"/>
              <a:ext cx="83160" cy="8028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12240" rIns="90000" bIns="1224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294" name="AutoShape 28"/>
            <p:cNvSpPr/>
            <p:nvPr/>
          </p:nvSpPr>
          <p:spPr>
            <a:xfrm>
              <a:off x="633960" y="536400"/>
              <a:ext cx="77040" cy="7452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295" name="AutoShape 29"/>
            <p:cNvSpPr/>
            <p:nvPr/>
          </p:nvSpPr>
          <p:spPr>
            <a:xfrm>
              <a:off x="751680" y="532080"/>
              <a:ext cx="73080" cy="7056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5400" rIns="90000" bIns="540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296" name="AutoShape 30"/>
            <p:cNvSpPr/>
            <p:nvPr/>
          </p:nvSpPr>
          <p:spPr>
            <a:xfrm>
              <a:off x="248400" y="645120"/>
              <a:ext cx="93600" cy="9036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19440" rIns="90000" bIns="1944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297" name="AutoShape 31"/>
            <p:cNvSpPr/>
            <p:nvPr/>
          </p:nvSpPr>
          <p:spPr>
            <a:xfrm>
              <a:off x="382680" y="652320"/>
              <a:ext cx="87120" cy="8388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298" name="AutoShape 32"/>
            <p:cNvSpPr/>
            <p:nvPr/>
          </p:nvSpPr>
          <p:spPr>
            <a:xfrm>
              <a:off x="510120" y="654120"/>
              <a:ext cx="83160" cy="8028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12240" rIns="90000" bIns="1224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299" name="AutoShape 33"/>
            <p:cNvSpPr/>
            <p:nvPr/>
          </p:nvSpPr>
          <p:spPr>
            <a:xfrm>
              <a:off x="633960" y="663840"/>
              <a:ext cx="77040" cy="7452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300" name="AutoShape 34"/>
            <p:cNvSpPr/>
            <p:nvPr/>
          </p:nvSpPr>
          <p:spPr>
            <a:xfrm>
              <a:off x="751680" y="659160"/>
              <a:ext cx="73080" cy="7056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5400" rIns="90000" bIns="540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01" name="PlaceHolder 1"/>
          <p:cNvSpPr>
            <a:spLocks noGrp="1"/>
          </p:cNvSpPr>
          <p:nvPr>
            <p:ph type="title" idx="4294967295"/>
          </p:nvPr>
        </p:nvSpPr>
        <p:spPr>
          <a:xfrm>
            <a:off x="982440" y="185400"/>
            <a:ext cx="1029348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rgbClr val="FF960E"/>
                </a:solidFill>
                <a:latin typeface="Arial"/>
                <a:ea typeface="微软雅黑"/>
              </a:rPr>
              <a:t>气瓶使用注意事项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302" name="矩形 4"/>
          <p:cNvSpPr/>
          <p:nvPr/>
        </p:nvSpPr>
        <p:spPr>
          <a:xfrm>
            <a:off x="3735360" y="1809360"/>
            <a:ext cx="2479680" cy="39380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303" name="content.2.title"/>
          <p:cNvSpPr/>
          <p:nvPr/>
        </p:nvSpPr>
        <p:spPr>
          <a:xfrm>
            <a:off x="1045800" y="3961440"/>
            <a:ext cx="4033800" cy="28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rgbClr val="FF960E"/>
                </a:solidFill>
                <a:latin typeface="微软雅黑"/>
                <a:ea typeface="微软雅黑"/>
              </a:rPr>
              <a:t>避免高温环境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304" name="content.2.content"/>
          <p:cNvSpPr/>
          <p:nvPr/>
        </p:nvSpPr>
        <p:spPr>
          <a:xfrm>
            <a:off x="1045800" y="4429800"/>
            <a:ext cx="3619800" cy="1980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气瓶应存放在阴凉通风处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305" name="矩形 7"/>
          <p:cNvSpPr/>
          <p:nvPr/>
        </p:nvSpPr>
        <p:spPr>
          <a:xfrm>
            <a:off x="6416280" y="1809360"/>
            <a:ext cx="2478240" cy="39380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306" name="content.3.title"/>
          <p:cNvSpPr/>
          <p:nvPr/>
        </p:nvSpPr>
        <p:spPr>
          <a:xfrm>
            <a:off x="6035040" y="1378800"/>
            <a:ext cx="5254560" cy="28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rgbClr val="FF960E"/>
                </a:solidFill>
                <a:latin typeface="微软雅黑"/>
                <a:ea typeface="微软雅黑"/>
              </a:rPr>
              <a:t>避免阳光直射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307" name="content.3.content"/>
          <p:cNvSpPr/>
          <p:nvPr/>
        </p:nvSpPr>
        <p:spPr>
          <a:xfrm>
            <a:off x="6035040" y="1817640"/>
            <a:ext cx="3970800" cy="16034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600" b="0" strike="noStrike" spc="-1">
                <a:solidFill>
                  <a:srgbClr val="FFFFFF"/>
                </a:solidFill>
                <a:latin typeface="微软雅黑"/>
                <a:ea typeface="微软雅黑"/>
              </a:rPr>
              <a:t>避免气瓶受到阳光直射，以免影响气体压力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308" name="矩形 10"/>
          <p:cNvSpPr/>
          <p:nvPr/>
        </p:nvSpPr>
        <p:spPr>
          <a:xfrm>
            <a:off x="9096120" y="1809360"/>
            <a:ext cx="2478240" cy="39380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309" name="content.4.title"/>
          <p:cNvSpPr/>
          <p:nvPr/>
        </p:nvSpPr>
        <p:spPr>
          <a:xfrm>
            <a:off x="6035040" y="3961440"/>
            <a:ext cx="5104800" cy="28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rgbClr val="FF960E"/>
                </a:solidFill>
                <a:latin typeface="微软雅黑"/>
                <a:ea typeface="微软雅黑"/>
              </a:rPr>
              <a:t>妥善存放气瓶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310" name="content.4.content"/>
          <p:cNvSpPr/>
          <p:nvPr/>
        </p:nvSpPr>
        <p:spPr>
          <a:xfrm>
            <a:off x="6035040" y="4429800"/>
            <a:ext cx="3214080" cy="1886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气瓶存放时应固定好，避免倾斜或摔倒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311" name="矩形 13"/>
          <p:cNvSpPr/>
          <p:nvPr/>
        </p:nvSpPr>
        <p:spPr>
          <a:xfrm>
            <a:off x="1045800" y="1809360"/>
            <a:ext cx="2479680" cy="39380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312" name="content.1.title"/>
          <p:cNvSpPr/>
          <p:nvPr/>
        </p:nvSpPr>
        <p:spPr>
          <a:xfrm>
            <a:off x="1045800" y="1367280"/>
            <a:ext cx="3754440" cy="441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rgbClr val="FF960E"/>
                </a:solidFill>
                <a:latin typeface="微软雅黑"/>
                <a:ea typeface="微软雅黑"/>
              </a:rPr>
              <a:t>避免碰撞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313" name="content.1.content"/>
          <p:cNvSpPr/>
          <p:nvPr/>
        </p:nvSpPr>
        <p:spPr>
          <a:xfrm>
            <a:off x="1103400" y="2047680"/>
            <a:ext cx="3023640" cy="1675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避免气瓶碰撞，防止气瓶外壳受损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grpSp>
        <p:nvGrpSpPr>
          <p:cNvPr id="314" name="Group 14"/>
          <p:cNvGrpSpPr/>
          <p:nvPr/>
        </p:nvGrpSpPr>
        <p:grpSpPr>
          <a:xfrm>
            <a:off x="248400" y="290160"/>
            <a:ext cx="576360" cy="474840"/>
            <a:chOff x="248400" y="290160"/>
            <a:chExt cx="576360" cy="474840"/>
          </a:xfrm>
        </p:grpSpPr>
        <p:sp>
          <p:nvSpPr>
            <p:cNvPr id="315" name="AutoShape 15"/>
            <p:cNvSpPr/>
            <p:nvPr/>
          </p:nvSpPr>
          <p:spPr>
            <a:xfrm>
              <a:off x="248400" y="290160"/>
              <a:ext cx="93600" cy="9036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19440" rIns="90000" bIns="1944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316" name="AutoShape 16"/>
            <p:cNvSpPr/>
            <p:nvPr/>
          </p:nvSpPr>
          <p:spPr>
            <a:xfrm>
              <a:off x="382680" y="297360"/>
              <a:ext cx="87120" cy="8388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317" name="AutoShape 17"/>
            <p:cNvSpPr/>
            <p:nvPr/>
          </p:nvSpPr>
          <p:spPr>
            <a:xfrm>
              <a:off x="510120" y="299160"/>
              <a:ext cx="83160" cy="8028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12240" rIns="90000" bIns="1224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318" name="AutoShape 18"/>
            <p:cNvSpPr/>
            <p:nvPr/>
          </p:nvSpPr>
          <p:spPr>
            <a:xfrm>
              <a:off x="633960" y="308880"/>
              <a:ext cx="77040" cy="7452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319" name="AutoShape 19"/>
            <p:cNvSpPr/>
            <p:nvPr/>
          </p:nvSpPr>
          <p:spPr>
            <a:xfrm>
              <a:off x="751680" y="304200"/>
              <a:ext cx="73080" cy="7056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5400" rIns="90000" bIns="540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320" name="AutoShape 20"/>
            <p:cNvSpPr/>
            <p:nvPr/>
          </p:nvSpPr>
          <p:spPr>
            <a:xfrm>
              <a:off x="248400" y="417240"/>
              <a:ext cx="93600" cy="9036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19440" rIns="90000" bIns="1944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321" name="AutoShape 21"/>
            <p:cNvSpPr/>
            <p:nvPr/>
          </p:nvSpPr>
          <p:spPr>
            <a:xfrm>
              <a:off x="382680" y="424440"/>
              <a:ext cx="87120" cy="8388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322" name="AutoShape 22"/>
            <p:cNvSpPr/>
            <p:nvPr/>
          </p:nvSpPr>
          <p:spPr>
            <a:xfrm>
              <a:off x="510120" y="426240"/>
              <a:ext cx="83160" cy="8028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12240" rIns="90000" bIns="1224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323" name="AutoShape 23"/>
            <p:cNvSpPr/>
            <p:nvPr/>
          </p:nvSpPr>
          <p:spPr>
            <a:xfrm>
              <a:off x="633960" y="435960"/>
              <a:ext cx="77040" cy="7452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324" name="AutoShape 24"/>
            <p:cNvSpPr/>
            <p:nvPr/>
          </p:nvSpPr>
          <p:spPr>
            <a:xfrm>
              <a:off x="751680" y="431640"/>
              <a:ext cx="73080" cy="7056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5400" rIns="90000" bIns="540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325" name="AutoShape 25"/>
            <p:cNvSpPr/>
            <p:nvPr/>
          </p:nvSpPr>
          <p:spPr>
            <a:xfrm>
              <a:off x="248400" y="544680"/>
              <a:ext cx="93600" cy="9036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19440" rIns="90000" bIns="1944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326" name="AutoShape 26"/>
            <p:cNvSpPr/>
            <p:nvPr/>
          </p:nvSpPr>
          <p:spPr>
            <a:xfrm>
              <a:off x="382680" y="551520"/>
              <a:ext cx="87120" cy="8388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327" name="AutoShape 27"/>
            <p:cNvSpPr/>
            <p:nvPr/>
          </p:nvSpPr>
          <p:spPr>
            <a:xfrm>
              <a:off x="510120" y="553680"/>
              <a:ext cx="83160" cy="8028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12240" rIns="90000" bIns="1224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328" name="AutoShape 28"/>
            <p:cNvSpPr/>
            <p:nvPr/>
          </p:nvSpPr>
          <p:spPr>
            <a:xfrm>
              <a:off x="633960" y="563040"/>
              <a:ext cx="77040" cy="7452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329" name="AutoShape 29"/>
            <p:cNvSpPr/>
            <p:nvPr/>
          </p:nvSpPr>
          <p:spPr>
            <a:xfrm>
              <a:off x="751680" y="558720"/>
              <a:ext cx="73080" cy="7056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5400" rIns="90000" bIns="540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330" name="AutoShape 30"/>
            <p:cNvSpPr/>
            <p:nvPr/>
          </p:nvSpPr>
          <p:spPr>
            <a:xfrm>
              <a:off x="248400" y="671760"/>
              <a:ext cx="93600" cy="9036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19440" rIns="90000" bIns="1944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331" name="AutoShape 31"/>
            <p:cNvSpPr/>
            <p:nvPr/>
          </p:nvSpPr>
          <p:spPr>
            <a:xfrm>
              <a:off x="382680" y="678960"/>
              <a:ext cx="87120" cy="8388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332" name="AutoShape 32"/>
            <p:cNvSpPr/>
            <p:nvPr/>
          </p:nvSpPr>
          <p:spPr>
            <a:xfrm>
              <a:off x="510120" y="680760"/>
              <a:ext cx="83160" cy="8028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12240" rIns="90000" bIns="1224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333" name="AutoShape 33"/>
            <p:cNvSpPr/>
            <p:nvPr/>
          </p:nvSpPr>
          <p:spPr>
            <a:xfrm>
              <a:off x="633960" y="690480"/>
              <a:ext cx="77040" cy="7452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334" name="AutoShape 34"/>
            <p:cNvSpPr/>
            <p:nvPr/>
          </p:nvSpPr>
          <p:spPr>
            <a:xfrm>
              <a:off x="751680" y="685800"/>
              <a:ext cx="73080" cy="7056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5400" rIns="90000" bIns="540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35" name="PlaceHolder 1"/>
          <p:cNvSpPr>
            <a:spLocks noGrp="1"/>
          </p:cNvSpPr>
          <p:nvPr>
            <p:ph type="title" idx="4294967295"/>
          </p:nvPr>
        </p:nvSpPr>
        <p:spPr>
          <a:xfrm>
            <a:off x="982440" y="82080"/>
            <a:ext cx="1050948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气瓶的处理方法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336" name="content.1.subtitle"/>
          <p:cNvSpPr/>
          <p:nvPr/>
        </p:nvSpPr>
        <p:spPr>
          <a:xfrm>
            <a:off x="1244520" y="235656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lt1"/>
                </a:solidFill>
                <a:latin typeface="Arial"/>
                <a:ea typeface="微软雅黑"/>
              </a:rPr>
              <a:t>立即远离现场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337" name="content.1.title"/>
          <p:cNvSpPr/>
          <p:nvPr/>
        </p:nvSpPr>
        <p:spPr>
          <a:xfrm>
            <a:off x="1243440" y="16959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rgbClr val="FF960E"/>
                </a:solidFill>
                <a:latin typeface="微软雅黑"/>
                <a:ea typeface="微软雅黑"/>
              </a:rPr>
              <a:t>发生泄漏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338" name="椭圆 13"/>
          <p:cNvSpPr/>
          <p:nvPr/>
        </p:nvSpPr>
        <p:spPr>
          <a:xfrm>
            <a:off x="669240" y="20102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339" name="椭圆 14"/>
          <p:cNvSpPr/>
          <p:nvPr/>
        </p:nvSpPr>
        <p:spPr>
          <a:xfrm>
            <a:off x="669240" y="502416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340" name="content.3.subtitle"/>
          <p:cNvSpPr/>
          <p:nvPr/>
        </p:nvSpPr>
        <p:spPr>
          <a:xfrm>
            <a:off x="1333440" y="53766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en-US" sz="14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 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341" name="content.3.title"/>
          <p:cNvSpPr/>
          <p:nvPr/>
        </p:nvSpPr>
        <p:spPr>
          <a:xfrm>
            <a:off x="1329840" y="463860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en-US" sz="2000" b="1" strike="noStrike" spc="-1">
                <a:solidFill>
                  <a:srgbClr val="FF960E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342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343" name="content.2.subtitle"/>
          <p:cNvSpPr/>
          <p:nvPr/>
        </p:nvSpPr>
        <p:spPr>
          <a:xfrm>
            <a:off x="1330920" y="38664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及时通知专业人员进行处理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344" name="content.2.title"/>
          <p:cNvSpPr/>
          <p:nvPr/>
        </p:nvSpPr>
        <p:spPr>
          <a:xfrm>
            <a:off x="1329120" y="31287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rgbClr val="FF960E"/>
                </a:solidFill>
                <a:latin typeface="微软雅黑"/>
                <a:ea typeface="微软雅黑"/>
              </a:rPr>
              <a:t>破损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grpSp>
        <p:nvGrpSpPr>
          <p:cNvPr id="345" name="Group 14"/>
          <p:cNvGrpSpPr/>
          <p:nvPr/>
        </p:nvGrpSpPr>
        <p:grpSpPr>
          <a:xfrm>
            <a:off x="248400" y="290160"/>
            <a:ext cx="576360" cy="474840"/>
            <a:chOff x="248400" y="290160"/>
            <a:chExt cx="576360" cy="474840"/>
          </a:xfrm>
        </p:grpSpPr>
        <p:sp>
          <p:nvSpPr>
            <p:cNvPr id="346" name="AutoShape 15"/>
            <p:cNvSpPr/>
            <p:nvPr/>
          </p:nvSpPr>
          <p:spPr>
            <a:xfrm>
              <a:off x="248400" y="290160"/>
              <a:ext cx="93600" cy="9036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19440" rIns="90000" bIns="1944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347" name="AutoShape 16"/>
            <p:cNvSpPr/>
            <p:nvPr/>
          </p:nvSpPr>
          <p:spPr>
            <a:xfrm>
              <a:off x="382680" y="297360"/>
              <a:ext cx="87120" cy="8388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348" name="AutoShape 17"/>
            <p:cNvSpPr/>
            <p:nvPr/>
          </p:nvSpPr>
          <p:spPr>
            <a:xfrm>
              <a:off x="510120" y="299160"/>
              <a:ext cx="83160" cy="8028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12240" rIns="90000" bIns="1224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349" name="AutoShape 18"/>
            <p:cNvSpPr/>
            <p:nvPr/>
          </p:nvSpPr>
          <p:spPr>
            <a:xfrm>
              <a:off x="633960" y="308880"/>
              <a:ext cx="77040" cy="7452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350" name="AutoShape 19"/>
            <p:cNvSpPr/>
            <p:nvPr/>
          </p:nvSpPr>
          <p:spPr>
            <a:xfrm>
              <a:off x="751680" y="304200"/>
              <a:ext cx="73080" cy="7056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5400" rIns="90000" bIns="540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351" name="AutoShape 20"/>
            <p:cNvSpPr/>
            <p:nvPr/>
          </p:nvSpPr>
          <p:spPr>
            <a:xfrm>
              <a:off x="248400" y="417240"/>
              <a:ext cx="93600" cy="9036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19440" rIns="90000" bIns="1944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352" name="AutoShape 21"/>
            <p:cNvSpPr/>
            <p:nvPr/>
          </p:nvSpPr>
          <p:spPr>
            <a:xfrm>
              <a:off x="382680" y="424440"/>
              <a:ext cx="87120" cy="8388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353" name="AutoShape 22"/>
            <p:cNvSpPr/>
            <p:nvPr/>
          </p:nvSpPr>
          <p:spPr>
            <a:xfrm>
              <a:off x="510120" y="426240"/>
              <a:ext cx="83160" cy="8028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12240" rIns="90000" bIns="1224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354" name="AutoShape 23"/>
            <p:cNvSpPr/>
            <p:nvPr/>
          </p:nvSpPr>
          <p:spPr>
            <a:xfrm>
              <a:off x="633960" y="435960"/>
              <a:ext cx="77040" cy="7452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355" name="AutoShape 24"/>
            <p:cNvSpPr/>
            <p:nvPr/>
          </p:nvSpPr>
          <p:spPr>
            <a:xfrm>
              <a:off x="751680" y="431640"/>
              <a:ext cx="73080" cy="7056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5400" rIns="90000" bIns="540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356" name="AutoShape 25"/>
            <p:cNvSpPr/>
            <p:nvPr/>
          </p:nvSpPr>
          <p:spPr>
            <a:xfrm>
              <a:off x="248400" y="544680"/>
              <a:ext cx="93600" cy="9036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19440" rIns="90000" bIns="1944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357" name="AutoShape 26"/>
            <p:cNvSpPr/>
            <p:nvPr/>
          </p:nvSpPr>
          <p:spPr>
            <a:xfrm>
              <a:off x="382680" y="551520"/>
              <a:ext cx="87120" cy="8388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358" name="AutoShape 27"/>
            <p:cNvSpPr/>
            <p:nvPr/>
          </p:nvSpPr>
          <p:spPr>
            <a:xfrm>
              <a:off x="510120" y="553680"/>
              <a:ext cx="83160" cy="8028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12240" rIns="90000" bIns="1224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359" name="AutoShape 28"/>
            <p:cNvSpPr/>
            <p:nvPr/>
          </p:nvSpPr>
          <p:spPr>
            <a:xfrm>
              <a:off x="633960" y="563040"/>
              <a:ext cx="77040" cy="7452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360" name="AutoShape 29"/>
            <p:cNvSpPr/>
            <p:nvPr/>
          </p:nvSpPr>
          <p:spPr>
            <a:xfrm>
              <a:off x="751680" y="558720"/>
              <a:ext cx="73080" cy="7056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5400" rIns="90000" bIns="540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361" name="AutoShape 30"/>
            <p:cNvSpPr/>
            <p:nvPr/>
          </p:nvSpPr>
          <p:spPr>
            <a:xfrm>
              <a:off x="248400" y="671760"/>
              <a:ext cx="93600" cy="9036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19440" rIns="90000" bIns="1944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362" name="AutoShape 31"/>
            <p:cNvSpPr/>
            <p:nvPr/>
          </p:nvSpPr>
          <p:spPr>
            <a:xfrm>
              <a:off x="382680" y="678960"/>
              <a:ext cx="87120" cy="8388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363" name="AutoShape 32"/>
            <p:cNvSpPr/>
            <p:nvPr/>
          </p:nvSpPr>
          <p:spPr>
            <a:xfrm>
              <a:off x="510120" y="680760"/>
              <a:ext cx="83160" cy="8028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12240" rIns="90000" bIns="1224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364" name="AutoShape 33"/>
            <p:cNvSpPr/>
            <p:nvPr/>
          </p:nvSpPr>
          <p:spPr>
            <a:xfrm>
              <a:off x="633960" y="690480"/>
              <a:ext cx="77040" cy="7452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365" name="AutoShape 34"/>
            <p:cNvSpPr/>
            <p:nvPr/>
          </p:nvSpPr>
          <p:spPr>
            <a:xfrm>
              <a:off x="751680" y="685800"/>
              <a:ext cx="73080" cy="7056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5400" rIns="90000" bIns="540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</p:grpSp>
      <p:sp>
        <p:nvSpPr>
          <p:cNvPr id="366" name="Picture 5"/>
          <p:cNvSpPr/>
          <p:nvPr/>
        </p:nvSpPr>
        <p:spPr>
          <a:xfrm>
            <a:off x="8422560" y="10800"/>
            <a:ext cx="3768840" cy="3768840"/>
          </a:xfrm>
          <a:prstGeom prst="parallelogram">
            <a:avLst>
              <a:gd name="adj" fmla="val 25000"/>
            </a:avLst>
          </a:prstGeom>
          <a:blipFill rotWithShape="0">
            <a:blip r:embed="rId2">
              <a:alphaModFix amt="80000"/>
            </a:blip>
            <a:stretch>
              <a:fillRect/>
            </a:stretch>
          </a:blip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4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67" name="PlaceHolder 1"/>
          <p:cNvSpPr>
            <a:spLocks noGrp="1"/>
          </p:cNvSpPr>
          <p:nvPr>
            <p:ph type="title" idx="4294967295"/>
          </p:nvPr>
        </p:nvSpPr>
        <p:spPr>
          <a:xfrm>
            <a:off x="983160" y="119520"/>
            <a:ext cx="10550160" cy="71892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rgbClr val="FF960E"/>
                </a:solidFill>
                <a:latin typeface="Arial"/>
                <a:ea typeface="微软雅黑"/>
              </a:rPr>
              <a:t>结语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368" name="content"/>
          <p:cNvSpPr/>
          <p:nvPr/>
        </p:nvSpPr>
        <p:spPr>
          <a:xfrm>
            <a:off x="874440" y="1625760"/>
            <a:ext cx="5519160" cy="3467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250000"/>
              </a:lnSpc>
              <a:tabLst>
                <a:tab pos="0"/>
              </a:tabLst>
            </a:pPr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正确使用和处理气瓶对于焊接工作的安全和效率至关重要。气瓶作为用于存储高压气体的设备，在使用过程中要格外小心和细心，确保遵守相关安全规定和操作规程，做好日常检查和维护工作，以确保工作环境的安全和保障人员的生命财产安全。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369" name="Picture 5"/>
          <p:cNvSpPr/>
          <p:nvPr/>
        </p:nvSpPr>
        <p:spPr>
          <a:xfrm>
            <a:off x="6942960" y="1293840"/>
            <a:ext cx="5194080" cy="5194080"/>
          </a:xfrm>
          <a:prstGeom prst="ellipse">
            <a:avLst/>
          </a:prstGeom>
          <a:blipFill rotWithShape="0">
            <a:blip r:embed="rId3">
              <a:alphaModFix amt="80000"/>
            </a:blip>
            <a:stretch>
              <a:fillRect/>
            </a:stretch>
          </a:blip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grpSp>
        <p:nvGrpSpPr>
          <p:cNvPr id="370" name="Group 14"/>
          <p:cNvGrpSpPr/>
          <p:nvPr/>
        </p:nvGrpSpPr>
        <p:grpSpPr>
          <a:xfrm>
            <a:off x="248400" y="290160"/>
            <a:ext cx="576360" cy="474840"/>
            <a:chOff x="248400" y="290160"/>
            <a:chExt cx="576360" cy="474840"/>
          </a:xfrm>
        </p:grpSpPr>
        <p:sp>
          <p:nvSpPr>
            <p:cNvPr id="371" name="AutoShape 15"/>
            <p:cNvSpPr/>
            <p:nvPr/>
          </p:nvSpPr>
          <p:spPr>
            <a:xfrm>
              <a:off x="248400" y="290160"/>
              <a:ext cx="93600" cy="9036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19440" rIns="90000" bIns="1944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372" name="AutoShape 16"/>
            <p:cNvSpPr/>
            <p:nvPr/>
          </p:nvSpPr>
          <p:spPr>
            <a:xfrm>
              <a:off x="382680" y="297360"/>
              <a:ext cx="87120" cy="8388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373" name="AutoShape 17"/>
            <p:cNvSpPr/>
            <p:nvPr/>
          </p:nvSpPr>
          <p:spPr>
            <a:xfrm>
              <a:off x="510120" y="299160"/>
              <a:ext cx="83160" cy="8028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12240" rIns="90000" bIns="1224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374" name="AutoShape 18"/>
            <p:cNvSpPr/>
            <p:nvPr/>
          </p:nvSpPr>
          <p:spPr>
            <a:xfrm>
              <a:off x="633960" y="308880"/>
              <a:ext cx="77040" cy="7452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375" name="AutoShape 19"/>
            <p:cNvSpPr/>
            <p:nvPr/>
          </p:nvSpPr>
          <p:spPr>
            <a:xfrm>
              <a:off x="751680" y="304200"/>
              <a:ext cx="73080" cy="7056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5400" rIns="90000" bIns="540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376" name="AutoShape 20"/>
            <p:cNvSpPr/>
            <p:nvPr/>
          </p:nvSpPr>
          <p:spPr>
            <a:xfrm>
              <a:off x="248400" y="417240"/>
              <a:ext cx="93600" cy="9036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19440" rIns="90000" bIns="1944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377" name="AutoShape 21"/>
            <p:cNvSpPr/>
            <p:nvPr/>
          </p:nvSpPr>
          <p:spPr>
            <a:xfrm>
              <a:off x="382680" y="424440"/>
              <a:ext cx="87120" cy="8388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378" name="AutoShape 22"/>
            <p:cNvSpPr/>
            <p:nvPr/>
          </p:nvSpPr>
          <p:spPr>
            <a:xfrm>
              <a:off x="510120" y="426240"/>
              <a:ext cx="83160" cy="8028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12240" rIns="90000" bIns="1224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379" name="AutoShape 23"/>
            <p:cNvSpPr/>
            <p:nvPr/>
          </p:nvSpPr>
          <p:spPr>
            <a:xfrm>
              <a:off x="633960" y="435960"/>
              <a:ext cx="77040" cy="7452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380" name="AutoShape 24"/>
            <p:cNvSpPr/>
            <p:nvPr/>
          </p:nvSpPr>
          <p:spPr>
            <a:xfrm>
              <a:off x="751680" y="431640"/>
              <a:ext cx="73080" cy="7056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5400" rIns="90000" bIns="540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381" name="AutoShape 25"/>
            <p:cNvSpPr/>
            <p:nvPr/>
          </p:nvSpPr>
          <p:spPr>
            <a:xfrm>
              <a:off x="248400" y="544680"/>
              <a:ext cx="93600" cy="9036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19440" rIns="90000" bIns="1944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382" name="AutoShape 26"/>
            <p:cNvSpPr/>
            <p:nvPr/>
          </p:nvSpPr>
          <p:spPr>
            <a:xfrm>
              <a:off x="382680" y="551520"/>
              <a:ext cx="87120" cy="8388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383" name="AutoShape 27"/>
            <p:cNvSpPr/>
            <p:nvPr/>
          </p:nvSpPr>
          <p:spPr>
            <a:xfrm>
              <a:off x="510120" y="553680"/>
              <a:ext cx="83160" cy="8028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12240" rIns="90000" bIns="1224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384" name="AutoShape 28"/>
            <p:cNvSpPr/>
            <p:nvPr/>
          </p:nvSpPr>
          <p:spPr>
            <a:xfrm>
              <a:off x="633960" y="563040"/>
              <a:ext cx="77040" cy="7452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385" name="AutoShape 29"/>
            <p:cNvSpPr/>
            <p:nvPr/>
          </p:nvSpPr>
          <p:spPr>
            <a:xfrm>
              <a:off x="751680" y="558720"/>
              <a:ext cx="73080" cy="7056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5400" rIns="90000" bIns="540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386" name="AutoShape 30"/>
            <p:cNvSpPr/>
            <p:nvPr/>
          </p:nvSpPr>
          <p:spPr>
            <a:xfrm>
              <a:off x="248400" y="671760"/>
              <a:ext cx="93600" cy="9036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19440" rIns="90000" bIns="1944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387" name="AutoShape 31"/>
            <p:cNvSpPr/>
            <p:nvPr/>
          </p:nvSpPr>
          <p:spPr>
            <a:xfrm>
              <a:off x="382680" y="678960"/>
              <a:ext cx="87120" cy="8388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388" name="AutoShape 32"/>
            <p:cNvSpPr/>
            <p:nvPr/>
          </p:nvSpPr>
          <p:spPr>
            <a:xfrm>
              <a:off x="510120" y="680760"/>
              <a:ext cx="83160" cy="8028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12240" rIns="90000" bIns="1224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389" name="AutoShape 33"/>
            <p:cNvSpPr/>
            <p:nvPr/>
          </p:nvSpPr>
          <p:spPr>
            <a:xfrm>
              <a:off x="633960" y="690480"/>
              <a:ext cx="77040" cy="7452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390" name="AutoShape 34"/>
            <p:cNvSpPr/>
            <p:nvPr/>
          </p:nvSpPr>
          <p:spPr>
            <a:xfrm>
              <a:off x="751680" y="685800"/>
              <a:ext cx="73080" cy="7056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5400" rIns="90000" bIns="540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91" name="PlaceHolder 1"/>
          <p:cNvSpPr>
            <a:spLocks noGrp="1"/>
          </p:cNvSpPr>
          <p:nvPr>
            <p:ph/>
          </p:nvPr>
        </p:nvSpPr>
        <p:spPr>
          <a:xfrm>
            <a:off x="1767960" y="125280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000000"/>
              </a:buClr>
              <a:buFont typeface="Arial"/>
              <a:buChar char="●"/>
              <a:tabLst>
                <a:tab pos="1609560"/>
              </a:tabLst>
            </a:pPr>
            <a:r>
              <a:rPr lang="en-US" sz="3200" b="0" strike="noStrike" spc="148">
                <a:solidFill>
                  <a:schemeClr val="dk1"/>
                </a:solidFill>
                <a:latin typeface="Arial"/>
                <a:ea typeface="微软雅黑"/>
              </a:rPr>
              <a:t>03</a:t>
            </a:r>
            <a:endParaRPr lang="en-US" sz="32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392" name="PlaceHolder 2"/>
          <p:cNvSpPr>
            <a:spLocks noGrp="1"/>
          </p:cNvSpPr>
          <p:nvPr>
            <p:ph type="title" idx="4294967295"/>
          </p:nvPr>
        </p:nvSpPr>
        <p:spPr>
          <a:xfrm>
            <a:off x="2329200" y="2642760"/>
            <a:ext cx="791676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第三章 焊接过程中的安全措施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393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94" name="PlaceHolder 1"/>
          <p:cNvSpPr>
            <a:spLocks noGrp="1"/>
          </p:cNvSpPr>
          <p:nvPr>
            <p:ph type="title" idx="4294967295"/>
          </p:nvPr>
        </p:nvSpPr>
        <p:spPr>
          <a:xfrm>
            <a:off x="982440" y="82080"/>
            <a:ext cx="1050948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劳动保护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395" name="content.1.subtitle"/>
          <p:cNvSpPr/>
          <p:nvPr/>
        </p:nvSpPr>
        <p:spPr>
          <a:xfrm>
            <a:off x="1244520" y="235656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lt1"/>
                </a:solidFill>
                <a:latin typeface="Arial"/>
                <a:ea typeface="微软雅黑"/>
              </a:rPr>
              <a:t>保护面部不受火花溅射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396" name="content.1.title"/>
          <p:cNvSpPr/>
          <p:nvPr/>
        </p:nvSpPr>
        <p:spPr>
          <a:xfrm>
            <a:off x="1243440" y="16959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rgbClr val="FF960E"/>
                </a:solidFill>
                <a:latin typeface="微软雅黑"/>
                <a:ea typeface="微软雅黑"/>
              </a:rPr>
              <a:t>佩戴焊接面罩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397" name="椭圆 13"/>
          <p:cNvSpPr/>
          <p:nvPr/>
        </p:nvSpPr>
        <p:spPr>
          <a:xfrm>
            <a:off x="669240" y="20102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398" name="椭圆 14"/>
          <p:cNvSpPr/>
          <p:nvPr/>
        </p:nvSpPr>
        <p:spPr>
          <a:xfrm>
            <a:off x="669240" y="502416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399" name="content.3.subtitle"/>
          <p:cNvSpPr/>
          <p:nvPr/>
        </p:nvSpPr>
        <p:spPr>
          <a:xfrm>
            <a:off x="1333440" y="53766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减少有害气体侵入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400" name="content.3.title"/>
          <p:cNvSpPr/>
          <p:nvPr/>
        </p:nvSpPr>
        <p:spPr>
          <a:xfrm>
            <a:off x="1329840" y="463860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rgbClr val="FF960E"/>
                </a:solidFill>
                <a:latin typeface="微软雅黑"/>
                <a:ea typeface="微软雅黑"/>
              </a:rPr>
              <a:t>防护服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401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402" name="content.2.subtitle"/>
          <p:cNvSpPr/>
          <p:nvPr/>
        </p:nvSpPr>
        <p:spPr>
          <a:xfrm>
            <a:off x="1330920" y="38664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避免接触有害物质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403" name="content.2.title"/>
          <p:cNvSpPr/>
          <p:nvPr/>
        </p:nvSpPr>
        <p:spPr>
          <a:xfrm>
            <a:off x="1329120" y="31287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rgbClr val="FF960E"/>
                </a:solidFill>
                <a:latin typeface="微软雅黑"/>
                <a:ea typeface="微软雅黑"/>
              </a:rPr>
              <a:t>防护手套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grpSp>
        <p:nvGrpSpPr>
          <p:cNvPr id="404" name="Group 14"/>
          <p:cNvGrpSpPr/>
          <p:nvPr/>
        </p:nvGrpSpPr>
        <p:grpSpPr>
          <a:xfrm>
            <a:off x="248400" y="290160"/>
            <a:ext cx="576360" cy="474840"/>
            <a:chOff x="248400" y="290160"/>
            <a:chExt cx="576360" cy="474840"/>
          </a:xfrm>
        </p:grpSpPr>
        <p:sp>
          <p:nvSpPr>
            <p:cNvPr id="405" name="AutoShape 15"/>
            <p:cNvSpPr/>
            <p:nvPr/>
          </p:nvSpPr>
          <p:spPr>
            <a:xfrm>
              <a:off x="248400" y="290160"/>
              <a:ext cx="93600" cy="9036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19440" rIns="90000" bIns="1944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406" name="AutoShape 16"/>
            <p:cNvSpPr/>
            <p:nvPr/>
          </p:nvSpPr>
          <p:spPr>
            <a:xfrm>
              <a:off x="382680" y="297360"/>
              <a:ext cx="87120" cy="8388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407" name="AutoShape 17"/>
            <p:cNvSpPr/>
            <p:nvPr/>
          </p:nvSpPr>
          <p:spPr>
            <a:xfrm>
              <a:off x="510120" y="299160"/>
              <a:ext cx="83160" cy="8028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12240" rIns="90000" bIns="1224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408" name="AutoShape 18"/>
            <p:cNvSpPr/>
            <p:nvPr/>
          </p:nvSpPr>
          <p:spPr>
            <a:xfrm>
              <a:off x="633960" y="308880"/>
              <a:ext cx="77040" cy="7452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409" name="AutoShape 19"/>
            <p:cNvSpPr/>
            <p:nvPr/>
          </p:nvSpPr>
          <p:spPr>
            <a:xfrm>
              <a:off x="751680" y="304200"/>
              <a:ext cx="73080" cy="7056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5400" rIns="90000" bIns="540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410" name="AutoShape 20"/>
            <p:cNvSpPr/>
            <p:nvPr/>
          </p:nvSpPr>
          <p:spPr>
            <a:xfrm>
              <a:off x="248400" y="417240"/>
              <a:ext cx="93600" cy="9036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19440" rIns="90000" bIns="1944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411" name="AutoShape 21"/>
            <p:cNvSpPr/>
            <p:nvPr/>
          </p:nvSpPr>
          <p:spPr>
            <a:xfrm>
              <a:off x="382680" y="424440"/>
              <a:ext cx="87120" cy="8388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412" name="AutoShape 22"/>
            <p:cNvSpPr/>
            <p:nvPr/>
          </p:nvSpPr>
          <p:spPr>
            <a:xfrm>
              <a:off x="510120" y="426240"/>
              <a:ext cx="83160" cy="8028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12240" rIns="90000" bIns="1224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413" name="AutoShape 23"/>
            <p:cNvSpPr/>
            <p:nvPr/>
          </p:nvSpPr>
          <p:spPr>
            <a:xfrm>
              <a:off x="633960" y="435960"/>
              <a:ext cx="77040" cy="7452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414" name="AutoShape 24"/>
            <p:cNvSpPr/>
            <p:nvPr/>
          </p:nvSpPr>
          <p:spPr>
            <a:xfrm>
              <a:off x="751680" y="431640"/>
              <a:ext cx="73080" cy="7056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5400" rIns="90000" bIns="540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415" name="AutoShape 25"/>
            <p:cNvSpPr/>
            <p:nvPr/>
          </p:nvSpPr>
          <p:spPr>
            <a:xfrm>
              <a:off x="248400" y="544680"/>
              <a:ext cx="93600" cy="9036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19440" rIns="90000" bIns="1944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416" name="AutoShape 26"/>
            <p:cNvSpPr/>
            <p:nvPr/>
          </p:nvSpPr>
          <p:spPr>
            <a:xfrm>
              <a:off x="382680" y="551520"/>
              <a:ext cx="87120" cy="8388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417" name="AutoShape 27"/>
            <p:cNvSpPr/>
            <p:nvPr/>
          </p:nvSpPr>
          <p:spPr>
            <a:xfrm>
              <a:off x="510120" y="553680"/>
              <a:ext cx="83160" cy="8028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12240" rIns="90000" bIns="1224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418" name="AutoShape 28"/>
            <p:cNvSpPr/>
            <p:nvPr/>
          </p:nvSpPr>
          <p:spPr>
            <a:xfrm>
              <a:off x="633960" y="563040"/>
              <a:ext cx="77040" cy="7452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419" name="AutoShape 29"/>
            <p:cNvSpPr/>
            <p:nvPr/>
          </p:nvSpPr>
          <p:spPr>
            <a:xfrm>
              <a:off x="751680" y="558720"/>
              <a:ext cx="73080" cy="7056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5400" rIns="90000" bIns="540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420" name="AutoShape 30"/>
            <p:cNvSpPr/>
            <p:nvPr/>
          </p:nvSpPr>
          <p:spPr>
            <a:xfrm>
              <a:off x="248400" y="671760"/>
              <a:ext cx="93600" cy="9036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19440" rIns="90000" bIns="1944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421" name="AutoShape 31"/>
            <p:cNvSpPr/>
            <p:nvPr/>
          </p:nvSpPr>
          <p:spPr>
            <a:xfrm>
              <a:off x="382680" y="678960"/>
              <a:ext cx="87120" cy="8388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422" name="AutoShape 32"/>
            <p:cNvSpPr/>
            <p:nvPr/>
          </p:nvSpPr>
          <p:spPr>
            <a:xfrm>
              <a:off x="510120" y="680760"/>
              <a:ext cx="83160" cy="8028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12240" rIns="90000" bIns="1224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423" name="AutoShape 33"/>
            <p:cNvSpPr/>
            <p:nvPr/>
          </p:nvSpPr>
          <p:spPr>
            <a:xfrm>
              <a:off x="633960" y="690480"/>
              <a:ext cx="77040" cy="7452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424" name="AutoShape 34"/>
            <p:cNvSpPr/>
            <p:nvPr/>
          </p:nvSpPr>
          <p:spPr>
            <a:xfrm>
              <a:off x="751680" y="685800"/>
              <a:ext cx="73080" cy="7056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5400" rIns="90000" bIns="540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</p:grpSp>
      <p:sp>
        <p:nvSpPr>
          <p:cNvPr id="425" name="Picture 5"/>
          <p:cNvSpPr/>
          <p:nvPr/>
        </p:nvSpPr>
        <p:spPr>
          <a:xfrm>
            <a:off x="8422560" y="10800"/>
            <a:ext cx="3768840" cy="3768840"/>
          </a:xfrm>
          <a:prstGeom prst="parallelogram">
            <a:avLst>
              <a:gd name="adj" fmla="val 25000"/>
            </a:avLst>
          </a:prstGeom>
          <a:blipFill rotWithShape="0">
            <a:blip r:embed="rId2">
              <a:alphaModFix amt="80000"/>
            </a:blip>
            <a:stretch>
              <a:fillRect/>
            </a:stretch>
          </a:blip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26" name="PlaceHolder 1"/>
          <p:cNvSpPr>
            <a:spLocks noGrp="1"/>
          </p:cNvSpPr>
          <p:nvPr>
            <p:ph type="title" idx="4294967295"/>
          </p:nvPr>
        </p:nvSpPr>
        <p:spPr>
          <a:xfrm>
            <a:off x="875160" y="15444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rgbClr val="FF960E"/>
                </a:solidFill>
                <a:latin typeface="微软雅黑"/>
                <a:ea typeface="微软雅黑"/>
              </a:rPr>
              <a:t>通风换气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427" name="content.1.subtitle"/>
          <p:cNvSpPr/>
          <p:nvPr/>
        </p:nvSpPr>
        <p:spPr>
          <a:xfrm>
            <a:off x="594000" y="3183120"/>
            <a:ext cx="1809360" cy="26521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200000"/>
              </a:lnSpc>
              <a:tabLst>
                <a:tab pos="0"/>
              </a:tabLst>
            </a:pPr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排除焊接产生的有害气体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428" name="content.1.title"/>
          <p:cNvSpPr/>
          <p:nvPr/>
        </p:nvSpPr>
        <p:spPr>
          <a:xfrm>
            <a:off x="184320" y="2078280"/>
            <a:ext cx="2827800" cy="452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rgbClr val="FF960E"/>
                </a:solidFill>
                <a:latin typeface="微软雅黑"/>
                <a:ea typeface="微软雅黑"/>
              </a:rPr>
              <a:t>保证良好通风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429" name="content.2.subtitle"/>
          <p:cNvSpPr/>
          <p:nvPr/>
        </p:nvSpPr>
        <p:spPr>
          <a:xfrm>
            <a:off x="7096320" y="3113280"/>
            <a:ext cx="1852200" cy="2652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200000"/>
              </a:lnSpc>
              <a:tabLst>
                <a:tab pos="0"/>
              </a:tabLst>
            </a:pPr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保护身体健康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430" name="content.2.title"/>
          <p:cNvSpPr/>
          <p:nvPr/>
        </p:nvSpPr>
        <p:spPr>
          <a:xfrm>
            <a:off x="6590160" y="2078280"/>
            <a:ext cx="2815200" cy="452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rgbClr val="FF960E"/>
                </a:solidFill>
                <a:latin typeface="微软雅黑"/>
                <a:ea typeface="微软雅黑"/>
              </a:rPr>
              <a:t>减少浓度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431" name="content.3.subtitle"/>
          <p:cNvSpPr/>
          <p:nvPr/>
        </p:nvSpPr>
        <p:spPr>
          <a:xfrm>
            <a:off x="3768480" y="3183840"/>
            <a:ext cx="1963440" cy="2651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200000"/>
              </a:lnSpc>
              <a:tabLst>
                <a:tab pos="0"/>
              </a:tabLst>
            </a:pPr>
            <a:r>
              <a:rPr lang="en-US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 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432" name="content.3.title"/>
          <p:cNvSpPr/>
          <p:nvPr/>
        </p:nvSpPr>
        <p:spPr>
          <a:xfrm>
            <a:off x="3350880" y="2078280"/>
            <a:ext cx="2900160" cy="452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000" b="1" strike="noStrike" spc="-1">
                <a:solidFill>
                  <a:srgbClr val="FF960E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433" name="content.4.subtitle"/>
          <p:cNvSpPr/>
          <p:nvPr/>
        </p:nvSpPr>
        <p:spPr>
          <a:xfrm>
            <a:off x="9899280" y="3113280"/>
            <a:ext cx="1896120" cy="2723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200000"/>
              </a:lnSpc>
              <a:tabLst>
                <a:tab pos="0"/>
              </a:tabLst>
            </a:pPr>
            <a:r>
              <a:rPr lang="en-US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 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434" name="content.4.title"/>
          <p:cNvSpPr/>
          <p:nvPr/>
        </p:nvSpPr>
        <p:spPr>
          <a:xfrm>
            <a:off x="9522000" y="2078280"/>
            <a:ext cx="2524320" cy="452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000" b="1" strike="noStrike" spc="-1">
                <a:solidFill>
                  <a:srgbClr val="FF960E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grpSp>
        <p:nvGrpSpPr>
          <p:cNvPr id="435" name="组合 37"/>
          <p:cNvGrpSpPr/>
          <p:nvPr/>
        </p:nvGrpSpPr>
        <p:grpSpPr>
          <a:xfrm>
            <a:off x="483840" y="6200640"/>
            <a:ext cx="11235600" cy="158400"/>
            <a:chOff x="483840" y="6200640"/>
            <a:chExt cx="11235600" cy="158400"/>
          </a:xfrm>
        </p:grpSpPr>
        <p:sp>
          <p:nvSpPr>
            <p:cNvPr id="436" name="AutoShape 5"/>
            <p:cNvSpPr/>
            <p:nvPr/>
          </p:nvSpPr>
          <p:spPr>
            <a:xfrm>
              <a:off x="2499480" y="6236280"/>
              <a:ext cx="9219960" cy="66960"/>
            </a:xfrm>
            <a:prstGeom prst="rect">
              <a:avLst/>
            </a:prstGeom>
            <a:solidFill>
              <a:schemeClr val="accent2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22320" rIns="90000" bIns="2232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Arial"/>
                <a:ea typeface="微软雅黑"/>
              </a:endParaRPr>
            </a:p>
          </p:txBody>
        </p:sp>
        <p:sp>
          <p:nvSpPr>
            <p:cNvPr id="437" name="AutoShape 6"/>
            <p:cNvSpPr/>
            <p:nvPr/>
          </p:nvSpPr>
          <p:spPr>
            <a:xfrm>
              <a:off x="483840" y="6236280"/>
              <a:ext cx="739440" cy="66960"/>
            </a:xfrm>
            <a:prstGeom prst="rect">
              <a:avLst/>
            </a:prstGeom>
            <a:solidFill>
              <a:schemeClr val="accent2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22320" rIns="90000" bIns="2232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Arial"/>
                <a:ea typeface="微软雅黑"/>
              </a:endParaRPr>
            </a:p>
          </p:txBody>
        </p:sp>
        <p:sp>
          <p:nvSpPr>
            <p:cNvPr id="438" name="AutoShape 7"/>
            <p:cNvSpPr/>
            <p:nvPr/>
          </p:nvSpPr>
          <p:spPr>
            <a:xfrm>
              <a:off x="1375920" y="6200640"/>
              <a:ext cx="158400" cy="158400"/>
            </a:xfrm>
            <a:prstGeom prst="ellipse">
              <a:avLst/>
            </a:prstGeom>
            <a:solidFill>
              <a:schemeClr val="accent2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45000" rIns="90000" bIns="4500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Arial"/>
                <a:ea typeface="微软雅黑"/>
              </a:endParaRPr>
            </a:p>
          </p:txBody>
        </p:sp>
        <p:sp>
          <p:nvSpPr>
            <p:cNvPr id="439" name="AutoShape 8"/>
            <p:cNvSpPr/>
            <p:nvPr/>
          </p:nvSpPr>
          <p:spPr>
            <a:xfrm>
              <a:off x="1607040" y="6207120"/>
              <a:ext cx="146880" cy="146880"/>
            </a:xfrm>
            <a:prstGeom prst="ellipse">
              <a:avLst/>
            </a:prstGeom>
            <a:solidFill>
              <a:schemeClr val="accent2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45000" rIns="90000" bIns="4500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Arial"/>
                <a:ea typeface="微软雅黑"/>
              </a:endParaRPr>
            </a:p>
          </p:txBody>
        </p:sp>
        <p:sp>
          <p:nvSpPr>
            <p:cNvPr id="440" name="AutoShape 9"/>
            <p:cNvSpPr/>
            <p:nvPr/>
          </p:nvSpPr>
          <p:spPr>
            <a:xfrm>
              <a:off x="1827000" y="6213960"/>
              <a:ext cx="135360" cy="135360"/>
            </a:xfrm>
            <a:prstGeom prst="ellipse">
              <a:avLst/>
            </a:prstGeom>
            <a:solidFill>
              <a:schemeClr val="accent2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45000" rIns="90000" bIns="4500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Arial"/>
                <a:ea typeface="微软雅黑"/>
              </a:endParaRPr>
            </a:p>
          </p:txBody>
        </p:sp>
        <p:sp>
          <p:nvSpPr>
            <p:cNvPr id="441" name="AutoShape 10"/>
            <p:cNvSpPr/>
            <p:nvPr/>
          </p:nvSpPr>
          <p:spPr>
            <a:xfrm>
              <a:off x="2027520" y="6220440"/>
              <a:ext cx="124200" cy="124200"/>
            </a:xfrm>
            <a:prstGeom prst="ellipse">
              <a:avLst/>
            </a:prstGeom>
            <a:solidFill>
              <a:schemeClr val="accent2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43200" rIns="90000" bIns="4320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Arial"/>
                <a:ea typeface="微软雅黑"/>
              </a:endParaRPr>
            </a:p>
          </p:txBody>
        </p:sp>
        <p:sp>
          <p:nvSpPr>
            <p:cNvPr id="442" name="AutoShape 11"/>
            <p:cNvSpPr/>
            <p:nvPr/>
          </p:nvSpPr>
          <p:spPr>
            <a:xfrm>
              <a:off x="2224440" y="6214680"/>
              <a:ext cx="113400" cy="113400"/>
            </a:xfrm>
            <a:prstGeom prst="ellipse">
              <a:avLst/>
            </a:prstGeom>
            <a:solidFill>
              <a:schemeClr val="accent2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5280" rIns="90000" bIns="3528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Arial"/>
                <a:ea typeface="微软雅黑"/>
              </a:endParaRPr>
            </a:p>
          </p:txBody>
        </p:sp>
      </p:grpSp>
      <p:grpSp>
        <p:nvGrpSpPr>
          <p:cNvPr id="443" name="Group 14"/>
          <p:cNvGrpSpPr/>
          <p:nvPr/>
        </p:nvGrpSpPr>
        <p:grpSpPr>
          <a:xfrm>
            <a:off x="248400" y="263520"/>
            <a:ext cx="576360" cy="474840"/>
            <a:chOff x="248400" y="263520"/>
            <a:chExt cx="576360" cy="474840"/>
          </a:xfrm>
        </p:grpSpPr>
        <p:sp>
          <p:nvSpPr>
            <p:cNvPr id="444" name="AutoShape 15"/>
            <p:cNvSpPr/>
            <p:nvPr/>
          </p:nvSpPr>
          <p:spPr>
            <a:xfrm>
              <a:off x="248400" y="263520"/>
              <a:ext cx="93600" cy="9036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19440" rIns="90000" bIns="1944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445" name="AutoShape 16"/>
            <p:cNvSpPr/>
            <p:nvPr/>
          </p:nvSpPr>
          <p:spPr>
            <a:xfrm>
              <a:off x="382680" y="270720"/>
              <a:ext cx="87120" cy="8388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446" name="AutoShape 17"/>
            <p:cNvSpPr/>
            <p:nvPr/>
          </p:nvSpPr>
          <p:spPr>
            <a:xfrm>
              <a:off x="510120" y="272520"/>
              <a:ext cx="83160" cy="8028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12240" rIns="90000" bIns="1224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447" name="AutoShape 18"/>
            <p:cNvSpPr/>
            <p:nvPr/>
          </p:nvSpPr>
          <p:spPr>
            <a:xfrm>
              <a:off x="633960" y="282240"/>
              <a:ext cx="77040" cy="7452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448" name="AutoShape 19"/>
            <p:cNvSpPr/>
            <p:nvPr/>
          </p:nvSpPr>
          <p:spPr>
            <a:xfrm>
              <a:off x="751680" y="277560"/>
              <a:ext cx="73080" cy="7056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5400" rIns="90000" bIns="540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449" name="AutoShape 20"/>
            <p:cNvSpPr/>
            <p:nvPr/>
          </p:nvSpPr>
          <p:spPr>
            <a:xfrm>
              <a:off x="248400" y="390600"/>
              <a:ext cx="93600" cy="9036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19440" rIns="90000" bIns="1944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450" name="AutoShape 21"/>
            <p:cNvSpPr/>
            <p:nvPr/>
          </p:nvSpPr>
          <p:spPr>
            <a:xfrm>
              <a:off x="382680" y="397800"/>
              <a:ext cx="87120" cy="8388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451" name="AutoShape 22"/>
            <p:cNvSpPr/>
            <p:nvPr/>
          </p:nvSpPr>
          <p:spPr>
            <a:xfrm>
              <a:off x="510120" y="399600"/>
              <a:ext cx="83160" cy="8028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12240" rIns="90000" bIns="1224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452" name="AutoShape 23"/>
            <p:cNvSpPr/>
            <p:nvPr/>
          </p:nvSpPr>
          <p:spPr>
            <a:xfrm>
              <a:off x="633960" y="409320"/>
              <a:ext cx="77040" cy="7452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453" name="AutoShape 24"/>
            <p:cNvSpPr/>
            <p:nvPr/>
          </p:nvSpPr>
          <p:spPr>
            <a:xfrm>
              <a:off x="751680" y="405000"/>
              <a:ext cx="73080" cy="7056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5400" rIns="90000" bIns="540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454" name="AutoShape 25"/>
            <p:cNvSpPr/>
            <p:nvPr/>
          </p:nvSpPr>
          <p:spPr>
            <a:xfrm>
              <a:off x="248400" y="518040"/>
              <a:ext cx="93600" cy="9036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19440" rIns="90000" bIns="1944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455" name="AutoShape 26"/>
            <p:cNvSpPr/>
            <p:nvPr/>
          </p:nvSpPr>
          <p:spPr>
            <a:xfrm>
              <a:off x="382680" y="524880"/>
              <a:ext cx="87120" cy="8388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456" name="AutoShape 27"/>
            <p:cNvSpPr/>
            <p:nvPr/>
          </p:nvSpPr>
          <p:spPr>
            <a:xfrm>
              <a:off x="510120" y="526680"/>
              <a:ext cx="83160" cy="8028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12240" rIns="90000" bIns="1224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457" name="AutoShape 28"/>
            <p:cNvSpPr/>
            <p:nvPr/>
          </p:nvSpPr>
          <p:spPr>
            <a:xfrm>
              <a:off x="633960" y="536400"/>
              <a:ext cx="77040" cy="7452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458" name="AutoShape 29"/>
            <p:cNvSpPr/>
            <p:nvPr/>
          </p:nvSpPr>
          <p:spPr>
            <a:xfrm>
              <a:off x="751680" y="532080"/>
              <a:ext cx="73080" cy="7056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5400" rIns="90000" bIns="540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459" name="AutoShape 30"/>
            <p:cNvSpPr/>
            <p:nvPr/>
          </p:nvSpPr>
          <p:spPr>
            <a:xfrm>
              <a:off x="248400" y="645120"/>
              <a:ext cx="93600" cy="9036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19440" rIns="90000" bIns="1944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460" name="AutoShape 31"/>
            <p:cNvSpPr/>
            <p:nvPr/>
          </p:nvSpPr>
          <p:spPr>
            <a:xfrm>
              <a:off x="382680" y="652320"/>
              <a:ext cx="87120" cy="8388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461" name="AutoShape 32"/>
            <p:cNvSpPr/>
            <p:nvPr/>
          </p:nvSpPr>
          <p:spPr>
            <a:xfrm>
              <a:off x="510120" y="654120"/>
              <a:ext cx="83160" cy="8028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12240" rIns="90000" bIns="1224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462" name="AutoShape 33"/>
            <p:cNvSpPr/>
            <p:nvPr/>
          </p:nvSpPr>
          <p:spPr>
            <a:xfrm>
              <a:off x="633960" y="663840"/>
              <a:ext cx="77040" cy="7452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463" name="AutoShape 34"/>
            <p:cNvSpPr/>
            <p:nvPr/>
          </p:nvSpPr>
          <p:spPr>
            <a:xfrm>
              <a:off x="751680" y="659160"/>
              <a:ext cx="73080" cy="7056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5400" rIns="90000" bIns="540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</p:grp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64" name="PlaceHolder 1"/>
          <p:cNvSpPr>
            <a:spLocks noGrp="1"/>
          </p:cNvSpPr>
          <p:nvPr>
            <p:ph type="title" idx="4294967295"/>
          </p:nvPr>
        </p:nvSpPr>
        <p:spPr>
          <a:xfrm>
            <a:off x="982440" y="185400"/>
            <a:ext cx="1029348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rgbClr val="FF960E"/>
                </a:solidFill>
                <a:latin typeface="Arial"/>
                <a:ea typeface="微软雅黑"/>
              </a:rPr>
              <a:t>防火措施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465" name="矩形 4"/>
          <p:cNvSpPr/>
          <p:nvPr/>
        </p:nvSpPr>
        <p:spPr>
          <a:xfrm>
            <a:off x="3735360" y="1809360"/>
            <a:ext cx="2479680" cy="39380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466" name="content.2.title"/>
          <p:cNvSpPr/>
          <p:nvPr/>
        </p:nvSpPr>
        <p:spPr>
          <a:xfrm>
            <a:off x="1045800" y="3961440"/>
            <a:ext cx="4033800" cy="28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rgbClr val="FF960E"/>
                </a:solidFill>
                <a:latin typeface="微软雅黑"/>
                <a:ea typeface="微软雅黑"/>
              </a:rPr>
              <a:t>保持整洁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467" name="content.2.content"/>
          <p:cNvSpPr/>
          <p:nvPr/>
        </p:nvSpPr>
        <p:spPr>
          <a:xfrm>
            <a:off x="1045800" y="4429800"/>
            <a:ext cx="3619800" cy="1980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减少火灾风险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468" name="矩形 7"/>
          <p:cNvSpPr/>
          <p:nvPr/>
        </p:nvSpPr>
        <p:spPr>
          <a:xfrm>
            <a:off x="6416280" y="1809360"/>
            <a:ext cx="2478240" cy="39380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469" name="content.3.title"/>
          <p:cNvSpPr/>
          <p:nvPr/>
        </p:nvSpPr>
        <p:spPr>
          <a:xfrm>
            <a:off x="6035040" y="1378800"/>
            <a:ext cx="5254560" cy="28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rgbClr val="FF960E"/>
                </a:solidFill>
                <a:latin typeface="微软雅黑"/>
                <a:ea typeface="微软雅黑"/>
              </a:rPr>
              <a:t>避免事故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470" name="content.3.content"/>
          <p:cNvSpPr/>
          <p:nvPr/>
        </p:nvSpPr>
        <p:spPr>
          <a:xfrm>
            <a:off x="6035040" y="1817640"/>
            <a:ext cx="3970800" cy="16034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600" b="0" strike="noStrike" spc="-1">
                <a:solidFill>
                  <a:srgbClr val="FFFFFF"/>
                </a:solidFill>
                <a:latin typeface="微软雅黑"/>
                <a:ea typeface="微软雅黑"/>
              </a:rPr>
              <a:t>确保安全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471" name="矩形 10"/>
          <p:cNvSpPr/>
          <p:nvPr/>
        </p:nvSpPr>
        <p:spPr>
          <a:xfrm>
            <a:off x="9096120" y="1809360"/>
            <a:ext cx="2478240" cy="39380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472" name="content.4.title"/>
          <p:cNvSpPr/>
          <p:nvPr/>
        </p:nvSpPr>
        <p:spPr>
          <a:xfrm>
            <a:off x="6035040" y="3961440"/>
            <a:ext cx="5104800" cy="28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rgbClr val="FF960E"/>
                </a:solidFill>
                <a:latin typeface="微软雅黑"/>
                <a:ea typeface="微软雅黑"/>
              </a:rPr>
              <a:t>紧急救援准备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473" name="content.4.content"/>
          <p:cNvSpPr/>
          <p:nvPr/>
        </p:nvSpPr>
        <p:spPr>
          <a:xfrm>
            <a:off x="6035040" y="4429800"/>
            <a:ext cx="3214080" cy="1886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配备急救设备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474" name="矩形 13"/>
          <p:cNvSpPr/>
          <p:nvPr/>
        </p:nvSpPr>
        <p:spPr>
          <a:xfrm>
            <a:off x="1045800" y="1809360"/>
            <a:ext cx="2479680" cy="39380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475" name="content.1.title"/>
          <p:cNvSpPr/>
          <p:nvPr/>
        </p:nvSpPr>
        <p:spPr>
          <a:xfrm>
            <a:off x="1045800" y="1367280"/>
            <a:ext cx="3754440" cy="441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rgbClr val="FF960E"/>
                </a:solidFill>
                <a:latin typeface="微软雅黑"/>
                <a:ea typeface="微软雅黑"/>
              </a:rPr>
              <a:t>注意高温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476" name="content.1.content"/>
          <p:cNvSpPr/>
          <p:nvPr/>
        </p:nvSpPr>
        <p:spPr>
          <a:xfrm>
            <a:off x="1103400" y="2047680"/>
            <a:ext cx="3023640" cy="1675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防止火灾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grpSp>
        <p:nvGrpSpPr>
          <p:cNvPr id="477" name="Group 14"/>
          <p:cNvGrpSpPr/>
          <p:nvPr/>
        </p:nvGrpSpPr>
        <p:grpSpPr>
          <a:xfrm>
            <a:off x="248400" y="290160"/>
            <a:ext cx="576360" cy="474840"/>
            <a:chOff x="248400" y="290160"/>
            <a:chExt cx="576360" cy="474840"/>
          </a:xfrm>
        </p:grpSpPr>
        <p:sp>
          <p:nvSpPr>
            <p:cNvPr id="478" name="AutoShape 15"/>
            <p:cNvSpPr/>
            <p:nvPr/>
          </p:nvSpPr>
          <p:spPr>
            <a:xfrm>
              <a:off x="248400" y="290160"/>
              <a:ext cx="93600" cy="9036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19440" rIns="90000" bIns="1944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479" name="AutoShape 16"/>
            <p:cNvSpPr/>
            <p:nvPr/>
          </p:nvSpPr>
          <p:spPr>
            <a:xfrm>
              <a:off x="382680" y="297360"/>
              <a:ext cx="87120" cy="8388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480" name="AutoShape 17"/>
            <p:cNvSpPr/>
            <p:nvPr/>
          </p:nvSpPr>
          <p:spPr>
            <a:xfrm>
              <a:off x="510120" y="299160"/>
              <a:ext cx="83160" cy="8028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12240" rIns="90000" bIns="1224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481" name="AutoShape 18"/>
            <p:cNvSpPr/>
            <p:nvPr/>
          </p:nvSpPr>
          <p:spPr>
            <a:xfrm>
              <a:off x="633960" y="308880"/>
              <a:ext cx="77040" cy="7452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482" name="AutoShape 19"/>
            <p:cNvSpPr/>
            <p:nvPr/>
          </p:nvSpPr>
          <p:spPr>
            <a:xfrm>
              <a:off x="751680" y="304200"/>
              <a:ext cx="73080" cy="7056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5400" rIns="90000" bIns="540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483" name="AutoShape 20"/>
            <p:cNvSpPr/>
            <p:nvPr/>
          </p:nvSpPr>
          <p:spPr>
            <a:xfrm>
              <a:off x="248400" y="417240"/>
              <a:ext cx="93600" cy="9036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19440" rIns="90000" bIns="1944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484" name="AutoShape 21"/>
            <p:cNvSpPr/>
            <p:nvPr/>
          </p:nvSpPr>
          <p:spPr>
            <a:xfrm>
              <a:off x="382680" y="424440"/>
              <a:ext cx="87120" cy="8388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485" name="AutoShape 22"/>
            <p:cNvSpPr/>
            <p:nvPr/>
          </p:nvSpPr>
          <p:spPr>
            <a:xfrm>
              <a:off x="510120" y="426240"/>
              <a:ext cx="83160" cy="8028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12240" rIns="90000" bIns="1224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486" name="AutoShape 23"/>
            <p:cNvSpPr/>
            <p:nvPr/>
          </p:nvSpPr>
          <p:spPr>
            <a:xfrm>
              <a:off x="633960" y="435960"/>
              <a:ext cx="77040" cy="7452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487" name="AutoShape 24"/>
            <p:cNvSpPr/>
            <p:nvPr/>
          </p:nvSpPr>
          <p:spPr>
            <a:xfrm>
              <a:off x="751680" y="431640"/>
              <a:ext cx="73080" cy="7056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5400" rIns="90000" bIns="540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488" name="AutoShape 25"/>
            <p:cNvSpPr/>
            <p:nvPr/>
          </p:nvSpPr>
          <p:spPr>
            <a:xfrm>
              <a:off x="248400" y="544680"/>
              <a:ext cx="93600" cy="9036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19440" rIns="90000" bIns="1944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489" name="AutoShape 26"/>
            <p:cNvSpPr/>
            <p:nvPr/>
          </p:nvSpPr>
          <p:spPr>
            <a:xfrm>
              <a:off x="382680" y="551520"/>
              <a:ext cx="87120" cy="8388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490" name="AutoShape 27"/>
            <p:cNvSpPr/>
            <p:nvPr/>
          </p:nvSpPr>
          <p:spPr>
            <a:xfrm>
              <a:off x="510120" y="553680"/>
              <a:ext cx="83160" cy="8028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12240" rIns="90000" bIns="1224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491" name="AutoShape 28"/>
            <p:cNvSpPr/>
            <p:nvPr/>
          </p:nvSpPr>
          <p:spPr>
            <a:xfrm>
              <a:off x="633960" y="563040"/>
              <a:ext cx="77040" cy="7452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492" name="AutoShape 29"/>
            <p:cNvSpPr/>
            <p:nvPr/>
          </p:nvSpPr>
          <p:spPr>
            <a:xfrm>
              <a:off x="751680" y="558720"/>
              <a:ext cx="73080" cy="7056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5400" rIns="90000" bIns="540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493" name="AutoShape 30"/>
            <p:cNvSpPr/>
            <p:nvPr/>
          </p:nvSpPr>
          <p:spPr>
            <a:xfrm>
              <a:off x="248400" y="671760"/>
              <a:ext cx="93600" cy="9036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19440" rIns="90000" bIns="1944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494" name="AutoShape 31"/>
            <p:cNvSpPr/>
            <p:nvPr/>
          </p:nvSpPr>
          <p:spPr>
            <a:xfrm>
              <a:off x="382680" y="678960"/>
              <a:ext cx="87120" cy="8388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495" name="AutoShape 32"/>
            <p:cNvSpPr/>
            <p:nvPr/>
          </p:nvSpPr>
          <p:spPr>
            <a:xfrm>
              <a:off x="510120" y="680760"/>
              <a:ext cx="83160" cy="8028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12240" rIns="90000" bIns="1224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496" name="AutoShape 33"/>
            <p:cNvSpPr/>
            <p:nvPr/>
          </p:nvSpPr>
          <p:spPr>
            <a:xfrm>
              <a:off x="633960" y="690480"/>
              <a:ext cx="77040" cy="7452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497" name="AutoShape 34"/>
            <p:cNvSpPr/>
            <p:nvPr/>
          </p:nvSpPr>
          <p:spPr>
            <a:xfrm>
              <a:off x="751680" y="685800"/>
              <a:ext cx="73080" cy="7056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5400" rIns="90000" bIns="540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</p:grpSp>
    </p:spTree>
  </p:cSld>
  <p:clrMapOvr>
    <a:masterClrMapping/>
  </p:clrMapOvr>
  <p:transition/>
  <p:timing/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https://d.book118.com/995104103134011122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4.xml><?xml version="1.0" encoding="utf-8"?>
<a:theme xmlns:r="http://schemas.openxmlformats.org/officeDocument/2006/relationships" xmlns:a="http://schemas.openxmlformats.org/drawingml/2006/main" name="Office Theme">
  <a:themeElements>
    <a:clrScheme name="LibreOffice">
      <a:dk1>
        <a:srgbClr val="000000"/>
      </a:dk1>
      <a:lt1>
        <a:srgbClr val="FFFFFF"/>
      </a:lt1>
      <a:dk2>
        <a:srgbClr val="000000"/>
      </a:dk2>
      <a:lt2>
        <a:srgbClr val="FFFFFF"/>
      </a:lt2>
      <a:accent1>
        <a:srgbClr val="18A303"/>
      </a:accent1>
      <a:accent2>
        <a:srgbClr val="0369A3"/>
      </a:accent2>
      <a:accent3>
        <a:srgbClr val="A33E03"/>
      </a:accent3>
      <a:accent4>
        <a:srgbClr val="8E03A3"/>
      </a:accent4>
      <a:accent5>
        <a:srgbClr val="C99C00"/>
      </a:accent5>
      <a:accent6>
        <a:srgbClr val="C9211E"/>
      </a:accent6>
      <a:hlink>
        <a:srgbClr val="0000EE"/>
      </a:hlink>
      <a:folHlink>
        <a:srgbClr val="551A8B"/>
      </a:folHlink>
    </a:clrScheme>
    <a:fontScheme name="Office">
      <a:majorFont>
        <a:latin typeface="Arial"/>
        <a:ea typeface="DejaVu Sans"/>
        <a:cs typeface="DejaVu Sans"/>
      </a:majorFont>
      <a:minorFont>
        <a:latin typeface="Arial"/>
        <a:ea typeface="DejaVu Sans"/>
        <a:cs typeface="DejaVu Sans"/>
      </a:minorFont>
    </a:fontScheme>
    <a:fmtScheme>
      <a:fillStyleLst>
        <a:solidFill>
          <a:schemeClr val="phClr"/>
        </a:solidFill>
        <a:solidFill>
          <a:schemeClr val="phClr"/>
        </a:solidFill>
        <a:solidFill>
          <a:schemeClr val="phClr"/>
        </a:solidFill>
      </a:fillStyleLst>
      <a:lnStyleLst>
        <a:ln w="6350" cap="flat" cmpd="sng" algn="ctr">
          <a:prstDash val="solid"/>
          <a:miter/>
        </a:ln>
        <a:ln w="6350" cap="flat" cmpd="sng" algn="ctr">
          <a:prstDash val="solid"/>
          <a:miter/>
        </a:ln>
        <a:ln w="6350" cap="flat" cmpd="sng" algn="ctr">
          <a:prstDash val="solid"/>
          <a:miter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/>
        </a:solidFill>
        <a:solidFill>
          <a:schemeClr val="phClr"/>
        </a:soli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118</Paragraphs>
  <Slides>19</Slides>
  <Notes>6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19</vt:i4>
      </vt:variant>
    </vt:vector>
  </HeadingPairs>
  <TitlesOfParts>
    <vt:vector baseType="lpstr" size="27">
      <vt:lpstr>Arial</vt:lpstr>
      <vt:lpstr>Calibri</vt:lpstr>
      <vt:lpstr>微软雅黑</vt:lpstr>
      <vt:lpstr>Times New Roman</vt:lpstr>
      <vt:lpstr>Wingdings</vt:lpstr>
      <vt:lpstr>Symbol</vt:lpstr>
      <vt:lpstr>DejaVu Sans</vt:lpstr>
      <vt:lpstr>Office Theme</vt:lpstr>
      <vt:lpstr>焊接机具和气瓶使用</vt:lpstr>
      <vt:lpstr>目 录</vt:lpstr>
      <vt:lpstr>第1章 焊接机具的类型和用途</vt:lpstr>
      <vt:lpstr> </vt:lpstr>
      <vt:lpstr>电弧焊机</vt:lpstr>
      <vt:lpstr>气体保护焊机</vt:lpstr>
      <vt:lpstr>激光焊机</vt:lpstr>
      <vt:lpstr>小结</vt:lpstr>
      <vt:lpstr>第2章 气瓶的类型和安全使用</vt:lpstr>
      <vt:lpstr> </vt:lpstr>
      <vt:lpstr>气瓶的安全性</vt:lpstr>
      <vt:lpstr>气瓶使用注意事项</vt:lpstr>
      <vt:lpstr>气瓶的处理方法</vt:lpstr>
      <vt:lpstr>结语</vt:lpstr>
      <vt:lpstr>第三章 焊接过程中的安全措施</vt:lpstr>
      <vt:lpstr>劳动保护</vt:lpstr>
      <vt:lpstr>通风换气</vt:lpstr>
      <vt:lpstr>防火措施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2024-09-25T21:20:41.559</cp:lastPrinted>
  <dcterms:created xsi:type="dcterms:W3CDTF">2024-09-25T13:20:41Z</dcterms:created>
  <dcterms:modified xsi:type="dcterms:W3CDTF">2024-09-25T13:20:43Z</dcterms:modified>
</cp:coreProperties>
</file>