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E7FC319-0EA9-498F-AF49-B767908CCAE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2" name="PlaceHolder 1"/>
          <p:cNvSpPr>
            <a:spLocks noGrp="1"/>
          </p:cNvSpPr>
          <p:nvPr>
            <p:ph type="sldImg"/>
          </p:nvPr>
        </p:nvSpPr>
        <p:spPr>
          <a:xfrm>
            <a:off x="685800" y="1143000"/>
            <a:ext cx="5486040" cy="3085920"/>
          </a:xfrm>
          <a:prstGeom prst="rect">
            <a:avLst/>
          </a:prstGeom>
          <a:ln w="0">
            <a:noFill/>
          </a:ln>
        </p:spPr>
      </p:sp>
      <p:sp>
        <p:nvSpPr>
          <p:cNvPr id="39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5" name="PlaceHolder 1"/>
          <p:cNvSpPr>
            <a:spLocks noGrp="1"/>
          </p:cNvSpPr>
          <p:nvPr>
            <p:ph type="sldImg"/>
          </p:nvPr>
        </p:nvSpPr>
        <p:spPr>
          <a:xfrm>
            <a:off x="685800" y="1143000"/>
            <a:ext cx="5486040" cy="3085920"/>
          </a:xfrm>
          <a:prstGeom prst="rect">
            <a:avLst/>
          </a:prstGeom>
          <a:ln w="0">
            <a:noFill/>
          </a:ln>
        </p:spPr>
      </p:sp>
      <p:sp>
        <p:nvSpPr>
          <p:cNvPr id="39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8" name="PlaceHolder 1"/>
          <p:cNvSpPr>
            <a:spLocks noGrp="1"/>
          </p:cNvSpPr>
          <p:nvPr>
            <p:ph type="sldImg"/>
          </p:nvPr>
        </p:nvSpPr>
        <p:spPr>
          <a:xfrm>
            <a:off x="685800" y="1143000"/>
            <a:ext cx="5486040" cy="3085920"/>
          </a:xfrm>
          <a:prstGeom prst="rect">
            <a:avLst/>
          </a:prstGeom>
          <a:ln w="0">
            <a:noFill/>
          </a:ln>
        </p:spPr>
      </p:sp>
      <p:sp>
        <p:nvSpPr>
          <p:cNvPr id="39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1" name="PlaceHolder 1"/>
          <p:cNvSpPr>
            <a:spLocks noGrp="1"/>
          </p:cNvSpPr>
          <p:nvPr>
            <p:ph type="sldImg"/>
          </p:nvPr>
        </p:nvSpPr>
        <p:spPr>
          <a:xfrm>
            <a:off x="685800" y="1143000"/>
            <a:ext cx="5486040" cy="3085920"/>
          </a:xfrm>
          <a:prstGeom prst="rect">
            <a:avLst/>
          </a:prstGeom>
          <a:ln w="0">
            <a:noFill/>
          </a:ln>
        </p:spPr>
      </p:sp>
      <p:sp>
        <p:nvSpPr>
          <p:cNvPr id="40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4" name="PlaceHolder 1"/>
          <p:cNvSpPr>
            <a:spLocks noGrp="1"/>
          </p:cNvSpPr>
          <p:nvPr>
            <p:ph type="sldImg"/>
          </p:nvPr>
        </p:nvSpPr>
        <p:spPr>
          <a:xfrm>
            <a:off x="685800" y="1143000"/>
            <a:ext cx="5486040" cy="3085920"/>
          </a:xfrm>
          <a:prstGeom prst="rect">
            <a:avLst/>
          </a:prstGeom>
          <a:ln w="0">
            <a:noFill/>
          </a:ln>
        </p:spPr>
      </p:sp>
      <p:sp>
        <p:nvSpPr>
          <p:cNvPr id="40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7" name="PlaceHolder 1"/>
          <p:cNvSpPr>
            <a:spLocks noGrp="1"/>
          </p:cNvSpPr>
          <p:nvPr>
            <p:ph type="sldImg"/>
          </p:nvPr>
        </p:nvSpPr>
        <p:spPr>
          <a:xfrm>
            <a:off x="685800" y="1143000"/>
            <a:ext cx="5486040" cy="3085920"/>
          </a:xfrm>
          <a:prstGeom prst="rect">
            <a:avLst/>
          </a:prstGeom>
          <a:ln w="0">
            <a:noFill/>
          </a:ln>
        </p:spPr>
      </p:sp>
      <p:sp>
        <p:nvSpPr>
          <p:cNvPr id="40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 name="PlaceHolder 1"/>
          <p:cNvSpPr>
            <a:spLocks noGrp="1"/>
          </p:cNvSpPr>
          <p:nvPr>
            <p:ph type="sldImg"/>
          </p:nvPr>
        </p:nvSpPr>
        <p:spPr>
          <a:xfrm>
            <a:off x="685800" y="1143000"/>
            <a:ext cx="5486040" cy="3085920"/>
          </a:xfrm>
          <a:prstGeom prst="rect">
            <a:avLst/>
          </a:prstGeom>
          <a:ln w="0">
            <a:noFill/>
          </a:ln>
        </p:spPr>
      </p:sp>
      <p:sp>
        <p:nvSpPr>
          <p:cNvPr id="41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3" name="PlaceHolder 1"/>
          <p:cNvSpPr>
            <a:spLocks noGrp="1"/>
          </p:cNvSpPr>
          <p:nvPr>
            <p:ph type="sldImg"/>
          </p:nvPr>
        </p:nvSpPr>
        <p:spPr>
          <a:xfrm>
            <a:off x="685800" y="1143000"/>
            <a:ext cx="5486040" cy="3085920"/>
          </a:xfrm>
          <a:prstGeom prst="rect">
            <a:avLst/>
          </a:prstGeom>
          <a:ln w="0">
            <a:noFill/>
          </a:ln>
        </p:spPr>
      </p:sp>
      <p:sp>
        <p:nvSpPr>
          <p:cNvPr id="41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71A1B6-2F8C-4589-9B0C-2D4159CDB1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DFB92C-B503-4616-B636-19738303EC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6BCB42-F0F6-4BD0-8E4B-FF8215EE9C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35DD81-1BD1-4A4C-B0B0-032D828414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E9854F-CAE9-4863-96CE-C578AFAEBC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BDA056-4CCA-414A-A0AB-254E8A4372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0BEFDC-7A0C-46FE-8ECB-172482F245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327EDD-9749-4528-B437-B44A8A1522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AC02E5-237D-4D77-BF9E-F4B15D8C59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08EA26-0DDB-4956-BD50-E3C44FC68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461F85-10C2-4A7D-9F7A-558655534F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26CD7CC-2823-4A34-8463-F50897A9B98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736654E-F747-4474-83B7-98EF18B1040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130033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焊接人员技能培训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焊接人员技能培训概述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焊接基础知识培训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电弧焊接技术培训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气体保护焊接技术培训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焊接质量控制</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焊接人员安全培训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焊接人员技能培训概述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焊接技能培训的重要性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焊接技能在制造业中扮演着至关重要的角色。优秀的焊接人员需要不断提升专业技能，以满足行业的需求。通过有效的焊接技能培训，生产效率和产品质量能够得到有效提升。</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焊接技能培训的目标</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不断学习新技术</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提高技术水平</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遵守安全规范</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增强安全意识</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确保培训的连续性</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建立完善体系</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不同种类焊接技术</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电弧焊</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激光焊</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气体保护焊</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安全操作规范</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佩戴防护设备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避免有害气体吸入</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焊接技能培训的内容</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焊接基础知识</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焊缝类型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焊接材料选择</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焊接技能培训的方法</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导师传授经验</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班内培训</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现场操作体验</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在岗实习</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动手实践能力</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实践操作</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焊接技能培训的重要性</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提升生产效率</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强化产品质量</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确保工作安全</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增强团队合作</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结尾</a:t>
            </a:r>
            <a:endParaRPr lang="en-US" sz="3600" b="0" strike="noStrike" spc="-1">
              <a:solidFill>
                <a:schemeClr val="dk1"/>
              </a:solidFill>
              <a:latin typeface="Arial"/>
            </a:endParaRPr>
          </a:p>
        </p:txBody>
      </p:sp>
      <p:sp>
        <p:nvSpPr>
          <p:cNvPr id="12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通过本章内容的学习，我们了解了焊接技能培训的重要性、目标、内容和方法。焊接技能的提升不仅关乎个人发展，也关系到企业的生产质量和效率。在日益竞争的市场中，持续学习和提升才能保持竞争力。</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焊接基础知识培训</a:t>
            </a:r>
            <a:endParaRPr lang="en-US" sz="3600" b="0" strike="noStrike" spc="-1">
              <a:solidFill>
                <a:schemeClr val="dk1"/>
              </a:solidFill>
              <a:latin typeface="Arial"/>
            </a:endParaRPr>
          </a:p>
        </p:txBody>
      </p:sp>
      <p:sp>
        <p:nvSpPr>
          <p:cNvPr id="12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焊接的定义</a:t>
            </a:r>
            <a:endParaRPr lang="en-US" sz="3500" b="0" strike="noStrike" spc="-1">
              <a:solidFill>
                <a:srgbClr val="000000"/>
              </a:solidFill>
              <a:latin typeface="Arial"/>
            </a:endParaRPr>
          </a:p>
        </p:txBody>
      </p:sp>
      <p:sp>
        <p:nvSpPr>
          <p:cNvPr id="13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焊接是一种将两个或多个工件连接在一起的加工方法。通过加热或压力使材料熔化并冷却后形成连接。</a:t>
            </a:r>
            <a:endParaRPr lang="en-US" sz="2500" b="0" strike="noStrike" spc="-1">
              <a:solidFill>
                <a:srgbClr val="000000"/>
              </a:solidFill>
              <a:latin typeface="Arial"/>
            </a:endParaRPr>
          </a:p>
        </p:txBody>
      </p:sp>
      <p:sp>
        <p:nvSpPr>
          <p:cNvPr id="13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焊接的分类</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常用焊接方法之一</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电弧焊接</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保护焊接熔融金属过程中的气氛</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气体保护焊接</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在被焊接金属表面上融化一层覆盖材料</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焊接熔覆</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不同形状的焊接接头</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焊接接头形式</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焊接设备及工具</a:t>
            </a:r>
            <a:endParaRPr lang="en-US" sz="3600" b="0" strike="noStrike" spc="-1">
              <a:solidFill>
                <a:schemeClr val="dk1"/>
              </a:solidFill>
              <a:latin typeface="Arial"/>
            </a:endParaRPr>
          </a:p>
        </p:txBody>
      </p:sp>
      <p:sp>
        <p:nvSpPr>
          <p:cNvPr id="14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用于提供焊接电流和焊接电压</a:t>
            </a:r>
            <a:endParaRPr lang="en-US" sz="1500" b="0" strike="noStrike" spc="-1">
              <a:solidFill>
                <a:srgbClr val="000000"/>
              </a:solidFill>
              <a:latin typeface="Arial"/>
            </a:endParaRPr>
          </a:p>
        </p:txBody>
      </p:sp>
      <p:sp>
        <p:nvSpPr>
          <p:cNvPr id="14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焊接机</a:t>
            </a:r>
            <a:endParaRPr lang="en-US" sz="2200" b="0" strike="noStrike" spc="-1">
              <a:solidFill>
                <a:srgbClr val="000000"/>
              </a:solidFill>
              <a:latin typeface="Arial"/>
            </a:endParaRPr>
          </a:p>
        </p:txBody>
      </p:sp>
      <p:sp>
        <p:nvSpPr>
          <p:cNvPr id="14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导电件，传递电能的部分</a:t>
            </a:r>
            <a:endParaRPr lang="en-US" sz="1500" b="0" strike="noStrike" spc="-1">
              <a:solidFill>
                <a:srgbClr val="000000"/>
              </a:solidFill>
              <a:latin typeface="Arial"/>
            </a:endParaRPr>
          </a:p>
        </p:txBody>
      </p:sp>
      <p:sp>
        <p:nvSpPr>
          <p:cNvPr id="14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焊接电极</a:t>
            </a:r>
            <a:endParaRPr lang="en-US" sz="2200" b="0" strike="noStrike" spc="-1">
              <a:solidFill>
                <a:srgbClr val="000000"/>
              </a:solidFill>
              <a:latin typeface="Arial"/>
            </a:endParaRPr>
          </a:p>
        </p:txBody>
      </p:sp>
      <p:sp>
        <p:nvSpPr>
          <p:cNvPr id="14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用于夹持工件或电极</a:t>
            </a:r>
            <a:endParaRPr lang="en-US" sz="1500" b="0" strike="noStrike" spc="-1">
              <a:solidFill>
                <a:srgbClr val="000000"/>
              </a:solidFill>
              <a:latin typeface="Arial"/>
            </a:endParaRPr>
          </a:p>
        </p:txBody>
      </p:sp>
      <p:sp>
        <p:nvSpPr>
          <p:cNvPr id="14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焊接钳</a:t>
            </a:r>
            <a:endParaRPr lang="en-US" sz="2200" b="0" strike="noStrike" spc="-1">
              <a:solidFill>
                <a:srgbClr val="000000"/>
              </a:solidFill>
              <a:latin typeface="Arial"/>
            </a:endParaRPr>
          </a:p>
        </p:txBody>
      </p:sp>
      <p:sp>
        <p:nvSpPr>
          <p:cNvPr id="15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焊接材料</a:t>
            </a:r>
            <a:endParaRPr lang="en-US" sz="3600" b="0" strike="noStrike" spc="-1">
              <a:solidFill>
                <a:schemeClr val="dk1"/>
              </a:solidFill>
              <a:latin typeface="Arial"/>
            </a:endParaRPr>
          </a:p>
        </p:txBody>
      </p:sp>
      <p:sp>
        <p:nvSpPr>
          <p:cNvPr id="15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各种金属材料用于焊接</a:t>
            </a:r>
            <a:endParaRPr lang="en-US" sz="2000" b="0" strike="noStrike" spc="-1">
              <a:solidFill>
                <a:srgbClr val="000000"/>
              </a:solidFill>
              <a:latin typeface="Arial"/>
            </a:endParaRPr>
          </a:p>
        </p:txBody>
      </p:sp>
      <p:sp>
        <p:nvSpPr>
          <p:cNvPr id="15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焊接金属</a:t>
            </a:r>
            <a:endParaRPr lang="en-US" sz="3000" b="0" strike="noStrike" spc="-1">
              <a:solidFill>
                <a:srgbClr val="000000"/>
              </a:solidFill>
              <a:latin typeface="Arial"/>
            </a:endParaRPr>
          </a:p>
        </p:txBody>
      </p:sp>
      <p:sp>
        <p:nvSpPr>
          <p:cNvPr id="15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用于保护焊接过程中的材料</a:t>
            </a:r>
            <a:endParaRPr lang="en-US" sz="2000" b="0" strike="noStrike" spc="-1">
              <a:solidFill>
                <a:srgbClr val="000000"/>
              </a:solidFill>
              <a:latin typeface="Arial"/>
            </a:endParaRPr>
          </a:p>
        </p:txBody>
      </p:sp>
      <p:sp>
        <p:nvSpPr>
          <p:cNvPr id="15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焊接保护材料</a:t>
            </a:r>
            <a:endParaRPr lang="en-US" sz="3000" b="0" strike="noStrike" spc="-1">
              <a:solidFill>
                <a:srgbClr val="000000"/>
              </a:solidFill>
              <a:latin typeface="Arial"/>
            </a:endParaRPr>
          </a:p>
        </p:txBody>
      </p:sp>
      <p:sp>
        <p:nvSpPr>
          <p:cNvPr id="15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辅助完成焊接过程的材料</a:t>
            </a:r>
            <a:endParaRPr lang="en-US" sz="2000" b="0" strike="noStrike" spc="-1">
              <a:solidFill>
                <a:srgbClr val="000000"/>
              </a:solidFill>
              <a:latin typeface="Arial"/>
            </a:endParaRPr>
          </a:p>
        </p:txBody>
      </p:sp>
      <p:sp>
        <p:nvSpPr>
          <p:cNvPr id="16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焊接辅助材料</a:t>
            </a:r>
            <a:endParaRPr lang="en-US" sz="3000" b="0" strike="noStrike" spc="-1">
              <a:solidFill>
                <a:srgbClr val="000000"/>
              </a:solidFill>
              <a:latin typeface="Arial"/>
            </a:endParaRPr>
          </a:p>
        </p:txBody>
      </p:sp>
      <p:sp>
        <p:nvSpPr>
          <p:cNvPr id="16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焊接基础知识培训是熟练掌握焊接技能的基础，掌握各种焊接分类、设备、工具和材料对于提高焊接质量非常重要。</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电弧焊接技术培训</a:t>
            </a:r>
            <a:endParaRPr lang="en-US" sz="3600" b="0" strike="noStrike" spc="-1">
              <a:solidFill>
                <a:schemeClr val="dk1"/>
              </a:solidFill>
              <a:latin typeface="Arial"/>
            </a:endParaRPr>
          </a:p>
        </p:txBody>
      </p:sp>
      <p:sp>
        <p:nvSpPr>
          <p:cNvPr id="16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电弧焊接原理</a:t>
            </a:r>
            <a:endParaRPr lang="en-US" sz="3500" b="0" strike="noStrike" spc="-1">
              <a:solidFill>
                <a:srgbClr val="000000"/>
              </a:solidFill>
              <a:latin typeface="Arial"/>
            </a:endParaRPr>
          </a:p>
        </p:txBody>
      </p:sp>
      <p:sp>
        <p:nvSpPr>
          <p:cNvPr id="16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电弧焊接是一种通过电弧产生高温熔化金属，利用熔化金属来连接工件的焊接方法。电弧的产生是通过电流流经两个接触点时发生的气体电离现象。电弧的稳定是焊接过程中保持电弧的连续性和稳定性。电弧焊接工艺包括手工电弧焊、气体保护电弧焊等不同类型的焊接工艺。</a:t>
            </a:r>
            <a:endParaRPr lang="en-US" sz="2500" b="0" strike="noStrike" spc="-1">
              <a:solidFill>
                <a:srgbClr val="000000"/>
              </a:solidFill>
              <a:latin typeface="Arial"/>
            </a:endParaRPr>
          </a:p>
        </p:txBody>
      </p:sp>
      <p:sp>
        <p:nvSpPr>
          <p:cNvPr id="17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电弧焊接操作流程</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清洁工件表面</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准备工作</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调节焊接电流</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焊接设备设置</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保持焊接速度均匀</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焊接操作</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焊接温度过高</a:t>
            </a:r>
            <a:endParaRPr lang="en-US" sz="2200" b="0" strike="noStrike" spc="-1">
              <a:solidFill>
                <a:srgbClr val="000000"/>
              </a:solidFill>
              <a:latin typeface="Arial"/>
            </a:endParaRPr>
          </a:p>
        </p:txBody>
      </p:sp>
      <p:sp>
        <p:nvSpPr>
          <p:cNvPr id="18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降低电流设置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适当调整焊接速度</a:t>
            </a:r>
            <a:endParaRPr lang="en-US" sz="1500" b="0" strike="noStrike" spc="-1">
              <a:solidFill>
                <a:srgbClr val="000000"/>
              </a:solidFill>
              <a:latin typeface="Arial"/>
            </a:endParaRPr>
          </a:p>
        </p:txBody>
      </p:sp>
      <p:sp>
        <p:nvSpPr>
          <p:cNvPr id="1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焊缝气孔</a:t>
            </a:r>
            <a:endParaRPr lang="en-US" sz="2200" b="0" strike="noStrike" spc="-1">
              <a:solidFill>
                <a:srgbClr val="000000"/>
              </a:solidFill>
              <a:latin typeface="Arial"/>
            </a:endParaRPr>
          </a:p>
        </p:txBody>
      </p:sp>
      <p:sp>
        <p:nvSpPr>
          <p:cNvPr id="18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确保焊接区域干净</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适当增加焊接时间</a:t>
            </a:r>
            <a:endParaRPr lang="en-US" sz="1500" b="0" strike="noStrike" spc="-1">
              <a:solidFill>
                <a:srgbClr val="000000"/>
              </a:solidFill>
              <a:latin typeface="Arial"/>
            </a:endParaRPr>
          </a:p>
        </p:txBody>
      </p:sp>
      <p:sp>
        <p:nvSpPr>
          <p:cNvPr id="1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电弧焊接常见问题及解决方法</a:t>
            </a:r>
            <a:endParaRPr lang="en-US" sz="3600" b="0" strike="noStrike" spc="-1">
              <a:solidFill>
                <a:schemeClr val="dk1"/>
              </a:solidFill>
              <a:latin typeface="Arial"/>
            </a:endParaRPr>
          </a:p>
        </p:txBody>
      </p:sp>
      <p:sp>
        <p:nvSpPr>
          <p:cNvPr id="1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焊接温度不足</a:t>
            </a:r>
            <a:endParaRPr lang="en-US" sz="2200" b="0" strike="noStrike" spc="-1">
              <a:solidFill>
                <a:srgbClr val="000000"/>
              </a:solidFill>
              <a:latin typeface="Arial"/>
            </a:endParaRPr>
          </a:p>
        </p:txBody>
      </p:sp>
      <p:sp>
        <p:nvSpPr>
          <p:cNvPr id="19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检查电流设置是否合适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增加焊接速度</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电弧焊接安全注意事项</a:t>
            </a:r>
            <a:endParaRPr lang="en-US" sz="3600" b="0" strike="noStrike" spc="-1">
              <a:solidFill>
                <a:schemeClr val="dk1"/>
              </a:solidFill>
              <a:latin typeface="Arial"/>
            </a:endParaRPr>
          </a:p>
        </p:txBody>
      </p:sp>
      <p:sp>
        <p:nvSpPr>
          <p:cNvPr id="1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确保通风良好</a:t>
            </a:r>
            <a:endParaRPr lang="en-US" sz="2000" b="0" strike="noStrike" spc="-1">
              <a:solidFill>
                <a:srgbClr val="000000"/>
              </a:solidFill>
              <a:latin typeface="Arial"/>
            </a:endParaRPr>
          </a:p>
        </p:txBody>
      </p:sp>
      <p:sp>
        <p:nvSpPr>
          <p:cNvPr id="1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焊接工作区域安全</a:t>
            </a:r>
            <a:endParaRPr lang="en-US" sz="3000" b="0" strike="noStrike" spc="-1">
              <a:solidFill>
                <a:srgbClr val="000000"/>
              </a:solidFill>
              <a:latin typeface="Arial"/>
            </a:endParaRPr>
          </a:p>
        </p:txBody>
      </p:sp>
      <p:sp>
        <p:nvSpPr>
          <p:cNvPr id="1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避免赤脚操作</a:t>
            </a:r>
            <a:endParaRPr lang="en-US" sz="2000" b="0" strike="noStrike" spc="-1">
              <a:solidFill>
                <a:srgbClr val="000000"/>
              </a:solidFill>
              <a:latin typeface="Arial"/>
            </a:endParaRPr>
          </a:p>
        </p:txBody>
      </p:sp>
      <p:sp>
        <p:nvSpPr>
          <p:cNvPr id="1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电虫灼伤预防</a:t>
            </a:r>
            <a:endParaRPr lang="en-US" sz="3000" b="0" strike="noStrike" spc="-1">
              <a:solidFill>
                <a:srgbClr val="000000"/>
              </a:solidFill>
              <a:latin typeface="Arial"/>
            </a:endParaRPr>
          </a:p>
        </p:txBody>
      </p:sp>
      <p:sp>
        <p:nvSpPr>
          <p:cNvPr id="1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穿戴防护服</a:t>
            </a:r>
            <a:endParaRPr lang="en-US" sz="2000" b="0" strike="noStrike" spc="-1">
              <a:solidFill>
                <a:srgbClr val="000000"/>
              </a:solidFill>
              <a:latin typeface="Arial"/>
            </a:endParaRPr>
          </a:p>
        </p:txBody>
      </p:sp>
      <p:sp>
        <p:nvSpPr>
          <p:cNvPr id="2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焊接操作人员防护</a:t>
            </a:r>
            <a:endParaRPr lang="en-US" sz="3000" b="0" strike="noStrike" spc="-1">
              <a:solidFill>
                <a:srgbClr val="000000"/>
              </a:solidFill>
              <a:latin typeface="Arial"/>
            </a:endParaRPr>
          </a:p>
        </p:txBody>
      </p:sp>
      <p:sp>
        <p:nvSpPr>
          <p:cNvPr id="2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电弧焊接技术培训是提升焊接人员技能的重要环节，通过掌握电弧焊接原理和操作流程，能够有效应对常见问题并注意安全事项，保障工作顺利进行。</a:t>
            </a:r>
            <a:endParaRPr lang="en-US" sz="2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气体保护焊接技术培训</a:t>
            </a:r>
            <a:endParaRPr lang="en-US" sz="3600" b="0" strike="noStrike" spc="-1">
              <a:solidFill>
                <a:schemeClr val="dk1"/>
              </a:solidFill>
              <a:latin typeface="Arial"/>
            </a:endParaRPr>
          </a:p>
        </p:txBody>
      </p:sp>
      <p:sp>
        <p:nvSpPr>
          <p:cNvPr id="20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气体保护焊接原理</a:t>
            </a:r>
            <a:endParaRPr lang="en-US" sz="3500" b="0" strike="noStrike" spc="-1">
              <a:solidFill>
                <a:srgbClr val="000000"/>
              </a:solidFill>
              <a:latin typeface="Arial"/>
            </a:endParaRPr>
          </a:p>
        </p:txBody>
      </p:sp>
      <p:sp>
        <p:nvSpPr>
          <p:cNvPr id="21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气体保护焊接是一种通过在焊接过程中使用保护气体来防止金属氧化的焊接技术。其优点包括焊接速度快、焊缝质量高、气体保护下熔池稳定等。适用范围广泛，可用于不同材料和厚度的焊接。</a:t>
            </a:r>
            <a:endParaRPr lang="en-US" sz="2500" b="0" strike="noStrike" spc="-1">
              <a:solidFill>
                <a:srgbClr val="000000"/>
              </a:solidFill>
              <a:latin typeface="Arial"/>
            </a:endParaRPr>
          </a:p>
        </p:txBody>
      </p:sp>
      <p:sp>
        <p:nvSpPr>
          <p:cNvPr id="21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https://d.book118.com/995130033014011130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24</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焊接人员技能培训</vt:lpstr>
      <vt:lpstr>目录</vt:lpstr>
      <vt:lpstr>第1章 焊接人员技能培训概述</vt:lpstr>
      <vt:lpstr> </vt:lpstr>
      <vt:lpstr>焊接技能培训的目标</vt:lpstr>
      <vt:lpstr>焊接技能培训的内容</vt:lpstr>
      <vt:lpstr>焊接技能培训的方法</vt:lpstr>
      <vt:lpstr>焊接技能培训的重要性</vt:lpstr>
      <vt:lpstr>结尾</vt:lpstr>
      <vt:lpstr>第2章 焊接基础知识培训</vt:lpstr>
      <vt:lpstr> </vt:lpstr>
      <vt:lpstr>焊接的分类</vt:lpstr>
      <vt:lpstr>焊接设备及工具</vt:lpstr>
      <vt:lpstr>焊接材料</vt:lpstr>
      <vt:lpstr>总结</vt:lpstr>
      <vt:lpstr>第3章 电弧焊接技术培训</vt:lpstr>
      <vt:lpstr> </vt:lpstr>
      <vt:lpstr>电弧焊接操作流程</vt:lpstr>
      <vt:lpstr>电弧焊接常见问题及解决方法</vt:lpstr>
      <vt:lpstr>电弧焊接安全注意事项</vt:lpstr>
      <vt:lpstr>总结</vt:lpstr>
      <vt:lpstr>第4章 气体保护焊接技术培训</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2024-09-29T15:11:15.987</cp:lastPrinted>
  <dcterms:created xsi:type="dcterms:W3CDTF">2024-09-29T07:11:16Z</dcterms:created>
  <dcterms:modified xsi:type="dcterms:W3CDTF">2024-09-29T07:11:18Z</dcterms:modified>
</cp:coreProperties>
</file>