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BA7E21C-EC54-41C3-BF8F-9576FD3ACF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447E18-4B50-4E54-A2FE-4B6485261C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0B51C44-DA18-4674-8979-0ED7B7D47E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3171685-0FBE-4F71-A891-B42DC4DE5B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61046BB-6E7C-46AA-B19F-327E31F59A4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21447D6-C1F9-4617-9AB6-1564CFBF30E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B811E76-B241-4DB8-8105-92D2D1CB03F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86756C0-1984-469F-8AA8-576C87D842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7F9C84-3C76-43BC-81A7-61D3F967CF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2E674A-08C6-4193-8DCF-F869797F2D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79A26C-25D0-4836-A80B-B1DFBA8551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5234031044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0522" y="1105448"/>
            <a:ext cx="7238537" cy="2009775"/>
          </a:xfrm>
          <a:prstGeom prst="rect">
            <a:avLst/>
          </a:prstGeom>
        </p:spPr>
        <p:txBody>
          <a:bodyPr vert="horz" wrap="square" lIns="114300" tIns="57150" rIns="114300" bIns="57150"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lumMod val="75000"/>
                    <a:lumOff val="25000"/>
                    <a:alpha val="100000"/>
                  </a:schemeClr>
                </a:solidFill>
                <a:latin typeface="STKaiti"/>
                <a:ea typeface="STKaiti"/>
                <a:cs typeface="STKaiti"/>
              </a:rPr>
              <a:t>电影院复工准备研究报告</a:t>
            </a:r>
          </a:p>
        </p:txBody>
      </p:sp>
      <p:sp>
        <p:nvSpPr>
          <p:cNvPr id="3" name="TextBox 3"/>
          <p:cNvSpPr txBox="1"/>
          <p:nvPr/>
        </p:nvSpPr>
        <p:spPr>
          <a:xfrm>
            <a:off x="1378147" y="3109993"/>
            <a:ext cx="28098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汇报人：XX</a:t>
            </a:r>
          </a:p>
        </p:txBody>
      </p:sp>
      <p:sp>
        <p:nvSpPr>
          <p:cNvPr id="4" name="TextBox 4"/>
          <p:cNvSpPr txBox="1"/>
          <p:nvPr/>
        </p:nvSpPr>
        <p:spPr>
          <a:xfrm>
            <a:off x="4001506" y="3109993"/>
            <a:ext cx="30765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2024-01-11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引言</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电影院复工现状及趋势分析</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电影院复工准备关键要素</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电影院复工面临的挑战与机遇</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电影院复工策略建议</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引言</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应对疫情带来的冲击</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电影院作为人员密集场所，受疫情影响严重，需要通过复工准备来应对冲击，保障员工和观众的安全。</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推动电影产业复苏</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电影院是电影产业的重要组成部分，其复工对于推动整个电影产业的复苏具有重要意义。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满足观众观影需求</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电影院复工可以满足观众长期以来的观影需求，提供优质的观影体验。</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电影院复工政策分析</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梳理国家和地方政府关于电影院复工的相关政策，分析政策对电影院复工的影响和要求。</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电影院复工准备情况调研</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通过问卷调查、访谈等方式，了解电影院在复工准备方面的实际情况，包括防疫措施、员工培训、物资储备等。</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电影院复工面临的挑战分析</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分析电影院在复工过程中可能面临的挑战和困难，如观众数量不足、片源紧张、经营成本增加等。</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电影院复工策略建议</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针对电影院复工面临的挑战，提出具体的策略建议，如加强线上营销、优化排片策略、提高服务质量等。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电影院复工现状及趋势分析</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随着全球疫情逐渐得到控制，各国电影院陆续开始复工。北美、欧洲和亚洲等地的电影院在遵守当地防疫规定的前提下，通过限制观众人数、加强消毒措施等方式恢复营业。</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国际复工情况</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中国电影市场在疫情得到控制后也逐步开始复工。根据国家电影局发布的数据，截至2023年初，全国电影院复工率已超过90%。</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国内复工情况</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国内外电影院复工情况概述</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线上购票与无接触服务</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为减少人员接触，观众更倾向于使用线上购票和无接触服务，如自助取票机、扫码入场等。</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多元化内容需求</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疫情期间，观众对电影内容的需求更加多元化，对于不同类型和题材的电影都表现出较高的兴趣。</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观影安全需求</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观众在选择电影院时更加注重防疫措施和观影安全，例如消毒频率、座位间距等。</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复工后观众需求变化</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电影院将更加注重技术创新，如引入先进的放映技术、提升观影体验等，以吸引观众回归影院。</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技术创新</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为应对疫情带来的冲击，电影院将积极探索多元化经营模式，如增加卖品种类、提供休闲娱乐设施等，以提高盈利能力。</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多元化经营</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电影院之间将加强合作与联盟，共同应对市场挑战，推动行业复苏与发展。例如，通过共享资源、联合推广等方式提高整体竞争力。</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加强合作与联盟</a:t>
            </a:r>
          </a:p>
        </p:txBody>
      </p:sp>
      <p:pic>
        <p:nvPicPr>
          <p:cNvPr id="9" name="Picture 9"/>
          <p:cNvPicPr>
            <a:picLocks noChangeAspect="1"/>
          </p:cNvPicPr>
          <p:nvPr/>
        </p:nvPicPr>
        <p:blipFill>
          <a:blip r:embed="rId2"/>
          <a:srcRect l="14958" r="14958"/>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行业发展趋势预测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电影院复工准备关键要素</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对影院内外环境、座椅、屏幕等进行全面清洁和消毒，确保观众和员工的健康与安全。</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清洁与消毒</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检查与维护</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座位安排</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对放映设备、音响系统、照明设施等进行全面检查和维护，确保观影体验不受影响。</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根据防疫要求，合理安排座位间距，减少人员密度，保证观众之间的安全距离。</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场地设施准备</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工作安排</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根据影院实际情况，合理安排员工工作时间和任务，确保影院运营顺畅。</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健康监测</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对员工进行健康状况监测，确保员工在复工前身体健康，无潜在风险。</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培训与指导</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加强员工防疫知识培训，提高员工防疫意识和能力，确保员工能够正确应对突发情况。</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员工队伍准备</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实行预约制或限流措施，控制入场观众数量，避免人员聚集。同时要求观众佩戴口罩、测量体温、出示健康码等。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观众管理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加强影院内通风换气，保持空气流通，减少病毒传播风险。</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通风换气</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制定应急处理预案，配备必要的防疫物资和设备，如口罩、消毒液、测温仪等，以便在发现异常情况时及时采取措施。</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应急处理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防疫措施准备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利用社交媒体、电影票务平台等线上渠道进行宣传推广，吸引观众关注并提前预约购票。</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线上宣传</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在符合防疫要求的前提下，可以组织一些小型、分散的线下活动，如影迷见面会、电影主题展览等，增加观众对影院的黏性和归属感。</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线下活动</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与电影制片方、发行方等合作伙伴共同推广复工后的新片上映和经典影片回顾等活动，扩大影院影响力和知名度。</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合作推广</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宣传推广准备</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https://d.book118.com/995234031044011104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82828"/>
      </a:dk1>
      <a:lt1>
        <a:srgbClr val="E3F0E1"/>
      </a:lt1>
      <a:dk2>
        <a:srgbClr val="094000"/>
      </a:dk2>
      <a:lt2>
        <a:srgbClr val="F4F1D8"/>
      </a:lt2>
      <a:accent1>
        <a:srgbClr val="689E5F"/>
      </a:accent1>
      <a:accent2>
        <a:srgbClr val="59AE93"/>
      </a:accent2>
      <a:accent3>
        <a:srgbClr val="2D7A61"/>
      </a:accent3>
      <a:accent4>
        <a:srgbClr val="87D295"/>
      </a:accent4>
      <a:accent5>
        <a:srgbClr val="9CC86E"/>
      </a:accent5>
      <a:accent6>
        <a:srgbClr val="9BB67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15</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15</vt:i4>
      </vt:variant>
    </vt:vector>
  </HeadingPairs>
  <TitlesOfParts>
    <vt:vector baseType="lpstr" size="21">
      <vt:lpstr>Arial</vt:lpstr>
      <vt:lpstr>Calibri</vt:lpstr>
      <vt:lpstr>STKaiti</vt:lpstr>
      <vt:lpstr>PingFang SC</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2024-09-13T22:03:36.694</cp:lastPrinted>
  <dcterms:created xsi:type="dcterms:W3CDTF">2024-09-13T14:03:36Z</dcterms:created>
  <dcterms:modified xsi:type="dcterms:W3CDTF">2024-09-13T14:03:38Z</dcterms:modified>
</cp:coreProperties>
</file>