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CC75D7-AAD8-4D01-95A1-865E1913D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4C38C-7966-49EE-8437-3B5CE28C9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451C42-83B4-468A-BAA8-3073F7525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421808-8640-4A3A-ADF7-0F780626A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A9D6FF-41D4-4DA4-8664-CE11C986D5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8AF935-A31C-4809-9FFA-90BBE52DCF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2F4999-FD5F-40A1-8BE1-AC5F2F0B5E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BB0D25-F37A-4693-9EBF-FD1BF64024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40E33E-7602-49CD-926E-A95A010F7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2497B-7912-4BD6-9A53-CEC678B77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58F0A-8094-4590-B018-2EA5053B6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24203203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新建居住建筑节能监管效能评价</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新建居住建筑节能监管现状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节能监管效能评价指标体系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节能监管效能实证评价</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提升节能监管效能的建议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新建居住建筑节能监管效能评价旨在评估新建居住建筑的节能效果，以及监管措施的有效性。</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随着全球能源危机和环境问题日益严重，建筑节能已成为各国政府和民众关注的焦点。新建居住建筑作为建筑节能的重要领域，其节能监管效能的评价对于提高建筑能效、降低能耗具有重要意义。</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t="5556" b="5556"/>
          <a:stretch>
            <a:fillRect/>
          </a:stretch>
        </p:blipFill>
        <p:spPr>
          <a:xfrm>
            <a:off x="7803289" y="1299241"/>
            <a:ext cx="3679824" cy="4906432"/>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25589" r="25589"/>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新建居住建筑节能监管效能评价的范围包括新建住宅、公寓、别墅等居住建筑，以及相关的监管措施和政策。</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评价范围</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收集新建居住建筑的相关数据，包括建筑能效、能耗、监管措施的实施情况等，并进行深入分析。</a:t>
            </a:r>
          </a:p>
        </p:txBody>
      </p:sp>
      <p:grpSp>
        <p:nvGrpSpPr>
          <p:cNvPr id="11" name="Group 11"/>
          <p:cNvGrpSpPr/>
          <p:nvPr/>
        </p:nvGrpSpPr>
        <p:grpSpPr>
          <a:xfrm>
            <a:off x="4343439" y="1390903"/>
            <a:ext cx="3535395" cy="975360"/>
            <a:chOff x="4343439" y="1390903"/>
            <a:chExt cx="3535395" cy="975360"/>
          </a:xfrm>
        </p:grpSpPr>
        <p:sp>
          <p:nvSpPr>
            <p:cNvPr id="12" name="AutoShape 12"/>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数据收集与分析</a:t>
            </a:r>
          </a:p>
        </p:txBody>
      </p:sp>
      <p:sp>
        <p:nvSpPr>
          <p:cNvPr id="16" name="AutoShape 16"/>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将新建居住建筑的节能效果与国内外同类建筑进行比较，分析其优劣。</a:t>
            </a:r>
          </a:p>
        </p:txBody>
      </p:sp>
      <p:sp>
        <p:nvSpPr>
          <p:cNvPr id="19" name="AutoShape 19"/>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比较分析法</a:t>
            </a:r>
          </a:p>
        </p:txBody>
      </p:sp>
      <p:sp>
        <p:nvSpPr>
          <p:cNvPr id="21" name="AutoShape 21"/>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邀请建筑节能领域的专家对新建居住建筑的节能效果和监管措施进行评估，给出专业意见和建议。</a:t>
            </a:r>
          </a:p>
        </p:txBody>
      </p:sp>
      <p:sp>
        <p:nvSpPr>
          <p:cNvPr id="24" name="AutoShape 24"/>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专家评估法</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评价范围和评价方法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新建居住建筑节能监管现状</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l="9500" r="9500"/>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政策宣传与培训</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政府通过多种渠道宣传新建居住建筑节能监管政策，并开展相关培训工作，提高监管人员素质。</a:t>
            </a:r>
          </a:p>
        </p:txBody>
      </p:sp>
      <p:sp>
        <p:nvSpPr>
          <p:cNvPr id="10" name="AutoShape 10"/>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政策制定</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政府出台了一系列新建居住建筑节能监管政策，明确了监管目标、要求和措施。</a:t>
            </a:r>
          </a:p>
        </p:txBody>
      </p:sp>
      <p:sp>
        <p:nvSpPr>
          <p:cNvPr id="14" name="AutoShape 14"/>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实施情况</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政策实施以来，新建居住建筑节能监管工作逐步推进，监管覆盖面不断扩大。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监管政策及实施情况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评估方法</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采用数据统计、现场检查、专家评审等多种方法对新建居住建筑节能监管效果进行评估。</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评估结果</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根据评估结果，政府对新建居住建筑节能监管工作进行了全面总结，并针对存在的问题提出了改进措施。</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评估指标</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政府制定了一套新建居住建筑节能监管效果评估指标体系，包括能效指标、监管措施执行情况等方面。</a:t>
            </a:r>
          </a:p>
        </p:txBody>
      </p:sp>
      <p:pic>
        <p:nvPicPr>
          <p:cNvPr id="12" name="Picture 12"/>
          <p:cNvPicPr>
            <a:picLocks noChangeAspect="1"/>
          </p:cNvPicPr>
          <p:nvPr/>
        </p:nvPicPr>
        <p:blipFill>
          <a:blip r:embed="rId3"/>
          <a:srcRect l="12500" r="12500"/>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监管效果评估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部分地区新建居住建筑节能监管工作存在漏洞，监管力度有待加强。</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监管力度不够</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t="12500" b="12500"/>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技术支撑不足</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2500" r="12500"/>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社会参与度低</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t="16250" b="16250"/>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新建居住建筑节能监管技术支撑不足，缺乏专业的技术人才和机构。</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社会公众对新建居住建筑节能监管的认知度和参与度较低，需要加强宣传和引导。</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节能监管效能评价指标体系</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3625" r="3625"/>
          <a:stretch>
            <a:fillRect/>
          </a:stretch>
        </p:blipFill>
        <p:spPr>
          <a:xfrm>
            <a:off x="-276408" y="1784333"/>
            <a:ext cx="3774096" cy="3774096"/>
          </a:xfrm>
          <a:prstGeom prst="ellipse">
            <a:avLst/>
          </a:prstGeom>
        </p:spPr>
      </p:pic>
      <p:sp>
        <p:nvSpPr>
          <p:cNvPr id="5" name="AutoShape 5"/>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指标应科学反映新建居住建筑节能监管效能的实际情况，客观反映其内在规律和相互联系。</a:t>
            </a:r>
          </a:p>
        </p:txBody>
      </p:sp>
      <p:sp>
        <p:nvSpPr>
          <p:cNvPr id="8" name="TextBox 8"/>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科学性</a:t>
            </a:r>
          </a:p>
        </p:txBody>
      </p:sp>
      <p:sp>
        <p:nvSpPr>
          <p:cNvPr id="9" name="AutoShape 9"/>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完整性</a:t>
            </a:r>
          </a:p>
        </p:txBody>
      </p:sp>
      <p:sp>
        <p:nvSpPr>
          <p:cNvPr id="12" name="AutoShape 12"/>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可操作性</a:t>
            </a:r>
          </a:p>
        </p:txBody>
      </p:sp>
      <p:sp>
        <p:nvSpPr>
          <p:cNvPr id="15" name="AutoShape 15"/>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动态性</a:t>
            </a:r>
          </a:p>
        </p:txBody>
      </p:sp>
      <p:sp>
        <p:nvSpPr>
          <p:cNvPr id="18" name="TextBox 18"/>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指标应全面覆盖节能监管效能的各个方面，确保评价结果的完整性和准确性。</a:t>
            </a:r>
          </a:p>
        </p:txBody>
      </p:sp>
      <p:sp>
        <p:nvSpPr>
          <p:cNvPr id="19" name="TextBox 19"/>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指标应具有可操作性，数据易于获取和计算，评价方法简便易行。</a:t>
            </a:r>
          </a:p>
        </p:txBody>
      </p:sp>
      <p:sp>
        <p:nvSpPr>
          <p:cNvPr id="20" name="TextBox 20"/>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指标应能反映节能监管效能的动态变化，适应不同阶段的发展需求。</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指标体系构建原则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节能技术应用</a:t>
            </a:r>
          </a:p>
        </p:txBody>
      </p:sp>
      <p:sp>
        <p:nvSpPr>
          <p:cNvPr id="13" name="TextBox 13"/>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反映建筑节能技术应用的程度和水平，包括可再生能源利用、高效节能设备等方面。</a:t>
            </a:r>
          </a:p>
        </p:txBody>
      </p:sp>
      <p:sp>
        <p:nvSpPr>
          <p:cNvPr id="14" name="TextBox 14"/>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节能管理制度</a:t>
            </a:r>
          </a:p>
        </p:txBody>
      </p:sp>
      <p:sp>
        <p:nvSpPr>
          <p:cNvPr id="15" name="TextBox 15"/>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反映建筑节能管理制度的建立和执行情况，包括节能管理机构、节能管理制度和节能宣传教育等方面。</a:t>
            </a:r>
          </a:p>
        </p:txBody>
      </p:sp>
      <p:sp>
        <p:nvSpPr>
          <p:cNvPr id="16" name="TextBox 16"/>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能耗监测系统</a:t>
            </a:r>
          </a:p>
        </p:txBody>
      </p:sp>
      <p:sp>
        <p:nvSpPr>
          <p:cNvPr id="17" name="TextBox 17"/>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反映能耗监测系统的建设和完善程度，包括数据采集、传输和处理等方面的能力。</a:t>
            </a:r>
          </a:p>
        </p:txBody>
      </p:sp>
      <p:sp>
        <p:nvSpPr>
          <p:cNvPr id="18" name="TextBox 18"/>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能源消耗量</a:t>
            </a:r>
          </a:p>
        </p:txBody>
      </p:sp>
      <p:sp>
        <p:nvSpPr>
          <p:cNvPr id="19" name="TextBox 19"/>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反映建筑物的能源利用效率，以单位建筑面积能耗为评价指标。</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具体评价指标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https://d.book118.com/995242032032011112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2024-09-18T08:09:59.683</cp:lastPrinted>
  <dcterms:created xsi:type="dcterms:W3CDTF">2024-09-18T00:09:59Z</dcterms:created>
  <dcterms:modified xsi:type="dcterms:W3CDTF">2024-09-18T00:10:02Z</dcterms:modified>
</cp:coreProperties>
</file>