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FB4FED-38D7-4A01-A0B6-C791EF5879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BC9E57-C32C-45C0-8EAC-1D24615C64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AFB641-F802-4FD3-867E-E33B1B7817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18FC8F4-AB4C-4E97-B59C-B588B91177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990620F-9783-4CB1-ACF1-875D77BDD1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189089F-8478-40CC-B949-F253B04E4C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DDBD4C0-097D-4F79-B247-F8D1ECD80E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49DE17E-1E76-43A6-9173-9100B32998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B17BA2A-62FF-40B8-BC78-10E26C7086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6B18BC-A27F-430E-B5BA-4FD4E020B7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088D61-47C3-4B49-A5E3-88596606FD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95312042023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:AA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大数据管理(人力资源)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大数据与人力资源规划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大数据与招聘与选拔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大数据与培训与开发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大数据与绩效管理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大数据与薪酬福利管理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大数据与员工关系管理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332" r="5332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数字化时代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人力资源管理变革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提升企业竞争力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随着互联网、物联网等技术的快速发展，数据已经成为企业运营和决策的重要依据。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传统的人力资源管理方式已无法满足现代企业的需求，大数据技术的引入为人力资源管理带来了新的机遇和挑战。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通过大数据技术对人力资源数据进行深度挖掘和分析，可以为企业提供更精准、更有价值的信息，进而提升企业竞争力。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4294" y="1287329"/>
            <a:ext cx="2035112" cy="2035112"/>
            <a:chOff x="1204294" y="1287329"/>
            <a:chExt cx="2035112" cy="2035112"/>
          </a:xfrm>
        </p:grpSpPr>
        <p:sp>
          <p:nvSpPr>
            <p:cNvPr id="3" name="AutoShape 3"/>
            <p:cNvSpPr/>
            <p:nvPr/>
          </p:nvSpPr>
          <p:spPr>
            <a:xfrm flipH="1">
              <a:off x="1204294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791319" y="1987226"/>
              <a:ext cx="891159" cy="635222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AutoShape 5"/>
          <p:cNvSpPr/>
          <p:nvPr/>
        </p:nvSpPr>
        <p:spPr>
          <a:xfrm flipH="1">
            <a:off x="3838147" y="1287233"/>
            <a:ext cx="2035112" cy="2035112"/>
          </a:xfrm>
          <a:prstGeom prst="ellipse">
            <a:avLst/>
          </a:prstGeom>
          <a:noFill/>
          <a:ln w="9525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556617" y="1941220"/>
            <a:ext cx="595503" cy="1060133"/>
          </a:xfrm>
          <a:custGeom>
            <a:rect l="l" t="t" r="r" b="b"/>
            <a:pathLst>
              <a:path w="421" h="751">
                <a:moveTo>
                  <a:pt x="421" y="509"/>
                </a:moveTo>
                <a:cubicBezTo>
                  <a:pt x="421" y="509"/>
                  <a:pt x="400" y="323"/>
                  <a:pt x="359" y="306"/>
                </a:cubicBezTo>
                <a:cubicBezTo>
                  <a:pt x="391" y="250"/>
                  <a:pt x="338" y="0"/>
                  <a:pt x="338" y="0"/>
                </a:cubicBezTo>
                <a:cubicBezTo>
                  <a:pt x="338" y="0"/>
                  <a:pt x="355" y="183"/>
                  <a:pt x="307" y="216"/>
                </a:cubicBezTo>
                <a:cubicBezTo>
                  <a:pt x="307" y="215"/>
                  <a:pt x="307" y="215"/>
                  <a:pt x="307" y="214"/>
                </a:cubicBezTo>
                <a:cubicBezTo>
                  <a:pt x="307" y="211"/>
                  <a:pt x="307" y="207"/>
                  <a:pt x="307" y="204"/>
                </a:cubicBezTo>
                <a:cubicBezTo>
                  <a:pt x="288" y="204"/>
                  <a:pt x="288" y="204"/>
                  <a:pt x="288" y="204"/>
                </a:cubicBezTo>
                <a:cubicBezTo>
                  <a:pt x="288" y="213"/>
                  <a:pt x="288" y="222"/>
                  <a:pt x="288" y="230"/>
                </a:cubicBezTo>
                <a:cubicBezTo>
                  <a:pt x="285" y="233"/>
                  <a:pt x="281" y="236"/>
                  <a:pt x="279" y="238"/>
                </a:cubicBezTo>
                <a:cubicBezTo>
                  <a:pt x="279" y="227"/>
                  <a:pt x="278" y="216"/>
                  <a:pt x="278" y="204"/>
                </a:cubicBezTo>
                <a:cubicBezTo>
                  <a:pt x="219" y="204"/>
                  <a:pt x="219" y="204"/>
                  <a:pt x="219" y="204"/>
                </a:cubicBezTo>
                <a:cubicBezTo>
                  <a:pt x="219" y="243"/>
                  <a:pt x="219" y="243"/>
                  <a:pt x="219" y="243"/>
                </a:cubicBezTo>
                <a:cubicBezTo>
                  <a:pt x="274" y="243"/>
                  <a:pt x="274" y="243"/>
                  <a:pt x="274" y="243"/>
                </a:cubicBezTo>
                <a:cubicBezTo>
                  <a:pt x="272" y="244"/>
                  <a:pt x="271" y="246"/>
                  <a:pt x="270" y="247"/>
                </a:cubicBezTo>
                <a:cubicBezTo>
                  <a:pt x="268" y="250"/>
                  <a:pt x="266" y="252"/>
                  <a:pt x="264" y="254"/>
                </a:cubicBezTo>
                <a:cubicBezTo>
                  <a:pt x="219" y="254"/>
                  <a:pt x="219" y="254"/>
                  <a:pt x="219" y="254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33" y="291"/>
                  <a:pt x="233" y="291"/>
                  <a:pt x="233" y="291"/>
                </a:cubicBezTo>
                <a:cubicBezTo>
                  <a:pt x="227" y="294"/>
                  <a:pt x="223" y="296"/>
                  <a:pt x="219" y="300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17" y="302"/>
                  <a:pt x="217" y="302"/>
                  <a:pt x="217" y="302"/>
                </a:cubicBezTo>
                <a:cubicBezTo>
                  <a:pt x="215" y="304"/>
                  <a:pt x="214" y="305"/>
                  <a:pt x="213" y="306"/>
                </a:cubicBezTo>
                <a:cubicBezTo>
                  <a:pt x="212" y="305"/>
                  <a:pt x="211" y="304"/>
                  <a:pt x="210" y="303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09" y="302"/>
                  <a:pt x="209" y="302"/>
                  <a:pt x="209" y="302"/>
                </a:cubicBezTo>
                <a:cubicBezTo>
                  <a:pt x="203" y="297"/>
                  <a:pt x="195" y="294"/>
                  <a:pt x="185" y="291"/>
                </a:cubicBezTo>
                <a:cubicBezTo>
                  <a:pt x="185" y="291"/>
                  <a:pt x="185" y="291"/>
                  <a:pt x="185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254"/>
                  <a:pt x="210" y="254"/>
                  <a:pt x="210" y="254"/>
                </a:cubicBezTo>
                <a:cubicBezTo>
                  <a:pt x="162" y="254"/>
                  <a:pt x="162" y="254"/>
                  <a:pt x="162" y="254"/>
                </a:cubicBezTo>
                <a:cubicBezTo>
                  <a:pt x="162" y="253"/>
                  <a:pt x="161" y="253"/>
                  <a:pt x="161" y="252"/>
                </a:cubicBezTo>
                <a:cubicBezTo>
                  <a:pt x="158" y="249"/>
                  <a:pt x="156" y="246"/>
                  <a:pt x="153" y="244"/>
                </a:cubicBezTo>
                <a:cubicBezTo>
                  <a:pt x="153" y="243"/>
                  <a:pt x="153" y="243"/>
                  <a:pt x="153" y="243"/>
                </a:cubicBezTo>
                <a:cubicBezTo>
                  <a:pt x="152" y="243"/>
                  <a:pt x="152" y="243"/>
                  <a:pt x="152" y="243"/>
                </a:cubicBezTo>
                <a:cubicBezTo>
                  <a:pt x="149" y="240"/>
                  <a:pt x="146" y="238"/>
                  <a:pt x="143" y="235"/>
                </a:cubicBezTo>
                <a:cubicBezTo>
                  <a:pt x="143" y="225"/>
                  <a:pt x="144" y="215"/>
                  <a:pt x="144" y="204"/>
                </a:cubicBezTo>
                <a:cubicBezTo>
                  <a:pt x="122" y="204"/>
                  <a:pt x="122" y="204"/>
                  <a:pt x="122" y="204"/>
                </a:cubicBezTo>
                <a:cubicBezTo>
                  <a:pt x="122" y="208"/>
                  <a:pt x="122" y="211"/>
                  <a:pt x="122" y="214"/>
                </a:cubicBezTo>
                <a:cubicBezTo>
                  <a:pt x="122" y="216"/>
                  <a:pt x="122" y="217"/>
                  <a:pt x="122" y="219"/>
                </a:cubicBezTo>
                <a:cubicBezTo>
                  <a:pt x="74" y="187"/>
                  <a:pt x="71" y="0"/>
                  <a:pt x="71" y="0"/>
                </a:cubicBezTo>
                <a:cubicBezTo>
                  <a:pt x="71" y="0"/>
                  <a:pt x="39" y="254"/>
                  <a:pt x="71" y="310"/>
                </a:cubicBezTo>
                <a:cubicBezTo>
                  <a:pt x="30" y="327"/>
                  <a:pt x="0" y="503"/>
                  <a:pt x="0" y="503"/>
                </a:cubicBezTo>
                <a:cubicBezTo>
                  <a:pt x="0" y="503"/>
                  <a:pt x="75" y="431"/>
                  <a:pt x="131" y="412"/>
                </a:cubicBezTo>
                <a:cubicBezTo>
                  <a:pt x="151" y="500"/>
                  <a:pt x="219" y="751"/>
                  <a:pt x="301" y="409"/>
                </a:cubicBezTo>
                <a:cubicBezTo>
                  <a:pt x="354" y="432"/>
                  <a:pt x="421" y="509"/>
                  <a:pt x="421" y="509"/>
                </a:cubicBezTo>
                <a:close/>
                <a:moveTo>
                  <a:pt x="218" y="384"/>
                </a:move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8" y="384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" name="Group 7"/>
          <p:cNvGrpSpPr/>
          <p:nvPr/>
        </p:nvGrpSpPr>
        <p:grpSpPr>
          <a:xfrm>
            <a:off x="4729210" y="1757387"/>
            <a:ext cx="261747" cy="541878"/>
            <a:chOff x="4729210" y="1757387"/>
            <a:chExt cx="261747" cy="541878"/>
          </a:xfrm>
        </p:grpSpPr>
        <p:sp>
          <p:nvSpPr>
            <p:cNvPr id="8" name="Freeform 8"/>
            <p:cNvSpPr/>
            <p:nvPr/>
          </p:nvSpPr>
          <p:spPr>
            <a:xfrm>
              <a:off x="4866656" y="2100573"/>
              <a:ext cx="80296" cy="4524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4940380" y="1956650"/>
              <a:ext cx="28004" cy="60674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4866656" y="2032755"/>
              <a:ext cx="74962" cy="52388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49905" y="2032755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917139" y="1828158"/>
              <a:ext cx="20193" cy="49339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930283" y="1894167"/>
              <a:ext cx="22574" cy="46958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733306" y="2100573"/>
              <a:ext cx="33909" cy="4524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766072" y="1894167"/>
              <a:ext cx="26765" cy="46958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740450" y="2032755"/>
              <a:ext cx="32766" cy="52388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822555" y="1757387"/>
              <a:ext cx="30956" cy="55340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866656" y="1757387"/>
              <a:ext cx="33909" cy="55340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807125" y="1804346"/>
              <a:ext cx="4191" cy="828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782741" y="1828158"/>
              <a:ext cx="23241" cy="49339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751785" y="1956650"/>
              <a:ext cx="30956" cy="60674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4866656" y="2161343"/>
              <a:ext cx="83248" cy="52388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788646" y="1956650"/>
              <a:ext cx="64865" cy="60674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4810078" y="1828158"/>
              <a:ext cx="43434" cy="49339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4781503" y="2032755"/>
              <a:ext cx="72009" cy="52388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866656" y="1956650"/>
              <a:ext cx="67818" cy="60674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4866656" y="1828158"/>
              <a:ext cx="46387" cy="49339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4866656" y="1894167"/>
              <a:ext cx="57721" cy="46958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799981" y="1894167"/>
              <a:ext cx="53530" cy="46958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4773216" y="2229161"/>
              <a:ext cx="80296" cy="54769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4777407" y="2100573"/>
              <a:ext cx="76105" cy="4524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4774359" y="2161343"/>
              <a:ext cx="79153" cy="52388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4729210" y="2161343"/>
              <a:ext cx="33909" cy="52388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4961239" y="2161343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4957049" y="2100573"/>
              <a:ext cx="28575" cy="4524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4805887" y="1812728"/>
              <a:ext cx="17812" cy="15431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4900565" y="1812728"/>
              <a:ext cx="16669" cy="15431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853512" y="1812728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4792837" y="1877498"/>
              <a:ext cx="17240" cy="1666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4913043" y="1877498"/>
              <a:ext cx="17240" cy="1666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853512" y="1877498"/>
              <a:ext cx="13049" cy="1666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4782741" y="1941220"/>
              <a:ext cx="17240" cy="15431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4924283" y="1941220"/>
              <a:ext cx="16097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853512" y="1941220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4773216" y="2017325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4934474" y="2017325"/>
              <a:ext cx="15431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4853512" y="201732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766072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4941523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853512" y="2085143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763119" y="2145817"/>
              <a:ext cx="14288" cy="15431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4946952" y="2145817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853512" y="2145817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760166" y="2213635"/>
              <a:ext cx="13049" cy="15431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4949905" y="2213635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4853512" y="221363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4853512" y="2283834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8" name="Group 58"/>
          <p:cNvGrpSpPr/>
          <p:nvPr/>
        </p:nvGrpSpPr>
        <p:grpSpPr>
          <a:xfrm>
            <a:off x="6479524" y="1287233"/>
            <a:ext cx="2035112" cy="2035112"/>
            <a:chOff x="6479524" y="1287233"/>
            <a:chExt cx="2035112" cy="2035112"/>
          </a:xfrm>
        </p:grpSpPr>
        <p:sp>
          <p:nvSpPr>
            <p:cNvPr id="59" name="AutoShape 59"/>
            <p:cNvSpPr/>
            <p:nvPr/>
          </p:nvSpPr>
          <p:spPr>
            <a:xfrm flipH="1">
              <a:off x="6479524" y="1287233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Freeform 60"/>
            <p:cNvSpPr/>
            <p:nvPr/>
          </p:nvSpPr>
          <p:spPr>
            <a:xfrm>
              <a:off x="7181041" y="1888451"/>
              <a:ext cx="662750" cy="833056"/>
            </a:xfrm>
            <a:custGeom>
              <a:rect l="l" t="t" r="r" b="b"/>
              <a:pathLst>
                <a:path w="21600" h="21600">
                  <a:moveTo>
                    <a:pt x="10799" y="0"/>
                  </a:moveTo>
                  <a:cubicBezTo>
                    <a:pt x="4836" y="0"/>
                    <a:pt x="0" y="1447"/>
                    <a:pt x="0" y="3231"/>
                  </a:cubicBezTo>
                  <a:lnTo>
                    <a:pt x="0" y="4776"/>
                  </a:lnTo>
                  <a:cubicBezTo>
                    <a:pt x="0" y="6669"/>
                    <a:pt x="4836" y="8203"/>
                    <a:pt x="10799" y="8203"/>
                  </a:cubicBezTo>
                  <a:cubicBezTo>
                    <a:pt x="16764" y="8203"/>
                    <a:pt x="21600" y="6669"/>
                    <a:pt x="21600" y="4776"/>
                  </a:cubicBezTo>
                  <a:lnTo>
                    <a:pt x="21600" y="3231"/>
                  </a:lnTo>
                  <a:cubicBezTo>
                    <a:pt x="21600" y="1447"/>
                    <a:pt x="16764" y="0"/>
                    <a:pt x="10799" y="0"/>
                  </a:cubicBezTo>
                  <a:close/>
                  <a:moveTo>
                    <a:pt x="21195" y="8008"/>
                  </a:moveTo>
                  <a:cubicBezTo>
                    <a:pt x="19915" y="9488"/>
                    <a:pt x="15746" y="10572"/>
                    <a:pt x="10799" y="10572"/>
                  </a:cubicBezTo>
                  <a:cubicBezTo>
                    <a:pt x="5856" y="10572"/>
                    <a:pt x="1685" y="9488"/>
                    <a:pt x="405" y="8008"/>
                  </a:cubicBezTo>
                  <a:cubicBezTo>
                    <a:pt x="141" y="7702"/>
                    <a:pt x="0" y="7868"/>
                    <a:pt x="0" y="8007"/>
                  </a:cubicBezTo>
                  <a:cubicBezTo>
                    <a:pt x="0" y="8144"/>
                    <a:pt x="0" y="10898"/>
                    <a:pt x="0" y="10898"/>
                  </a:cubicBezTo>
                  <a:cubicBezTo>
                    <a:pt x="0" y="13061"/>
                    <a:pt x="4836" y="14814"/>
                    <a:pt x="10799" y="14814"/>
                  </a:cubicBezTo>
                  <a:cubicBezTo>
                    <a:pt x="16764" y="14814"/>
                    <a:pt x="21600" y="13061"/>
                    <a:pt x="21600" y="10898"/>
                  </a:cubicBezTo>
                  <a:cubicBezTo>
                    <a:pt x="21600" y="10898"/>
                    <a:pt x="21600" y="8144"/>
                    <a:pt x="21600" y="8007"/>
                  </a:cubicBezTo>
                  <a:cubicBezTo>
                    <a:pt x="21600" y="7868"/>
                    <a:pt x="21459" y="7702"/>
                    <a:pt x="21195" y="8008"/>
                  </a:cubicBezTo>
                  <a:close/>
                  <a:moveTo>
                    <a:pt x="21176" y="14285"/>
                  </a:moveTo>
                  <a:cubicBezTo>
                    <a:pt x="19876" y="15959"/>
                    <a:pt x="15722" y="17184"/>
                    <a:pt x="10799" y="17184"/>
                  </a:cubicBezTo>
                  <a:cubicBezTo>
                    <a:pt x="5878" y="17184"/>
                    <a:pt x="1724" y="15959"/>
                    <a:pt x="424" y="14285"/>
                  </a:cubicBezTo>
                  <a:cubicBezTo>
                    <a:pt x="147" y="13932"/>
                    <a:pt x="0" y="14121"/>
                    <a:pt x="0" y="14297"/>
                  </a:cubicBezTo>
                  <a:cubicBezTo>
                    <a:pt x="0" y="14472"/>
                    <a:pt x="0" y="16754"/>
                    <a:pt x="0" y="16754"/>
                  </a:cubicBezTo>
                  <a:cubicBezTo>
                    <a:pt x="0" y="19133"/>
                    <a:pt x="4836" y="21600"/>
                    <a:pt x="10799" y="21600"/>
                  </a:cubicBezTo>
                  <a:cubicBezTo>
                    <a:pt x="16764" y="21600"/>
                    <a:pt x="21600" y="19133"/>
                    <a:pt x="21600" y="16754"/>
                  </a:cubicBezTo>
                  <a:cubicBezTo>
                    <a:pt x="21600" y="16754"/>
                    <a:pt x="21600" y="14472"/>
                    <a:pt x="21600" y="14297"/>
                  </a:cubicBezTo>
                  <a:cubicBezTo>
                    <a:pt x="21600" y="14121"/>
                    <a:pt x="21453" y="13932"/>
                    <a:pt x="21176" y="14285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1" name="Group 61"/>
          <p:cNvGrpSpPr/>
          <p:nvPr/>
        </p:nvGrpSpPr>
        <p:grpSpPr>
          <a:xfrm>
            <a:off x="9103948" y="1287329"/>
            <a:ext cx="2035112" cy="2035112"/>
            <a:chOff x="9103948" y="1287329"/>
            <a:chExt cx="2035112" cy="2035112"/>
          </a:xfrm>
        </p:grpSpPr>
        <p:sp>
          <p:nvSpPr>
            <p:cNvPr id="62" name="AutoShape 62"/>
            <p:cNvSpPr/>
            <p:nvPr/>
          </p:nvSpPr>
          <p:spPr>
            <a:xfrm flipH="1">
              <a:off x="9103948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Freeform 63"/>
            <p:cNvSpPr/>
            <p:nvPr/>
          </p:nvSpPr>
          <p:spPr>
            <a:xfrm>
              <a:off x="9551051" y="2130196"/>
              <a:ext cx="1279493" cy="450056"/>
            </a:xfrm>
            <a:custGeom>
              <a:rect l="l" t="t" r="r" b="b"/>
              <a:pathLst>
                <a:path w="412" h="132">
                  <a:moveTo>
                    <a:pt x="412" y="15"/>
                  </a:moveTo>
                  <a:cubicBezTo>
                    <a:pt x="412" y="12"/>
                    <a:pt x="411" y="10"/>
                    <a:pt x="407" y="10"/>
                  </a:cubicBezTo>
                  <a:cubicBezTo>
                    <a:pt x="406" y="10"/>
                    <a:pt x="406" y="10"/>
                    <a:pt x="405" y="11"/>
                  </a:cubicBezTo>
                  <a:cubicBezTo>
                    <a:pt x="342" y="44"/>
                    <a:pt x="342" y="44"/>
                    <a:pt x="342" y="44"/>
                  </a:cubicBezTo>
                  <a:cubicBezTo>
                    <a:pt x="299" y="26"/>
                    <a:pt x="258" y="14"/>
                    <a:pt x="219" y="8"/>
                  </a:cubicBezTo>
                  <a:cubicBezTo>
                    <a:pt x="180" y="2"/>
                    <a:pt x="148" y="0"/>
                    <a:pt x="125" y="3"/>
                  </a:cubicBezTo>
                  <a:cubicBezTo>
                    <a:pt x="101" y="5"/>
                    <a:pt x="79" y="11"/>
                    <a:pt x="59" y="19"/>
                  </a:cubicBezTo>
                  <a:cubicBezTo>
                    <a:pt x="39" y="26"/>
                    <a:pt x="26" y="32"/>
                    <a:pt x="20" y="37"/>
                  </a:cubicBezTo>
                  <a:cubicBezTo>
                    <a:pt x="15" y="41"/>
                    <a:pt x="10" y="44"/>
                    <a:pt x="7" y="46"/>
                  </a:cubicBezTo>
                  <a:cubicBezTo>
                    <a:pt x="7" y="47"/>
                    <a:pt x="7" y="48"/>
                    <a:pt x="7" y="49"/>
                  </a:cubicBezTo>
                  <a:cubicBezTo>
                    <a:pt x="7" y="49"/>
                    <a:pt x="7" y="50"/>
                    <a:pt x="7" y="51"/>
                  </a:cubicBezTo>
                  <a:cubicBezTo>
                    <a:pt x="48" y="71"/>
                    <a:pt x="48" y="71"/>
                    <a:pt x="48" y="71"/>
                  </a:cubicBezTo>
                  <a:cubicBezTo>
                    <a:pt x="49" y="72"/>
                    <a:pt x="50" y="73"/>
                    <a:pt x="50" y="75"/>
                  </a:cubicBezTo>
                  <a:cubicBezTo>
                    <a:pt x="50" y="78"/>
                    <a:pt x="48" y="79"/>
                    <a:pt x="46" y="79"/>
                  </a:cubicBezTo>
                  <a:cubicBezTo>
                    <a:pt x="2" y="79"/>
                    <a:pt x="2" y="79"/>
                    <a:pt x="2" y="79"/>
                  </a:cubicBezTo>
                  <a:cubicBezTo>
                    <a:pt x="1" y="79"/>
                    <a:pt x="0" y="79"/>
                    <a:pt x="0" y="80"/>
                  </a:cubicBezTo>
                  <a:cubicBezTo>
                    <a:pt x="0" y="81"/>
                    <a:pt x="1" y="81"/>
                    <a:pt x="1" y="81"/>
                  </a:cubicBezTo>
                  <a:cubicBezTo>
                    <a:pt x="24" y="101"/>
                    <a:pt x="51" y="114"/>
                    <a:pt x="82" y="122"/>
                  </a:cubicBezTo>
                  <a:cubicBezTo>
                    <a:pt x="114" y="129"/>
                    <a:pt x="144" y="132"/>
                    <a:pt x="173" y="130"/>
                  </a:cubicBezTo>
                  <a:cubicBezTo>
                    <a:pt x="203" y="127"/>
                    <a:pt x="230" y="123"/>
                    <a:pt x="256" y="117"/>
                  </a:cubicBezTo>
                  <a:cubicBezTo>
                    <a:pt x="282" y="111"/>
                    <a:pt x="303" y="106"/>
                    <a:pt x="318" y="100"/>
                  </a:cubicBezTo>
                  <a:cubicBezTo>
                    <a:pt x="334" y="95"/>
                    <a:pt x="342" y="92"/>
                    <a:pt x="342" y="91"/>
                  </a:cubicBezTo>
                  <a:cubicBezTo>
                    <a:pt x="405" y="124"/>
                    <a:pt x="405" y="124"/>
                    <a:pt x="405" y="124"/>
                  </a:cubicBezTo>
                  <a:cubicBezTo>
                    <a:pt x="407" y="124"/>
                    <a:pt x="407" y="124"/>
                    <a:pt x="407" y="124"/>
                  </a:cubicBezTo>
                  <a:cubicBezTo>
                    <a:pt x="411" y="124"/>
                    <a:pt x="412" y="123"/>
                    <a:pt x="412" y="119"/>
                  </a:cubicBezTo>
                  <a:cubicBezTo>
                    <a:pt x="412" y="118"/>
                    <a:pt x="412" y="118"/>
                    <a:pt x="411" y="116"/>
                  </a:cubicBezTo>
                  <a:cubicBezTo>
                    <a:pt x="375" y="67"/>
                    <a:pt x="375" y="67"/>
                    <a:pt x="375" y="67"/>
                  </a:cubicBezTo>
                  <a:cubicBezTo>
                    <a:pt x="411" y="18"/>
                    <a:pt x="411" y="18"/>
                    <a:pt x="411" y="18"/>
                  </a:cubicBezTo>
                  <a:cubicBezTo>
                    <a:pt x="412" y="17"/>
                    <a:pt x="412" y="16"/>
                    <a:pt x="412" y="15"/>
                  </a:cubicBezTo>
                  <a:close/>
                  <a:moveTo>
                    <a:pt x="82" y="57"/>
                  </a:moveTo>
                  <a:cubicBezTo>
                    <a:pt x="79" y="60"/>
                    <a:pt x="76" y="61"/>
                    <a:pt x="72" y="61"/>
                  </a:cubicBezTo>
                  <a:cubicBezTo>
                    <a:pt x="68" y="61"/>
                    <a:pt x="64" y="60"/>
                    <a:pt x="61" y="57"/>
                  </a:cubicBezTo>
                  <a:cubicBezTo>
                    <a:pt x="58" y="54"/>
                    <a:pt x="57" y="50"/>
                    <a:pt x="57" y="45"/>
                  </a:cubicBezTo>
                  <a:cubicBezTo>
                    <a:pt x="57" y="41"/>
                    <a:pt x="58" y="37"/>
                    <a:pt x="61" y="34"/>
                  </a:cubicBezTo>
                  <a:cubicBezTo>
                    <a:pt x="64" y="31"/>
                    <a:pt x="68" y="29"/>
                    <a:pt x="72" y="29"/>
                  </a:cubicBezTo>
                  <a:cubicBezTo>
                    <a:pt x="76" y="29"/>
                    <a:pt x="79" y="31"/>
                    <a:pt x="82" y="34"/>
                  </a:cubicBezTo>
                  <a:cubicBezTo>
                    <a:pt x="85" y="37"/>
                    <a:pt x="87" y="41"/>
                    <a:pt x="87" y="45"/>
                  </a:cubicBezTo>
                  <a:cubicBezTo>
                    <a:pt x="87" y="50"/>
                    <a:pt x="85" y="54"/>
                    <a:pt x="82" y="57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4" name="AutoShape 64"/>
          <p:cNvSpPr/>
          <p:nvPr/>
        </p:nvSpPr>
        <p:spPr>
          <a:xfrm flipH="1">
            <a:off x="1061323" y="2678169"/>
            <a:ext cx="653320" cy="65179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5" name="AutoShape 65"/>
          <p:cNvSpPr/>
          <p:nvPr/>
        </p:nvSpPr>
        <p:spPr>
          <a:xfrm flipH="1">
            <a:off x="3695557" y="2678169"/>
            <a:ext cx="653320" cy="65179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6" name="AutoShape 66"/>
          <p:cNvSpPr/>
          <p:nvPr/>
        </p:nvSpPr>
        <p:spPr>
          <a:xfrm flipH="1">
            <a:off x="6337221" y="2678169"/>
            <a:ext cx="653320" cy="65179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7" name="AutoShape 67"/>
          <p:cNvSpPr/>
          <p:nvPr/>
        </p:nvSpPr>
        <p:spPr>
          <a:xfrm flipH="1">
            <a:off x="8962406" y="2678169"/>
            <a:ext cx="651796" cy="651796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8" name="TextBox 68"/>
          <p:cNvSpPr txBox="1"/>
          <p:nvPr/>
        </p:nvSpPr>
        <p:spPr>
          <a:xfrm>
            <a:off x="948881" y="2735700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9" name="TextBox 69"/>
          <p:cNvSpPr txBox="1"/>
          <p:nvPr/>
        </p:nvSpPr>
        <p:spPr>
          <a:xfrm>
            <a:off x="3592640" y="2745225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0" name="TextBox 70"/>
          <p:cNvSpPr txBox="1"/>
          <p:nvPr/>
        </p:nvSpPr>
        <p:spPr>
          <a:xfrm>
            <a:off x="6234303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1" name="TextBox 71"/>
          <p:cNvSpPr txBox="1"/>
          <p:nvPr/>
        </p:nvSpPr>
        <p:spPr>
          <a:xfrm>
            <a:off x="8858727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2" name="TextBox 72"/>
          <p:cNvSpPr txBox="1"/>
          <p:nvPr/>
        </p:nvSpPr>
        <p:spPr>
          <a:xfrm>
            <a:off x="94888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人才招聘</a:t>
            </a:r>
          </a:p>
        </p:txBody>
      </p:sp>
      <p:sp>
        <p:nvSpPr>
          <p:cNvPr id="73" name="TextBox 73"/>
          <p:cNvSpPr txBox="1"/>
          <p:nvPr/>
        </p:nvSpPr>
        <p:spPr>
          <a:xfrm>
            <a:off x="3582734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员工培训</a:t>
            </a:r>
          </a:p>
        </p:txBody>
      </p:sp>
      <p:sp>
        <p:nvSpPr>
          <p:cNvPr id="74" name="TextBox 74"/>
          <p:cNvSpPr txBox="1"/>
          <p:nvPr/>
        </p:nvSpPr>
        <p:spPr>
          <a:xfrm>
            <a:off x="622411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绩效管理</a:t>
            </a:r>
          </a:p>
        </p:txBody>
      </p:sp>
      <p:sp>
        <p:nvSpPr>
          <p:cNvPr id="75" name="TextBox 75"/>
          <p:cNvSpPr txBox="1"/>
          <p:nvPr/>
        </p:nvSpPr>
        <p:spPr>
          <a:xfrm>
            <a:off x="8848535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员工关系管理</a:t>
            </a:r>
          </a:p>
        </p:txBody>
      </p:sp>
      <p:grpSp>
        <p:nvGrpSpPr>
          <p:cNvPr id="76" name="Group 7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7" name="AutoShape 7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AutoShape 8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AutoShape 8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TextBox 9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大数据在人力资源管理中的应用</a:t>
              </a:r>
            </a:p>
          </p:txBody>
        </p:sp>
      </p:grpSp>
      <p:sp>
        <p:nvSpPr>
          <p:cNvPr id="98" name="TextBox 98"/>
          <p:cNvSpPr txBox="1"/>
          <p:nvPr/>
        </p:nvSpPr>
        <p:spPr>
          <a:xfrm>
            <a:off x="6257058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通过大数据技术对员工的绩效数据进行实时监控和分析，为企业提供更加客观、准确的绩效评估结果。</a:t>
            </a:r>
          </a:p>
        </p:txBody>
      </p:sp>
      <p:sp>
        <p:nvSpPr>
          <p:cNvPr id="99" name="TextBox 99"/>
          <p:cNvSpPr txBox="1"/>
          <p:nvPr/>
        </p:nvSpPr>
        <p:spPr>
          <a:xfrm>
            <a:off x="3600742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根据员工的能力、绩效等数据分析结果，为员工提供个性化的培训方案。</a:t>
            </a:r>
          </a:p>
        </p:txBody>
      </p:sp>
      <p:sp>
        <p:nvSpPr>
          <p:cNvPr id="100" name="TextBox 100"/>
          <p:cNvSpPr txBox="1"/>
          <p:nvPr/>
        </p:nvSpPr>
        <p:spPr>
          <a:xfrm>
            <a:off x="944426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通过大数据分析应聘者的简历、社交媒体等信息，提高招聘的准确性和效率。</a:t>
            </a:r>
          </a:p>
        </p:txBody>
      </p:sp>
      <p:sp>
        <p:nvSpPr>
          <p:cNvPr id="101" name="TextBox 101"/>
          <p:cNvSpPr txBox="1"/>
          <p:nvPr/>
        </p:nvSpPr>
        <p:spPr>
          <a:xfrm>
            <a:off x="8913375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利用大数据技术对员工的离职、晋升、调岗等数据进行预测和分析，为企业制定更加合理的人力资源管理策略。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大数据与人力资源规划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人力资源规划定义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人力资源规划重要性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人力资源规划概述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人力资源规划是企业为实现战略目标，对人力资源需求进行预测、分析和决策的过程。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确保企业拥有合适数量和质量的人力资源，满足业务发展需求，提高员工满意度和绩效。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4478" b="2447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大数据在人力资源规划中的应用主要涉及企业内部数据（如员工绩效、培训记录等）和外部数据（如劳动力市场趋势、社交媒体数据等）。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通过对大数据的收集、清洗、整合和分析，可以揭示人力资源领域的隐藏规律和趋势，为人力资源规划提供有力支持。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大数据在人力资源规划中的应用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数据处理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数据来源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66806" y="1875568"/>
            <a:ext cx="3824955" cy="3826383"/>
            <a:chOff x="4166806" y="1875568"/>
            <a:chExt cx="3824955" cy="3826383"/>
          </a:xfrm>
        </p:grpSpPr>
        <p:sp>
          <p:nvSpPr>
            <p:cNvPr id="3" name="Freeform 3"/>
            <p:cNvSpPr/>
            <p:nvPr/>
          </p:nvSpPr>
          <p:spPr>
            <a:xfrm>
              <a:off x="416680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0" y="83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157" y="0"/>
                    <a:pt x="285" y="128"/>
                    <a:pt x="285" y="286"/>
                  </a:cubicBezTo>
                  <a:cubicBezTo>
                    <a:pt x="202" y="286"/>
                    <a:pt x="202" y="286"/>
                    <a:pt x="202" y="286"/>
                  </a:cubicBezTo>
                  <a:cubicBezTo>
                    <a:pt x="202" y="174"/>
                    <a:pt x="111" y="83"/>
                    <a:pt x="0" y="83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416680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0" y="202"/>
                  </a:moveTo>
                  <a:cubicBezTo>
                    <a:pt x="0" y="285"/>
                    <a:pt x="0" y="285"/>
                    <a:pt x="0" y="285"/>
                  </a:cubicBezTo>
                  <a:cubicBezTo>
                    <a:pt x="157" y="285"/>
                    <a:pt x="285" y="157"/>
                    <a:pt x="285" y="0"/>
                  </a:cubicBezTo>
                  <a:cubicBezTo>
                    <a:pt x="202" y="0"/>
                    <a:pt x="202" y="0"/>
                    <a:pt x="202" y="0"/>
                  </a:cubicBezTo>
                  <a:cubicBezTo>
                    <a:pt x="202" y="111"/>
                    <a:pt x="111" y="202"/>
                    <a:pt x="0" y="20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575338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285" y="83"/>
                  </a:moveTo>
                  <a:cubicBezTo>
                    <a:pt x="285" y="0"/>
                    <a:pt x="285" y="0"/>
                    <a:pt x="285" y="0"/>
                  </a:cubicBezTo>
                  <a:cubicBezTo>
                    <a:pt x="128" y="0"/>
                    <a:pt x="0" y="128"/>
                    <a:pt x="0" y="286"/>
                  </a:cubicBezTo>
                  <a:cubicBezTo>
                    <a:pt x="83" y="286"/>
                    <a:pt x="83" y="286"/>
                    <a:pt x="83" y="286"/>
                  </a:cubicBezTo>
                  <a:cubicBezTo>
                    <a:pt x="83" y="174"/>
                    <a:pt x="174" y="83"/>
                    <a:pt x="285" y="8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575338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285" y="202"/>
                  </a:moveTo>
                  <a:cubicBezTo>
                    <a:pt x="285" y="285"/>
                    <a:pt x="285" y="285"/>
                    <a:pt x="285" y="285"/>
                  </a:cubicBezTo>
                  <a:cubicBezTo>
                    <a:pt x="128" y="285"/>
                    <a:pt x="0" y="157"/>
                    <a:pt x="0" y="0"/>
                  </a:cubicBezTo>
                  <a:cubicBezTo>
                    <a:pt x="83" y="0"/>
                    <a:pt x="83" y="0"/>
                    <a:pt x="83" y="0"/>
                  </a:cubicBezTo>
                  <a:cubicBezTo>
                    <a:pt x="83" y="111"/>
                    <a:pt x="174" y="202"/>
                    <a:pt x="285" y="20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211033" y="2959322"/>
            <a:ext cx="1645728" cy="1705738"/>
            <a:chOff x="5211033" y="2959322"/>
            <a:chExt cx="1645728" cy="1705738"/>
          </a:xfrm>
        </p:grpSpPr>
        <p:sp>
          <p:nvSpPr>
            <p:cNvPr id="8" name="Freeform 8"/>
            <p:cNvSpPr/>
            <p:nvPr/>
          </p:nvSpPr>
          <p:spPr>
            <a:xfrm>
              <a:off x="5211033" y="3015424"/>
              <a:ext cx="541973" cy="425577"/>
            </a:xfrm>
            <a:custGeom>
              <a:rect l="l" t="t" r="r" b="b"/>
              <a:pathLst>
                <a:path w="105" h="83">
                  <a:moveTo>
                    <a:pt x="19" y="26"/>
                  </a:moveTo>
                  <a:cubicBezTo>
                    <a:pt x="50" y="11"/>
                    <a:pt x="50" y="11"/>
                    <a:pt x="50" y="11"/>
                  </a:cubicBezTo>
                  <a:cubicBezTo>
                    <a:pt x="50" y="11"/>
                    <a:pt x="51" y="11"/>
                    <a:pt x="51" y="11"/>
                  </a:cubicBezTo>
                  <a:cubicBezTo>
                    <a:pt x="51" y="11"/>
                    <a:pt x="51" y="11"/>
                    <a:pt x="51" y="11"/>
                  </a:cubicBezTo>
                  <a:cubicBezTo>
                    <a:pt x="51" y="42"/>
                    <a:pt x="51" y="42"/>
                    <a:pt x="51" y="42"/>
                  </a:cubicBezTo>
                  <a:cubicBezTo>
                    <a:pt x="51" y="42"/>
                    <a:pt x="51" y="43"/>
                    <a:pt x="51" y="43"/>
                  </a:cubicBezTo>
                  <a:cubicBezTo>
                    <a:pt x="51" y="43"/>
                    <a:pt x="50" y="43"/>
                    <a:pt x="50" y="43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6"/>
                    <a:pt x="19" y="26"/>
                    <a:pt x="19" y="26"/>
                  </a:cubicBezTo>
                  <a:close/>
                  <a:moveTo>
                    <a:pt x="55" y="11"/>
                  </a:moveTo>
                  <a:cubicBezTo>
                    <a:pt x="55" y="42"/>
                    <a:pt x="55" y="42"/>
                    <a:pt x="55" y="42"/>
                  </a:cubicBezTo>
                  <a:cubicBezTo>
                    <a:pt x="55" y="42"/>
                    <a:pt x="55" y="43"/>
                    <a:pt x="55" y="43"/>
                  </a:cubicBezTo>
                  <a:cubicBezTo>
                    <a:pt x="55" y="43"/>
                    <a:pt x="56" y="43"/>
                    <a:pt x="56" y="43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6"/>
                    <a:pt x="87" y="26"/>
                    <a:pt x="87" y="26"/>
                  </a:cubicBezTo>
                  <a:cubicBezTo>
                    <a:pt x="56" y="11"/>
                    <a:pt x="56" y="11"/>
                    <a:pt x="56" y="11"/>
                  </a:cubicBezTo>
                  <a:cubicBezTo>
                    <a:pt x="56" y="11"/>
                    <a:pt x="55" y="11"/>
                    <a:pt x="55" y="11"/>
                  </a:cubicBezTo>
                  <a:cubicBezTo>
                    <a:pt x="55" y="11"/>
                    <a:pt x="55" y="11"/>
                    <a:pt x="55" y="11"/>
                  </a:cubicBezTo>
                  <a:close/>
                  <a:moveTo>
                    <a:pt x="48" y="45"/>
                  </a:moveTo>
                  <a:cubicBezTo>
                    <a:pt x="15" y="29"/>
                    <a:pt x="15" y="29"/>
                    <a:pt x="15" y="29"/>
                  </a:cubicBezTo>
                  <a:cubicBezTo>
                    <a:pt x="15" y="29"/>
                    <a:pt x="15" y="29"/>
                    <a:pt x="14" y="29"/>
                  </a:cubicBezTo>
                  <a:cubicBezTo>
                    <a:pt x="1" y="35"/>
                    <a:pt x="1" y="35"/>
                    <a:pt x="1" y="35"/>
                  </a:cubicBezTo>
                  <a:cubicBezTo>
                    <a:pt x="1" y="36"/>
                    <a:pt x="0" y="36"/>
                    <a:pt x="0" y="36"/>
                  </a:cubicBezTo>
                  <a:cubicBezTo>
                    <a:pt x="0" y="37"/>
                    <a:pt x="1" y="37"/>
                    <a:pt x="1" y="37"/>
                  </a:cubicBezTo>
                  <a:cubicBezTo>
                    <a:pt x="33" y="53"/>
                    <a:pt x="33" y="53"/>
                    <a:pt x="33" y="53"/>
                  </a:cubicBezTo>
                  <a:cubicBezTo>
                    <a:pt x="34" y="54"/>
                    <a:pt x="34" y="54"/>
                    <a:pt x="34" y="53"/>
                  </a:cubicBezTo>
                  <a:cubicBezTo>
                    <a:pt x="48" y="47"/>
                    <a:pt x="48" y="47"/>
                    <a:pt x="48" y="47"/>
                  </a:cubicBezTo>
                  <a:cubicBezTo>
                    <a:pt x="48" y="47"/>
                    <a:pt x="48" y="46"/>
                    <a:pt x="48" y="46"/>
                  </a:cubicBezTo>
                  <a:cubicBezTo>
                    <a:pt x="48" y="45"/>
                    <a:pt x="48" y="45"/>
                    <a:pt x="48" y="45"/>
                  </a:cubicBezTo>
                  <a:close/>
                  <a:moveTo>
                    <a:pt x="105" y="16"/>
                  </a:moveTo>
                  <a:cubicBezTo>
                    <a:pt x="105" y="17"/>
                    <a:pt x="106" y="17"/>
                    <a:pt x="106" y="17"/>
                  </a:cubicBezTo>
                  <a:cubicBezTo>
                    <a:pt x="106" y="18"/>
                    <a:pt x="105" y="18"/>
                    <a:pt x="105" y="18"/>
                  </a:cubicBezTo>
                  <a:cubicBezTo>
                    <a:pt x="92" y="25"/>
                    <a:pt x="92" y="25"/>
                    <a:pt x="92" y="25"/>
                  </a:cubicBezTo>
                  <a:cubicBezTo>
                    <a:pt x="91" y="25"/>
                    <a:pt x="91" y="25"/>
                    <a:pt x="91" y="25"/>
                  </a:cubicBezTo>
                  <a:cubicBezTo>
                    <a:pt x="58" y="9"/>
                    <a:pt x="58" y="9"/>
                    <a:pt x="58" y="9"/>
                  </a:cubicBezTo>
                  <a:cubicBezTo>
                    <a:pt x="58" y="8"/>
                    <a:pt x="58" y="8"/>
                    <a:pt x="58" y="8"/>
                  </a:cubicBezTo>
                  <a:cubicBezTo>
                    <a:pt x="58" y="7"/>
                    <a:pt x="58" y="7"/>
                    <a:pt x="58" y="7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105" y="16"/>
                    <a:pt x="105" y="16"/>
                    <a:pt x="105" y="16"/>
                  </a:cubicBezTo>
                  <a:close/>
                  <a:moveTo>
                    <a:pt x="105" y="35"/>
                  </a:moveTo>
                  <a:cubicBezTo>
                    <a:pt x="105" y="36"/>
                    <a:pt x="106" y="36"/>
                    <a:pt x="106" y="36"/>
                  </a:cubicBezTo>
                  <a:cubicBezTo>
                    <a:pt x="106" y="37"/>
                    <a:pt x="105" y="37"/>
                    <a:pt x="105" y="37"/>
                  </a:cubicBezTo>
                  <a:cubicBezTo>
                    <a:pt x="72" y="53"/>
                    <a:pt x="72" y="53"/>
                    <a:pt x="72" y="53"/>
                  </a:cubicBezTo>
                  <a:cubicBezTo>
                    <a:pt x="72" y="54"/>
                    <a:pt x="72" y="54"/>
                    <a:pt x="72" y="53"/>
                  </a:cubicBezTo>
                  <a:cubicBezTo>
                    <a:pt x="58" y="47"/>
                    <a:pt x="58" y="47"/>
                    <a:pt x="58" y="47"/>
                  </a:cubicBezTo>
                  <a:cubicBezTo>
                    <a:pt x="58" y="47"/>
                    <a:pt x="58" y="46"/>
                    <a:pt x="58" y="46"/>
                  </a:cubicBezTo>
                  <a:cubicBezTo>
                    <a:pt x="58" y="45"/>
                    <a:pt x="58" y="45"/>
                    <a:pt x="58" y="45"/>
                  </a:cubicBezTo>
                  <a:cubicBezTo>
                    <a:pt x="91" y="29"/>
                    <a:pt x="91" y="29"/>
                    <a:pt x="91" y="29"/>
                  </a:cubicBezTo>
                  <a:cubicBezTo>
                    <a:pt x="91" y="29"/>
                    <a:pt x="91" y="29"/>
                    <a:pt x="92" y="29"/>
                  </a:cubicBezTo>
                  <a:cubicBezTo>
                    <a:pt x="105" y="35"/>
                    <a:pt x="105" y="35"/>
                    <a:pt x="105" y="35"/>
                  </a:cubicBezTo>
                  <a:close/>
                  <a:moveTo>
                    <a:pt x="48" y="7"/>
                  </a:moveTo>
                  <a:cubicBezTo>
                    <a:pt x="34" y="0"/>
                    <a:pt x="34" y="0"/>
                    <a:pt x="34" y="0"/>
                  </a:cubicBezTo>
                  <a:cubicBezTo>
                    <a:pt x="34" y="0"/>
                    <a:pt x="34" y="0"/>
                    <a:pt x="33" y="0"/>
                  </a:cubicBezTo>
                  <a:cubicBezTo>
                    <a:pt x="1" y="16"/>
                    <a:pt x="1" y="16"/>
                    <a:pt x="1" y="16"/>
                  </a:cubicBezTo>
                  <a:cubicBezTo>
                    <a:pt x="1" y="17"/>
                    <a:pt x="0" y="17"/>
                    <a:pt x="0" y="17"/>
                  </a:cubicBezTo>
                  <a:cubicBezTo>
                    <a:pt x="0" y="18"/>
                    <a:pt x="1" y="18"/>
                    <a:pt x="1" y="18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8"/>
                    <a:pt x="48" y="8"/>
                    <a:pt x="48" y="8"/>
                  </a:cubicBezTo>
                  <a:cubicBezTo>
                    <a:pt x="48" y="7"/>
                    <a:pt x="48" y="7"/>
                    <a:pt x="48" y="7"/>
                  </a:cubicBezTo>
                  <a:close/>
                  <a:moveTo>
                    <a:pt x="55" y="50"/>
                  </a:moveTo>
                  <a:cubicBezTo>
                    <a:pt x="55" y="82"/>
                    <a:pt x="55" y="82"/>
                    <a:pt x="55" y="82"/>
                  </a:cubicBezTo>
                  <a:cubicBezTo>
                    <a:pt x="55" y="82"/>
                    <a:pt x="55" y="83"/>
                    <a:pt x="55" y="83"/>
                  </a:cubicBezTo>
                  <a:cubicBezTo>
                    <a:pt x="55" y="83"/>
                    <a:pt x="56" y="83"/>
                    <a:pt x="56" y="83"/>
                  </a:cubicBezTo>
                  <a:cubicBezTo>
                    <a:pt x="89" y="66"/>
                    <a:pt x="89" y="66"/>
                    <a:pt x="89" y="66"/>
                  </a:cubicBezTo>
                  <a:cubicBezTo>
                    <a:pt x="89" y="66"/>
                    <a:pt x="90" y="66"/>
                    <a:pt x="90" y="65"/>
                  </a:cubicBezTo>
                  <a:cubicBezTo>
                    <a:pt x="90" y="50"/>
                    <a:pt x="90" y="50"/>
                    <a:pt x="90" y="50"/>
                  </a:cubicBezTo>
                  <a:cubicBezTo>
                    <a:pt x="90" y="50"/>
                    <a:pt x="89" y="49"/>
                    <a:pt x="89" y="49"/>
                  </a:cubicBezTo>
                  <a:cubicBezTo>
                    <a:pt x="89" y="49"/>
                    <a:pt x="89" y="49"/>
                    <a:pt x="88" y="49"/>
                  </a:cubicBezTo>
                  <a:cubicBezTo>
                    <a:pt x="73" y="57"/>
                    <a:pt x="73" y="57"/>
                    <a:pt x="73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56" y="49"/>
                    <a:pt x="56" y="49"/>
                    <a:pt x="56" y="49"/>
                  </a:cubicBezTo>
                  <a:cubicBezTo>
                    <a:pt x="56" y="49"/>
                    <a:pt x="55" y="49"/>
                    <a:pt x="55" y="49"/>
                  </a:cubicBezTo>
                  <a:cubicBezTo>
                    <a:pt x="55" y="49"/>
                    <a:pt x="55" y="50"/>
                    <a:pt x="55" y="50"/>
                  </a:cubicBezTo>
                  <a:close/>
                  <a:moveTo>
                    <a:pt x="16" y="50"/>
                  </a:moveTo>
                  <a:cubicBezTo>
                    <a:pt x="16" y="50"/>
                    <a:pt x="17" y="49"/>
                    <a:pt x="17" y="49"/>
                  </a:cubicBezTo>
                  <a:cubicBezTo>
                    <a:pt x="17" y="49"/>
                    <a:pt x="17" y="49"/>
                    <a:pt x="18" y="49"/>
                  </a:cubicBezTo>
                  <a:cubicBezTo>
                    <a:pt x="33" y="57"/>
                    <a:pt x="33" y="57"/>
                    <a:pt x="33" y="57"/>
                  </a:cubicBezTo>
                  <a:cubicBezTo>
                    <a:pt x="34" y="57"/>
                    <a:pt x="34" y="57"/>
                    <a:pt x="34" y="57"/>
                  </a:cubicBezTo>
                  <a:cubicBezTo>
                    <a:pt x="50" y="49"/>
                    <a:pt x="50" y="49"/>
                    <a:pt x="50" y="49"/>
                  </a:cubicBezTo>
                  <a:cubicBezTo>
                    <a:pt x="50" y="49"/>
                    <a:pt x="51" y="49"/>
                    <a:pt x="51" y="49"/>
                  </a:cubicBezTo>
                  <a:cubicBezTo>
                    <a:pt x="51" y="49"/>
                    <a:pt x="51" y="50"/>
                    <a:pt x="51" y="50"/>
                  </a:cubicBezTo>
                  <a:cubicBezTo>
                    <a:pt x="51" y="82"/>
                    <a:pt x="51" y="82"/>
                    <a:pt x="51" y="82"/>
                  </a:cubicBezTo>
                  <a:cubicBezTo>
                    <a:pt x="51" y="82"/>
                    <a:pt x="51" y="83"/>
                    <a:pt x="51" y="83"/>
                  </a:cubicBezTo>
                  <a:cubicBezTo>
                    <a:pt x="51" y="83"/>
                    <a:pt x="50" y="83"/>
                    <a:pt x="50" y="83"/>
                  </a:cubicBezTo>
                  <a:cubicBezTo>
                    <a:pt x="17" y="66"/>
                    <a:pt x="17" y="66"/>
                    <a:pt x="17" y="66"/>
                  </a:cubicBezTo>
                  <a:cubicBezTo>
                    <a:pt x="17" y="66"/>
                    <a:pt x="16" y="66"/>
                    <a:pt x="16" y="65"/>
                  </a:cubicBezTo>
                  <a:lnTo>
                    <a:pt x="16" y="5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6475952" y="2959322"/>
              <a:ext cx="380809" cy="537400"/>
            </a:xfrm>
            <a:custGeom>
              <a:rect l="l" t="t" r="r" b="b"/>
              <a:pathLst>
                <a:path w="21543" h="21574">
                  <a:moveTo>
                    <a:pt x="13864" y="16422"/>
                  </a:moveTo>
                  <a:cubicBezTo>
                    <a:pt x="13295" y="16782"/>
                    <a:pt x="12583" y="17013"/>
                    <a:pt x="11740" y="17115"/>
                  </a:cubicBezTo>
                  <a:lnTo>
                    <a:pt x="11752" y="18333"/>
                  </a:lnTo>
                  <a:lnTo>
                    <a:pt x="9908" y="18336"/>
                  </a:lnTo>
                  <a:lnTo>
                    <a:pt x="9897" y="17119"/>
                  </a:lnTo>
                  <a:cubicBezTo>
                    <a:pt x="9066" y="17021"/>
                    <a:pt x="8316" y="16773"/>
                    <a:pt x="7666" y="16391"/>
                  </a:cubicBezTo>
                  <a:cubicBezTo>
                    <a:pt x="6892" y="15916"/>
                    <a:pt x="6492" y="15369"/>
                    <a:pt x="6466" y="14757"/>
                  </a:cubicBezTo>
                  <a:lnTo>
                    <a:pt x="6503" y="14424"/>
                  </a:lnTo>
                  <a:lnTo>
                    <a:pt x="8292" y="14419"/>
                  </a:lnTo>
                  <a:lnTo>
                    <a:pt x="8298" y="14543"/>
                  </a:lnTo>
                  <a:cubicBezTo>
                    <a:pt x="8309" y="15050"/>
                    <a:pt x="8528" y="15427"/>
                    <a:pt x="8960" y="15694"/>
                  </a:cubicBezTo>
                  <a:cubicBezTo>
                    <a:pt x="9384" y="15964"/>
                    <a:pt x="10003" y="16098"/>
                    <a:pt x="10790" y="16098"/>
                  </a:cubicBezTo>
                  <a:cubicBezTo>
                    <a:pt x="11584" y="16093"/>
                    <a:pt x="12202" y="15951"/>
                    <a:pt x="12633" y="15680"/>
                  </a:cubicBezTo>
                  <a:cubicBezTo>
                    <a:pt x="13064" y="15409"/>
                    <a:pt x="13270" y="15036"/>
                    <a:pt x="13270" y="14552"/>
                  </a:cubicBezTo>
                  <a:cubicBezTo>
                    <a:pt x="13270" y="14153"/>
                    <a:pt x="13070" y="13842"/>
                    <a:pt x="12652" y="13606"/>
                  </a:cubicBezTo>
                  <a:cubicBezTo>
                    <a:pt x="12221" y="13367"/>
                    <a:pt x="11477" y="13158"/>
                    <a:pt x="10433" y="12985"/>
                  </a:cubicBezTo>
                  <a:cubicBezTo>
                    <a:pt x="9278" y="12794"/>
                    <a:pt x="8385" y="12496"/>
                    <a:pt x="7803" y="12110"/>
                  </a:cubicBezTo>
                  <a:cubicBezTo>
                    <a:pt x="7210" y="11710"/>
                    <a:pt x="6897" y="11199"/>
                    <a:pt x="6892" y="10591"/>
                  </a:cubicBezTo>
                  <a:cubicBezTo>
                    <a:pt x="6886" y="9899"/>
                    <a:pt x="7266" y="9321"/>
                    <a:pt x="8023" y="8877"/>
                  </a:cubicBezTo>
                  <a:cubicBezTo>
                    <a:pt x="8534" y="8574"/>
                    <a:pt x="9147" y="8376"/>
                    <a:pt x="9833" y="8282"/>
                  </a:cubicBezTo>
                  <a:lnTo>
                    <a:pt x="9822" y="7225"/>
                  </a:lnTo>
                  <a:lnTo>
                    <a:pt x="11665" y="7216"/>
                  </a:lnTo>
                  <a:lnTo>
                    <a:pt x="11671" y="8242"/>
                  </a:lnTo>
                  <a:cubicBezTo>
                    <a:pt x="12496" y="8322"/>
                    <a:pt x="13183" y="8527"/>
                    <a:pt x="13727" y="8841"/>
                  </a:cubicBezTo>
                  <a:cubicBezTo>
                    <a:pt x="14451" y="9272"/>
                    <a:pt x="14851" y="9867"/>
                    <a:pt x="14907" y="10617"/>
                  </a:cubicBezTo>
                  <a:lnTo>
                    <a:pt x="14914" y="10748"/>
                  </a:lnTo>
                  <a:lnTo>
                    <a:pt x="13114" y="10754"/>
                  </a:lnTo>
                  <a:lnTo>
                    <a:pt x="13089" y="10650"/>
                  </a:lnTo>
                  <a:cubicBezTo>
                    <a:pt x="13002" y="10183"/>
                    <a:pt x="12783" y="9832"/>
                    <a:pt x="12427" y="9610"/>
                  </a:cubicBezTo>
                  <a:cubicBezTo>
                    <a:pt x="12077" y="9392"/>
                    <a:pt x="11565" y="9277"/>
                    <a:pt x="10895" y="9282"/>
                  </a:cubicBezTo>
                  <a:cubicBezTo>
                    <a:pt x="10196" y="9282"/>
                    <a:pt x="9640" y="9401"/>
                    <a:pt x="9259" y="9632"/>
                  </a:cubicBezTo>
                  <a:cubicBezTo>
                    <a:pt x="8878" y="9858"/>
                    <a:pt x="8698" y="10160"/>
                    <a:pt x="8702" y="10572"/>
                  </a:cubicBezTo>
                  <a:cubicBezTo>
                    <a:pt x="8702" y="10924"/>
                    <a:pt x="8878" y="11204"/>
                    <a:pt x="9229" y="11408"/>
                  </a:cubicBezTo>
                  <a:cubicBezTo>
                    <a:pt x="9584" y="11621"/>
                    <a:pt x="10216" y="11808"/>
                    <a:pt x="11115" y="11954"/>
                  </a:cubicBezTo>
                  <a:cubicBezTo>
                    <a:pt x="12421" y="12172"/>
                    <a:pt x="13414" y="12492"/>
                    <a:pt x="14076" y="12914"/>
                  </a:cubicBezTo>
                  <a:cubicBezTo>
                    <a:pt x="14732" y="13335"/>
                    <a:pt x="15076" y="13877"/>
                    <a:pt x="15076" y="14521"/>
                  </a:cubicBezTo>
                  <a:cubicBezTo>
                    <a:pt x="15082" y="15289"/>
                    <a:pt x="14676" y="15929"/>
                    <a:pt x="13864" y="16422"/>
                  </a:cubicBezTo>
                  <a:cubicBezTo>
                    <a:pt x="13864" y="16422"/>
                    <a:pt x="13864" y="16422"/>
                    <a:pt x="13864" y="16422"/>
                  </a:cubicBezTo>
                  <a:close/>
                  <a:moveTo>
                    <a:pt x="13995" y="4271"/>
                  </a:moveTo>
                  <a:lnTo>
                    <a:pt x="13995" y="4298"/>
                  </a:lnTo>
                  <a:lnTo>
                    <a:pt x="7161" y="4325"/>
                  </a:lnTo>
                  <a:lnTo>
                    <a:pt x="7372" y="4045"/>
                  </a:lnTo>
                  <a:lnTo>
                    <a:pt x="7754" y="3756"/>
                  </a:lnTo>
                  <a:lnTo>
                    <a:pt x="13245" y="3739"/>
                  </a:lnTo>
                  <a:lnTo>
                    <a:pt x="14789" y="0"/>
                  </a:lnTo>
                  <a:lnTo>
                    <a:pt x="6535" y="31"/>
                  </a:lnTo>
                  <a:lnTo>
                    <a:pt x="7722" y="3668"/>
                  </a:lnTo>
                  <a:cubicBezTo>
                    <a:pt x="6866" y="2984"/>
                    <a:pt x="4761" y="1540"/>
                    <a:pt x="2855" y="2042"/>
                  </a:cubicBezTo>
                  <a:lnTo>
                    <a:pt x="3061" y="2446"/>
                  </a:lnTo>
                  <a:cubicBezTo>
                    <a:pt x="4687" y="2020"/>
                    <a:pt x="6673" y="3472"/>
                    <a:pt x="7372" y="4045"/>
                  </a:cubicBezTo>
                  <a:cubicBezTo>
                    <a:pt x="6210" y="4348"/>
                    <a:pt x="4699" y="4569"/>
                    <a:pt x="3805" y="4001"/>
                  </a:cubicBezTo>
                  <a:lnTo>
                    <a:pt x="3399" y="4329"/>
                  </a:lnTo>
                  <a:cubicBezTo>
                    <a:pt x="3930" y="4667"/>
                    <a:pt x="4605" y="4783"/>
                    <a:pt x="5310" y="4783"/>
                  </a:cubicBezTo>
                  <a:cubicBezTo>
                    <a:pt x="5729" y="4783"/>
                    <a:pt x="6155" y="4734"/>
                    <a:pt x="6566" y="4667"/>
                  </a:cubicBezTo>
                  <a:cubicBezTo>
                    <a:pt x="2687" y="6563"/>
                    <a:pt x="-26" y="10769"/>
                    <a:pt x="0" y="13957"/>
                  </a:cubicBezTo>
                  <a:cubicBezTo>
                    <a:pt x="32" y="18189"/>
                    <a:pt x="4886" y="21600"/>
                    <a:pt x="10828" y="21573"/>
                  </a:cubicBezTo>
                  <a:cubicBezTo>
                    <a:pt x="16782" y="21556"/>
                    <a:pt x="21574" y="18105"/>
                    <a:pt x="21543" y="13877"/>
                  </a:cubicBezTo>
                  <a:cubicBezTo>
                    <a:pt x="21518" y="10468"/>
                    <a:pt x="18344" y="5897"/>
                    <a:pt x="13995" y="4271"/>
                  </a:cubicBezTo>
                  <a:cubicBezTo>
                    <a:pt x="13995" y="4271"/>
                    <a:pt x="13995" y="4271"/>
                    <a:pt x="13995" y="427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5297043" y="4240435"/>
              <a:ext cx="513778" cy="424625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6228112" y="4279582"/>
            <a:ext cx="496157" cy="415672"/>
            <a:chOff x="6228112" y="4279582"/>
            <a:chExt cx="496157" cy="415672"/>
          </a:xfrm>
        </p:grpSpPr>
        <p:sp>
          <p:nvSpPr>
            <p:cNvPr id="12" name="Freeform 12"/>
            <p:cNvSpPr/>
            <p:nvPr/>
          </p:nvSpPr>
          <p:spPr>
            <a:xfrm>
              <a:off x="6312789" y="4402646"/>
              <a:ext cx="324707" cy="292608"/>
            </a:xfrm>
            <a:custGeom>
              <a:rect l="l" t="t" r="r" b="b"/>
              <a:pathLst>
                <a:path w="161" h="145">
                  <a:moveTo>
                    <a:pt x="0" y="62"/>
                  </a:moveTo>
                  <a:lnTo>
                    <a:pt x="0" y="145"/>
                  </a:lnTo>
                  <a:lnTo>
                    <a:pt x="31" y="145"/>
                  </a:lnTo>
                  <a:lnTo>
                    <a:pt x="130" y="145"/>
                  </a:lnTo>
                  <a:lnTo>
                    <a:pt x="161" y="145"/>
                  </a:lnTo>
                  <a:lnTo>
                    <a:pt x="161" y="62"/>
                  </a:lnTo>
                  <a:lnTo>
                    <a:pt x="81" y="0"/>
                  </a:lnTo>
                  <a:lnTo>
                    <a:pt x="0" y="6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6228112" y="4279582"/>
              <a:ext cx="496157" cy="248221"/>
            </a:xfrm>
            <a:custGeom>
              <a:rect l="l" t="t" r="r" b="b"/>
              <a:pathLst>
                <a:path w="246" h="123">
                  <a:moveTo>
                    <a:pt x="225" y="80"/>
                  </a:moveTo>
                  <a:lnTo>
                    <a:pt x="225" y="21"/>
                  </a:lnTo>
                  <a:lnTo>
                    <a:pt x="182" y="21"/>
                  </a:lnTo>
                  <a:lnTo>
                    <a:pt x="182" y="47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0" y="97"/>
                  </a:lnTo>
                  <a:lnTo>
                    <a:pt x="21" y="123"/>
                  </a:lnTo>
                  <a:lnTo>
                    <a:pt x="123" y="42"/>
                  </a:lnTo>
                  <a:lnTo>
                    <a:pt x="225" y="123"/>
                  </a:lnTo>
                  <a:lnTo>
                    <a:pt x="246" y="97"/>
                  </a:lnTo>
                  <a:lnTo>
                    <a:pt x="225" y="8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1002893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需求预测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417207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供给分析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02893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缺口分析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417207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效果评估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基于大数据的人力资源规划方法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1002893" y="1707444"/>
            <a:ext cx="3771900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利用大数据技术对历史数据进行挖掘和分析，预测未来一段时间内企业的人力资源需求，包括岗位、数量和技能要求等。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417207" y="1707444"/>
            <a:ext cx="3771900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评估企业现有的人力资源存量，包括员工数量、结构、能力和潜力等，以及外部劳动力市场的供给情况。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1002893" y="4594193"/>
            <a:ext cx="3771900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对比需求预测和供给分析的结果，识别企业人力资源的缺口和冗余，制定相应的招聘、培训、调整和裁员等策略。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7417207" y="4594193"/>
            <a:ext cx="3771900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在实施人力资源规划后，利用大数据技术对实施效果进行跟踪和评估，及时调整和优化规划方案。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大数据与招聘与选拔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7167" r="27167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招聘与选拔定义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招聘是指企业为了发展的需要，根据人力资源规划和工作分析的要求，寻找、吸引那些有能力又有兴趣到本企业任职，并从中选出适宜人员予以录用的过程。选拔则是从应聘者中挑选出最适合特定岗位要求的人的过程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招聘与选拔的重要性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有效的招聘与选拔能够确保企业吸引到优秀的人才，提高员工整体素质和绩效，从而增强企业的竞争力。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招聘与选拔概述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数据来源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大数据在招聘与选拔中的应用主要依赖于各种数据来源，包括社交媒体、招聘网站、企业内部数据库等。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通过对这些数据的分析，企业可以了解应聘者的背景、技能、经验、性格等方面的信息，从而更准确地评估其是否适合特定岗位。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3981" r="23981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大数据在招聘与选拔中的应用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80" r="1380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利用大数据分析技术，可以快速筛选出海量简历中与岗位要求最匹配的应聘者。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简历筛选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通过分析应聘者在面试中的表现，结合其背景信息和社交媒体上的行为数据，可以更全面地评估其能力和潜力。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面试评估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利用大数据进行背景调查，可以了解应聘者的教育背景、工作经历、信用记录等方面的信息，确保其提供的信息真实可靠。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背景调查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基于大数据分析结果，可以构建人才画像，帮助企业更准确地了解应聘者的特点和优势，从而做出更明智的招聘决策。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人才画像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基于大数据的招聘与选拔方法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大数据与培训与开发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TextBox 5"/>
          <p:cNvSpPr txBox="1"/>
          <p:nvPr/>
        </p:nvSpPr>
        <p:spPr>
          <a:xfrm>
            <a:off x="2591991" y="2965418"/>
            <a:ext cx="9067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80%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7" name="Freeform 7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" name="TextBox 9"/>
          <p:cNvSpPr txBox="1"/>
          <p:nvPr/>
        </p:nvSpPr>
        <p:spPr>
          <a:xfrm>
            <a:off x="8769620" y="2965418"/>
            <a:ext cx="9067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80%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1" name="Freeform 11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5481304" y="2723007"/>
            <a:ext cx="11734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100%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培训与开发概述</a:t>
              </a:r>
            </a:p>
          </p:txBody>
        </p:sp>
      </p:grpSp>
      <p:sp>
        <p:nvSpPr>
          <p:cNvPr id="36" name="AutoShape 36"/>
          <p:cNvSpPr/>
          <p:nvPr/>
        </p:nvSpPr>
        <p:spPr>
          <a:xfrm>
            <a:off x="1482995" y="3429572"/>
            <a:ext cx="2944273" cy="1699450"/>
          </a:xfrm>
          <a:prstGeom prst="roundRect">
            <a:avLst>
              <a:gd name="adj" fmla="val 19953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95860" y="3248978"/>
            <a:ext cx="2944273" cy="1880045"/>
          </a:xfrm>
          <a:prstGeom prst="roundRect">
            <a:avLst>
              <a:gd name="adj" fmla="val 19953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710249" y="3429572"/>
            <a:ext cx="2942844" cy="1699450"/>
          </a:xfrm>
          <a:prstGeom prst="roundRect">
            <a:avLst>
              <a:gd name="adj" fmla="val 19953"/>
            </a:avLst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培训与开发是指通过学习、训练等手段提高员工的知识、技能和素质，使其适应组织发展的需要。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培训与开发对于提高员工绩效、增强组织竞争力具有重要作用，是人力资源管理的重要组成部分。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培训与开发应遵循战略性、系统性、针对性、实效性等原则，确保培训与开发活动的有效性和高效性。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培训与开发定义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培训与开发的重要性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培训与开发的原则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数据收集与分析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个性化培训方案制定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培训效果评估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大数据在培训与开发中的应用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基于大数据分析结果，针对不同员工制定个性化的培训方案，提高培训的针对性和实效性。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通过大数据技术对培训前后的员工绩效、能力等指标进行对比分析，评估培训效果，为后续培训提供参考。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利用大数据技术对员工的绩效、能力、兴趣等多维度数据进行收集和分析，为培训与开发提供科学依据。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https://d.book118.com/995312042023011101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98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2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2024-09-09T09:18:43.644</cp:lastPrinted>
  <dcterms:created xsi:type="dcterms:W3CDTF">2024-09-09T01:18:43Z</dcterms:created>
  <dcterms:modified xsi:type="dcterms:W3CDTF">2024-09-09T01:18:45Z</dcterms:modified>
</cp:coreProperties>
</file>