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2.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137E29-DF79-4063-9580-999D460B5E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B6079F-9414-48B4-BD2F-62AAF2CE2F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3B6651-E800-4B32-A8DF-11CE901AE8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11E093-E4E1-4721-827C-C2EA11CB98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3503F2-C295-49FC-A053-CBFEC7BE8D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F08E8B-5C19-4410-9BED-CC33AE38E6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C17E3B-66B2-4031-A5E2-9FC5B6E8AF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CBFCE2-5557-40A9-9A46-0E949753F6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38127F-1025-4209-A687-C033AC0890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BA5797-DBBE-4EFC-9369-08C396816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B9341A-0106-4F6F-A51B-D72D12A5D4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945439" y="335116"/>
            <a:ext cx="10515600" cy="549275"/>
          </a:xfrm>
        </p:spPr>
        <p:txBody>
          <a:bodyPr>
            <a:normAutofit/>
          </a:bodyPr>
          <a:lstStyle>
            <a:lvl1pPr algn="l">
              <a:defRPr sz="2800" b="1">
                <a:solidFill>
                  <a:srgbClr val="4CA79E"/>
                </a:solidFill>
                <a:effectLst>
                  <a:glow rad="127000">
                    <a:schemeClr val="bg1"/>
                  </a:glow>
                </a:effectLst>
              </a:defRPr>
            </a:lvl1p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0E2E7A0B-9A5F-49BE-8B61-9BF4870B3B65}"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FAE528F2-20A7-4E7E-8117-5D26335A3D8A}" type="slidenum">
              <a:rPr lang="zh-CN" altLang="en-US" smtClean="0"/>
              <a:t/>
            </a:fld>
            <a:endParaRPr lang="zh-CN" altLang="en-US"/>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dpi="0" rotWithShape="1">
          <a:blip r:embed="rId1">
            <a:lum/>
          </a:blip>
          <a:stretch>
            <a:fillRect t="-6000" b="-6000"/>
          </a:stretch>
        </a:blipFill>
        <a:effectLst/>
      </p:bgPr>
    </p:bg>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0E2E7A0B-9A5F-49BE-8B61-9BF4870B3B65}"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FAE528F2-20A7-4E7E-8117-5D26335A3D8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1_标题幻灯片">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a:p>
        </p:txBody>
      </p:sp>
      <p:sp>
        <p:nvSpPr>
          <p:cNvPr id="3" name="Subtitle 2"/>
          <p:cNvSpPr>
            <a:spLocks noGrp="1"/>
          </p:cNvSpPr>
          <p:nvPr>
            <p:ph type="subTitle" idx="1"/>
          </p:nvPr>
        </p:nvSpPr>
        <p:spPr>
          <a:xfrm>
            <a:off x="1524000" y="3602037"/>
            <a:ext cx="9144000" cy="16557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a:p>
        </p:txBody>
      </p:sp>
      <p:sp>
        <p:nvSpPr>
          <p:cNvPr id="4" name="Date Placeholder 3"/>
          <p:cNvSpPr>
            <a:spLocks noGrp="1"/>
          </p:cNvSpPr>
          <p:nvPr>
            <p:ph type="dt" sz="half" idx="10"/>
          </p:nvPr>
        </p:nvSpPr>
        <p:spPr/>
        <p:txBody>
          <a:bodyPr/>
          <a:lstStyle/>
          <a:p>
            <a:fld id="{0E2E7A0B-9A5F-49BE-8B61-9BF4870B3B65}" type="datetimeFigureOut">
              <a:rPr lang="zh-CN" altLang="en-US" smtClean="0"/>
              <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AE528F2-20A7-4E7E-8117-5D26335A3D8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3" name="矩形 2"/>
          <p:cNvSpPr/>
          <p:nvPr userDrawn="1"/>
        </p:nvSpPr>
        <p:spPr>
          <a:xfrm>
            <a:off x="223837" y="200025"/>
            <a:ext cx="11744325" cy="6457950"/>
          </a:xfrm>
          <a:prstGeom prst="rect">
            <a:avLst/>
          </a:prstGeom>
          <a:noFill/>
          <a:ln>
            <a:solidFill>
              <a:srgbClr val="F1A89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zh-CN" altLang="en-US"/>
          </a:p>
        </p:txBody>
      </p:sp>
      <p:pic>
        <p:nvPicPr>
          <p:cNvPr id="9" name="图片 8"/>
          <p:cNvPicPr>
            <a:picLocks noChangeAspect="1"/>
          </p:cNvPicPr>
          <p:nvPr userDrawn="1"/>
        </p:nvPicPr>
        <p:blipFill>
          <a:blip r:embed="rId1">
            <a:extLst>
              <a:ext uri="{28A0092B-C50C-407E-A947-70E740481C1C}">
                <a14:useLocalDpi xmlns:a14="http://schemas.microsoft.com/office/drawing/2010/main" val="0"/>
              </a:ext>
            </a:extLst>
          </a:blip>
          <a:srcRect l="16966" t="12500" r="64395" b="54375"/>
          <a:stretch>
            <a:fillRect/>
          </a:stretch>
        </p:blipFill>
        <p:spPr>
          <a:xfrm rot="12600000" flipV="1">
            <a:off x="-316932" y="1148328"/>
            <a:ext cx="1081539" cy="1426395"/>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3.jpe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6"/>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0"/>
            <a:r>
              <a:rPr lang="zh-CN" altLang="en-US"/>
              <a:t>第二级</a:t>
            </a:r>
            <a:endParaRPr lang="zh-CN" altLang="en-US"/>
          </a:p>
          <a:p>
            <a:pPr lvl="0"/>
            <a:r>
              <a:rPr lang="zh-CN" altLang="en-US"/>
              <a:t>第三级</a:t>
            </a:r>
            <a:endParaRPr lang="zh-CN" altLang="en-US"/>
          </a:p>
          <a:p>
            <a:pPr lvl="0"/>
            <a:r>
              <a:rPr lang="zh-CN" altLang="en-US"/>
              <a:t>第四级</a:t>
            </a:r>
            <a:endParaRPr lang="zh-CN" altLang="en-US"/>
          </a:p>
          <a:p>
            <a:pPr lvl="0"/>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algn="l" rtl="0" fontAlgn="base">
              <a:spcBef>
                <a:spcPct val="0"/>
              </a:spcBef>
              <a:spcAft>
                <a:spcPct val="0"/>
              </a:spcAft>
              <a:defRPr sz="1200" kern="1200">
                <a:solidFill>
                  <a:schemeClr val="tx1">
                    <a:tint val="75000"/>
                  </a:schemeClr>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a:t>2018/8/6</a:t>
            </a:r>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algn="ctr" rtl="0" fontAlgn="base">
              <a:spcBef>
                <a:spcPct val="0"/>
              </a:spcBef>
              <a:spcAft>
                <a:spcPct val="0"/>
              </a:spcAft>
              <a:defRPr sz="1200" kern="1200">
                <a:solidFill>
                  <a:schemeClr val="tx1">
                    <a:tint val="75000"/>
                  </a:schemeClr>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algn="r" rtl="0" fontAlgn="base">
              <a:spcBef>
                <a:spcPct val="0"/>
              </a:spcBef>
              <a:spcAft>
                <a:spcPct val="0"/>
              </a:spcAft>
              <a:defRPr sz="1200" kern="1200">
                <a:solidFill>
                  <a:schemeClr val="tx1">
                    <a:tint val="75000"/>
                  </a:schemeClr>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a:t>‹#›</a:t>
            </a: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jpeg" /><Relationship Id="rId3" Type="http://schemas.openxmlformats.org/officeDocument/2006/relationships/tags" Target="../tags/tag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31302100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idx="4294967295"/>
          </p:nvPr>
        </p:nvSpPr>
        <p:spPr>
          <a:xfrm>
            <a:off x="3232150" y="1941830"/>
            <a:ext cx="7789545" cy="2387600"/>
          </a:xfrm>
        </p:spPr>
        <p:txBody>
          <a:bodyPr>
            <a:normAutofit/>
          </a:bodyPr>
          <a:lstStyle/>
          <a:p>
            <a:r>
              <a:rPr b="1">
                <a:sym typeface="+mn-ea"/>
              </a:rPr>
              <a:t>专题</a:t>
            </a:r>
            <a:r>
              <a:rPr lang="en-US" altLang="zh-CN" b="1">
                <a:sym typeface="+mn-ea"/>
              </a:rPr>
              <a:t>6</a:t>
            </a:r>
            <a:r>
              <a:rPr b="1">
                <a:sym typeface="+mn-ea"/>
              </a:rPr>
              <a:t>  </a:t>
            </a:r>
            <a:r>
              <a:rPr lang="zh-CN" b="1">
                <a:sym typeface="+mn-ea"/>
              </a:rPr>
              <a:t>综合性学习</a:t>
            </a:r>
            <a:endParaRPr lang="zh-CN" altLang="zh-CN" b="1">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600710" y="1146175"/>
            <a:ext cx="11124565" cy="402844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60000"/>
              </a:lnSpc>
            </a:pPr>
            <a:r>
              <a:rPr lang="en-US" altLang="zh-CN" sz="3200">
                <a:latin typeface="黑体" panose="02010609060101010101" pitchFamily="49" charset="-122"/>
                <a:ea typeface="黑体" panose="02010609060101010101" pitchFamily="49" charset="-122"/>
              </a:rPr>
              <a:t>    </a:t>
            </a:r>
            <a:r>
              <a:rPr altLang="zh-CN" sz="3200">
                <a:latin typeface="黑体" panose="02010609060101010101" pitchFamily="49" charset="-122"/>
                <a:ea typeface="黑体" panose="02010609060101010101" pitchFamily="49" charset="-122"/>
              </a:rPr>
              <a:t>“综合性学习”是语文课程的重要学习内容，体现在试卷上则是通过设置一些综合性习题，让考生通过自主探究，运用发散思维予以解答，进而展示考生综合相关知识的能力和理解探究、发现规律的能力。简单地说，就是运用语言知识展示综合能力的考查形式。</a:t>
            </a:r>
            <a:endParaRPr altLang="zh-CN" sz="3200">
              <a:latin typeface="黑体" panose="02010609060101010101" pitchFamily="49" charset="-122"/>
              <a:ea typeface="黑体" panose="02010609060101010101" pitchFamily="49"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考情分析</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534035" y="714375"/>
            <a:ext cx="10789285" cy="431038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40000"/>
              </a:lnSpc>
            </a:pPr>
            <a:r>
              <a:rPr lang="en-US" sz="2800">
                <a:latin typeface="黑体" panose="02010609060101010101" pitchFamily="49" charset="-122"/>
                <a:ea typeface="黑体" panose="02010609060101010101" pitchFamily="49" charset="-122"/>
                <a:cs typeface="黑体" panose="02010609060101010101" pitchFamily="49" charset="-122"/>
              </a:rPr>
              <a:t>   </a:t>
            </a:r>
            <a:r>
              <a:rPr sz="2800">
                <a:latin typeface="黑体" panose="02010609060101010101" pitchFamily="49" charset="-122"/>
                <a:ea typeface="黑体" panose="02010609060101010101" pitchFamily="49" charset="-122"/>
                <a:cs typeface="黑体" panose="02010609060101010101" pitchFamily="49" charset="-122"/>
              </a:rPr>
              <a:t>“综合性学习”考点主要有以下几个方面：① 与名著阅读结合起来，设计调查方式，写出调查结果，介绍名著内容等；② 与地域文化联系起来，介绍家乡名人，关注家乡建设，彰显城市精神；③ 与口语交际结合起来，劝说、辩论；④ 围绕某一名人进行系列活动。</a:t>
            </a:r>
            <a:endParaRPr sz="2800">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lang="en-US" sz="2800">
                <a:latin typeface="黑体" panose="02010609060101010101" pitchFamily="49" charset="-122"/>
                <a:ea typeface="黑体" panose="02010609060101010101" pitchFamily="49" charset="-122"/>
                <a:cs typeface="黑体" panose="02010609060101010101" pitchFamily="49" charset="-122"/>
              </a:rPr>
              <a:t>   </a:t>
            </a:r>
            <a:r>
              <a:rPr sz="2800">
                <a:latin typeface="黑体" panose="02010609060101010101" pitchFamily="49" charset="-122"/>
                <a:ea typeface="黑体" panose="02010609060101010101" pitchFamily="49" charset="-122"/>
                <a:cs typeface="黑体" panose="02010609060101010101" pitchFamily="49" charset="-122"/>
              </a:rPr>
              <a:t>“综合性学习”出题方式主要有：① 语言综合运用；② 图（表）文转换；③ 热点问题的理解与感悟;④ 筛选、整合重要信息；⑤ 活动的设计与说明；⑥ 与文章阅读或名著阅读结合。</a:t>
            </a:r>
            <a:endParaRPr sz="2800">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76885" y="560070"/>
            <a:ext cx="10856595" cy="396748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80000"/>
              </a:lnSpc>
            </a:pPr>
            <a:r>
              <a:rPr lang="en-US" sz="2400">
                <a:latin typeface="黑体" panose="02010609060101010101" pitchFamily="49" charset="-122"/>
                <a:ea typeface="黑体" panose="02010609060101010101" pitchFamily="49" charset="-122"/>
                <a:cs typeface="黑体" panose="02010609060101010101" pitchFamily="49" charset="-122"/>
              </a:rPr>
              <a:t>  </a:t>
            </a:r>
            <a:r>
              <a:rPr lang="en-US" sz="2800">
                <a:latin typeface="黑体" panose="02010609060101010101" pitchFamily="49" charset="-122"/>
                <a:ea typeface="黑体" panose="02010609060101010101" pitchFamily="49" charset="-122"/>
                <a:cs typeface="黑体" panose="02010609060101010101" pitchFamily="49" charset="-122"/>
              </a:rPr>
              <a:t>   </a:t>
            </a:r>
            <a:r>
              <a:rPr sz="2800">
                <a:latin typeface="黑体" panose="02010609060101010101" pitchFamily="49" charset="-122"/>
                <a:ea typeface="黑体" panose="02010609060101010101" pitchFamily="49" charset="-122"/>
                <a:cs typeface="黑体" panose="02010609060101010101" pitchFamily="49" charset="-122"/>
              </a:rPr>
              <a:t>综合性学习实践题构题的基本模型是，设置一种生活情境，题干上有一些要求考生设身处地思考的提示语。所以同学们答题时不能凭空想象，必须结合现实生活，唤起生活体验、学习经验，从经验和知识积累中调动对应因素，围绕题目的实际情境进行设计、构思、创意。</a:t>
            </a:r>
            <a:endParaRPr sz="2800">
              <a:latin typeface="黑体" panose="02010609060101010101" pitchFamily="49" charset="-122"/>
              <a:ea typeface="黑体" panose="02010609060101010101" pitchFamily="49" charset="-122"/>
              <a:cs typeface="黑体" panose="02010609060101010101" pitchFamily="49" charset="-122"/>
            </a:endParaRPr>
          </a:p>
        </p:txBody>
      </p:sp>
      <p:pic>
        <p:nvPicPr>
          <p:cNvPr id="106" name="图片 105"/>
          <p:cNvPicPr/>
          <p:nvPr>
            <p:custDataLst>
              <p:tags r:id="rId3"/>
            </p:custDataLst>
          </p:nvPr>
        </p:nvPicPr>
        <p:blipFill>
          <a:blip r:embed="rId2"/>
          <a:stretch>
            <a:fillRect/>
          </a:stretch>
        </p:blipFill>
        <p:spPr>
          <a:xfrm>
            <a:off x="7107555" y="3957320"/>
            <a:ext cx="3719195" cy="2106295"/>
          </a:xfrm>
          <a:prstGeom prst="rect">
            <a:avLst/>
          </a:prstGeom>
          <a:noFill/>
          <a:ln w="9525">
            <a:noFill/>
          </a:ln>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 name="文本框 3"/>
          <p:cNvSpPr txBox="1"/>
          <p:nvPr/>
        </p:nvSpPr>
        <p:spPr>
          <a:xfrm>
            <a:off x="512445" y="678180"/>
            <a:ext cx="10648315" cy="4916170"/>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lnSpc>
                <a:spcPct val="160000"/>
              </a:lnSpc>
            </a:pPr>
            <a:r>
              <a:rPr lang="zh-CN" altLang="en-US" sz="2800">
                <a:solidFill>
                  <a:srgbClr val="FF0000"/>
                </a:solidFill>
                <a:latin typeface="黑体" panose="02010609060101010101" pitchFamily="49" charset="-122"/>
                <a:ea typeface="黑体" panose="02010609060101010101" pitchFamily="49" charset="-122"/>
                <a:cs typeface="黑体" panose="02010609060101010101" pitchFamily="49" charset="-122"/>
              </a:rPr>
              <a:t>“综合性学习”命题趋势分析：</a:t>
            </a:r>
            <a:endParaRPr lang="zh-CN" altLang="en-US" sz="2800">
              <a:latin typeface="黑体" panose="02010609060101010101" pitchFamily="49" charset="-122"/>
              <a:ea typeface="黑体" panose="02010609060101010101" pitchFamily="49" charset="-122"/>
              <a:cs typeface="黑体" panose="02010609060101010101" pitchFamily="49" charset="-122"/>
            </a:endParaRPr>
          </a:p>
          <a:p>
            <a:pPr algn="l">
              <a:lnSpc>
                <a:spcPct val="160000"/>
              </a:lnSpc>
            </a:pPr>
            <a:r>
              <a:rPr lang="zh-CN" altLang="en-US" sz="2800">
                <a:latin typeface="黑体" panose="02010609060101010101" pitchFamily="49" charset="-122"/>
                <a:ea typeface="黑体" panose="02010609060101010101" pitchFamily="49" charset="-122"/>
                <a:cs typeface="黑体" panose="02010609060101010101" pitchFamily="49" charset="-122"/>
              </a:rPr>
              <a:t>① 本专题以主观表述题为主，分值在6～10分之间。</a:t>
            </a:r>
            <a:endParaRPr lang="zh-CN" altLang="en-US" sz="2800">
              <a:latin typeface="黑体" panose="02010609060101010101" pitchFamily="49" charset="-122"/>
              <a:ea typeface="黑体" panose="02010609060101010101" pitchFamily="49" charset="-122"/>
              <a:cs typeface="黑体" panose="02010609060101010101" pitchFamily="49" charset="-122"/>
            </a:endParaRPr>
          </a:p>
          <a:p>
            <a:pPr algn="l">
              <a:lnSpc>
                <a:spcPct val="160000"/>
              </a:lnSpc>
            </a:pPr>
            <a:r>
              <a:rPr lang="zh-CN" altLang="en-US" sz="2800">
                <a:latin typeface="黑体" panose="02010609060101010101" pitchFamily="49" charset="-122"/>
                <a:ea typeface="黑体" panose="02010609060101010101" pitchFamily="49" charset="-122"/>
                <a:cs typeface="黑体" panose="02010609060101010101" pitchFamily="49" charset="-122"/>
              </a:rPr>
              <a:t>② 考查的内容是：取刊名、网名，发邮件、帖子，写颁奖词、串联词、创刊词、导游词，拟标语、广告词、对联，完成调查报告，设计活动方案，参加社会实践活动，出谋划策、提建议，或者以图表分析转述的形式出现，或者转述图表所包含的内容，或者探究现象等等。特别要关注当前的一些热点问题，并力求拥有自己的看法。</a:t>
            </a:r>
            <a:endParaRPr lang="zh-CN" altLang="en-US" sz="2800">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random/>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516890" y="1288415"/>
            <a:ext cx="10709275" cy="452183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lnSpc>
                <a:spcPct val="120000"/>
              </a:lnSpc>
            </a:pPr>
            <a:r>
              <a:rPr lang="en-US" sz="2400">
                <a:latin typeface="黑体" panose="02010609060101010101" pitchFamily="49" charset="-122"/>
                <a:ea typeface="黑体" panose="02010609060101010101" pitchFamily="49" charset="-122"/>
                <a:cs typeface="黑体" panose="02010609060101010101" pitchFamily="49" charset="-122"/>
              </a:rPr>
              <a:t>   </a:t>
            </a:r>
            <a:r>
              <a:rPr altLang="zh-CN" sz="2400">
                <a:latin typeface="黑体" panose="02010609060101010101" pitchFamily="49" charset="-122"/>
                <a:ea typeface="黑体" panose="02010609060101010101" pitchFamily="49" charset="-122"/>
                <a:cs typeface="黑体" panose="02010609060101010101" pitchFamily="49" charset="-122"/>
              </a:rPr>
              <a:t>复习备考中我们要注意以下两点：</a:t>
            </a:r>
            <a:endParaRPr altLang="zh-CN" sz="2400">
              <a:latin typeface="黑体" panose="02010609060101010101" pitchFamily="49" charset="-122"/>
              <a:ea typeface="黑体" panose="02010609060101010101" pitchFamily="49" charset="-122"/>
              <a:cs typeface="黑体" panose="02010609060101010101" pitchFamily="49" charset="-122"/>
            </a:endParaRPr>
          </a:p>
          <a:p>
            <a:pPr algn="l">
              <a:lnSpc>
                <a:spcPct val="120000"/>
              </a:lnSpc>
            </a:pPr>
            <a:r>
              <a:rPr lang="en-US" sz="2400">
                <a:latin typeface="黑体" panose="02010609060101010101" pitchFamily="49" charset="-122"/>
                <a:ea typeface="黑体" panose="02010609060101010101" pitchFamily="49" charset="-122"/>
                <a:cs typeface="黑体" panose="02010609060101010101" pitchFamily="49" charset="-122"/>
              </a:rPr>
              <a:t>    </a:t>
            </a:r>
            <a:r>
              <a:rPr altLang="zh-CN" sz="2400">
                <a:latin typeface="黑体" panose="02010609060101010101" pitchFamily="49" charset="-122"/>
                <a:ea typeface="黑体" panose="02010609060101010101" pitchFamily="49" charset="-122"/>
                <a:cs typeface="黑体" panose="02010609060101010101" pitchFamily="49" charset="-122"/>
              </a:rPr>
              <a:t>① 关注社会热点，丰富信息。大部分命题者往往喜欢选择一些富有文化气息的社会热点事件作为综合性探究题的背景材料，所以同学们平时要关心国内外大事，就大家共同关注的热点问题，收集资料，调查访问，相互讨论，能用文字、图表、图画、照片等展示学习成果。</a:t>
            </a:r>
            <a:endParaRPr altLang="zh-CN" sz="2400">
              <a:latin typeface="黑体" panose="02010609060101010101" pitchFamily="49" charset="-122"/>
              <a:ea typeface="黑体" panose="02010609060101010101" pitchFamily="49" charset="-122"/>
              <a:cs typeface="黑体" panose="02010609060101010101" pitchFamily="49" charset="-122"/>
            </a:endParaRPr>
          </a:p>
          <a:p>
            <a:pPr algn="l">
              <a:lnSpc>
                <a:spcPct val="120000"/>
              </a:lnSpc>
            </a:pPr>
            <a:r>
              <a:rPr lang="en-US" sz="2400">
                <a:latin typeface="黑体" panose="02010609060101010101" pitchFamily="49" charset="-122"/>
                <a:ea typeface="黑体" panose="02010609060101010101" pitchFamily="49" charset="-122"/>
                <a:cs typeface="黑体" panose="02010609060101010101" pitchFamily="49" charset="-122"/>
              </a:rPr>
              <a:t>    </a:t>
            </a:r>
            <a:r>
              <a:rPr altLang="zh-CN" sz="2400">
                <a:latin typeface="黑体" panose="02010609060101010101" pitchFamily="49" charset="-122"/>
                <a:ea typeface="黑体" panose="02010609060101010101" pitchFamily="49" charset="-122"/>
                <a:cs typeface="黑体" panose="02010609060101010101" pitchFamily="49" charset="-122"/>
              </a:rPr>
              <a:t>② 备考训练中：要审清题目，明确题目意思和有关答题的具体要求；要精心研读所给材料，探究其中隐含的信息；要根据要求，恰当地表达。作为语文学科的综合性学习，语言表达能力是一个核心的考查要素。相对于阅读中的语言表达题而言，综合题有特定的情境要求，其语言表达的要求也就更高一些。所以语言风格的选择，要视具体题目的要求而定，不能随意而为。</a:t>
            </a:r>
            <a:endParaRPr altLang="zh-CN" sz="2400">
              <a:latin typeface="黑体" panose="02010609060101010101" pitchFamily="49" charset="-122"/>
              <a:ea typeface="黑体" panose="02010609060101010101" pitchFamily="49" charset="-122"/>
              <a:cs typeface="黑体" panose="02010609060101010101" pitchFamily="49" charset="-122"/>
            </a:endParaRPr>
          </a:p>
        </p:txBody>
      </p:sp>
      <p:sp>
        <p:nvSpPr>
          <p:cNvPr id="3" name="文本框 2"/>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备考建议</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368935" y="1271270"/>
            <a:ext cx="10941050" cy="48971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10000"/>
              </a:lnSpc>
            </a:pPr>
            <a:r>
              <a:rPr lang="zh-CN" altLang="en-US" sz="3200" b="1">
                <a:latin typeface="微软雅黑" panose="020b0503020204020204" pitchFamily="34" charset="-122"/>
                <a:ea typeface="微软雅黑" panose="020b0503020204020204" pitchFamily="34" charset="-122"/>
                <a:cs typeface="黑体" panose="02010609060101010101" pitchFamily="49" charset="-122"/>
              </a:rPr>
              <a:t>一、人无信不立</a:t>
            </a:r>
            <a:endParaRPr lang="zh-CN" altLang="en-US" sz="3200">
              <a:latin typeface="黑体" panose="02010609060101010101" pitchFamily="49" charset="-122"/>
              <a:ea typeface="黑体" panose="02010609060101010101" pitchFamily="49" charset="-122"/>
              <a:cs typeface="黑体" panose="02010609060101010101" pitchFamily="49" charset="-122"/>
            </a:endParaRPr>
          </a:p>
          <a:p>
            <a:pPr>
              <a:lnSpc>
                <a:spcPct val="110000"/>
              </a:lnSpc>
            </a:pPr>
            <a:r>
              <a:rPr lang="zh-CN" altLang="en-US" sz="2800">
                <a:highlight>
                  <a:srgbClr val="FFFF00"/>
                </a:highlight>
                <a:latin typeface="黑体" panose="02010609060101010101" pitchFamily="49" charset="-122"/>
                <a:ea typeface="黑体" panose="02010609060101010101" pitchFamily="49" charset="-122"/>
                <a:cs typeface="黑体" panose="02010609060101010101" pitchFamily="49" charset="-122"/>
              </a:rPr>
              <a:t>（一）关于诚信的名言</a:t>
            </a:r>
            <a:endParaRPr lang="zh-CN" altLang="en-US" sz="2800">
              <a:highlight>
                <a:srgbClr val="FFFF00"/>
              </a:highlight>
              <a:latin typeface="黑体" panose="02010609060101010101" pitchFamily="49" charset="-122"/>
              <a:ea typeface="黑体" panose="02010609060101010101" pitchFamily="49" charset="-122"/>
              <a:cs typeface="黑体" panose="02010609060101010101" pitchFamily="49" charset="-122"/>
            </a:endParaRPr>
          </a:p>
          <a:p>
            <a:pPr>
              <a:lnSpc>
                <a:spcPct val="110000"/>
              </a:lnSpc>
            </a:pPr>
            <a:r>
              <a:rPr lang="zh-CN" altLang="en-US" sz="2800">
                <a:latin typeface="黑体" panose="02010609060101010101" pitchFamily="49" charset="-122"/>
                <a:ea typeface="黑体" panose="02010609060101010101" pitchFamily="49" charset="-122"/>
                <a:cs typeface="黑体" panose="02010609060101010101" pitchFamily="49" charset="-122"/>
              </a:rPr>
              <a:t>1、诚实是人生的命脉，是一切价值的根基。——德莱塞</a:t>
            </a:r>
            <a:endParaRPr lang="zh-CN" altLang="en-US" sz="2800">
              <a:latin typeface="黑体" panose="02010609060101010101" pitchFamily="49" charset="-122"/>
              <a:ea typeface="黑体" panose="02010609060101010101" pitchFamily="49" charset="-122"/>
              <a:cs typeface="黑体" panose="02010609060101010101" pitchFamily="49" charset="-122"/>
            </a:endParaRPr>
          </a:p>
          <a:p>
            <a:pPr>
              <a:lnSpc>
                <a:spcPct val="110000"/>
              </a:lnSpc>
            </a:pPr>
            <a:r>
              <a:rPr lang="zh-CN" altLang="en-US" sz="2800">
                <a:latin typeface="黑体" panose="02010609060101010101" pitchFamily="49" charset="-122"/>
                <a:ea typeface="黑体" panose="02010609060101010101" pitchFamily="49" charset="-122"/>
                <a:cs typeface="黑体" panose="02010609060101010101" pitchFamily="49" charset="-122"/>
              </a:rPr>
              <a:t>2、诚实是一个人得以保持的最高尚的东西。——乔臾</a:t>
            </a:r>
            <a:endParaRPr lang="zh-CN" altLang="en-US" sz="2800">
              <a:latin typeface="黑体" panose="02010609060101010101" pitchFamily="49" charset="-122"/>
              <a:ea typeface="黑体" panose="02010609060101010101" pitchFamily="49" charset="-122"/>
              <a:cs typeface="黑体" panose="02010609060101010101" pitchFamily="49" charset="-122"/>
            </a:endParaRPr>
          </a:p>
          <a:p>
            <a:pPr>
              <a:lnSpc>
                <a:spcPct val="110000"/>
              </a:lnSpc>
            </a:pPr>
            <a:r>
              <a:rPr lang="zh-CN" altLang="en-US" sz="2800">
                <a:latin typeface="黑体" panose="02010609060101010101" pitchFamily="49" charset="-122"/>
                <a:ea typeface="黑体" panose="02010609060101010101" pitchFamily="49" charset="-122"/>
                <a:cs typeface="黑体" panose="02010609060101010101" pitchFamily="49" charset="-122"/>
              </a:rPr>
              <a:t>3、若有人兮天一方，忠为衣兮信为裳。——卢照龄</a:t>
            </a:r>
            <a:endParaRPr lang="zh-CN" altLang="en-US" sz="2800">
              <a:latin typeface="黑体" panose="02010609060101010101" pitchFamily="49" charset="-122"/>
              <a:ea typeface="黑体" panose="02010609060101010101" pitchFamily="49" charset="-122"/>
              <a:cs typeface="黑体" panose="02010609060101010101" pitchFamily="49" charset="-122"/>
            </a:endParaRPr>
          </a:p>
          <a:p>
            <a:pPr>
              <a:lnSpc>
                <a:spcPct val="110000"/>
              </a:lnSpc>
            </a:pPr>
            <a:r>
              <a:rPr lang="zh-CN" altLang="en-US" sz="2800">
                <a:latin typeface="黑体" panose="02010609060101010101" pitchFamily="49" charset="-122"/>
                <a:ea typeface="黑体" panose="02010609060101010101" pitchFamily="49" charset="-122"/>
                <a:cs typeface="黑体" panose="02010609060101010101" pitchFamily="49" charset="-122"/>
              </a:rPr>
              <a:t>4、你必须以诚待人，别人才会以诚相报。——李嘉诚</a:t>
            </a:r>
            <a:endParaRPr lang="zh-CN" altLang="en-US" sz="2800">
              <a:latin typeface="黑体" panose="02010609060101010101" pitchFamily="49" charset="-122"/>
              <a:ea typeface="黑体" panose="02010609060101010101" pitchFamily="49" charset="-122"/>
              <a:cs typeface="黑体" panose="02010609060101010101" pitchFamily="49" charset="-122"/>
            </a:endParaRPr>
          </a:p>
          <a:p>
            <a:pPr>
              <a:lnSpc>
                <a:spcPct val="110000"/>
              </a:lnSpc>
            </a:pPr>
            <a:r>
              <a:rPr lang="zh-CN" altLang="en-US" sz="2800">
                <a:latin typeface="黑体" panose="02010609060101010101" pitchFamily="49" charset="-122"/>
                <a:ea typeface="黑体" panose="02010609060101010101" pitchFamily="49" charset="-122"/>
                <a:cs typeface="黑体" panose="02010609060101010101" pitchFamily="49" charset="-122"/>
              </a:rPr>
              <a:t>5、言必诚信，行必忠正。——孔子</a:t>
            </a:r>
            <a:endParaRPr lang="zh-CN" altLang="en-US" sz="2800">
              <a:latin typeface="黑体" panose="02010609060101010101" pitchFamily="49" charset="-122"/>
              <a:ea typeface="黑体" panose="02010609060101010101" pitchFamily="49" charset="-122"/>
              <a:cs typeface="黑体" panose="02010609060101010101" pitchFamily="49" charset="-122"/>
            </a:endParaRPr>
          </a:p>
          <a:p>
            <a:pPr>
              <a:lnSpc>
                <a:spcPct val="110000"/>
              </a:lnSpc>
            </a:pPr>
            <a:r>
              <a:rPr lang="zh-CN" altLang="en-US" sz="2800">
                <a:latin typeface="黑体" panose="02010609060101010101" pitchFamily="49" charset="-122"/>
                <a:ea typeface="黑体" panose="02010609060101010101" pitchFamily="49" charset="-122"/>
                <a:cs typeface="黑体" panose="02010609060101010101" pitchFamily="49" charset="-122"/>
              </a:rPr>
              <a:t>6、没有诚信，何来尊严?——西塞罗</a:t>
            </a:r>
            <a:endParaRPr lang="zh-CN" altLang="en-US" sz="2800">
              <a:latin typeface="黑体" panose="02010609060101010101" pitchFamily="49" charset="-122"/>
              <a:ea typeface="黑体" panose="02010609060101010101" pitchFamily="49" charset="-122"/>
              <a:cs typeface="黑体" panose="02010609060101010101" pitchFamily="49" charset="-122"/>
            </a:endParaRPr>
          </a:p>
          <a:p>
            <a:pPr>
              <a:lnSpc>
                <a:spcPct val="110000"/>
              </a:lnSpc>
            </a:pPr>
            <a:r>
              <a:rPr lang="zh-CN" altLang="en-US" sz="2800">
                <a:latin typeface="黑体" panose="02010609060101010101" pitchFamily="49" charset="-122"/>
                <a:ea typeface="黑体" panose="02010609060101010101" pitchFamily="49" charset="-122"/>
                <a:cs typeface="黑体" panose="02010609060101010101" pitchFamily="49" charset="-122"/>
              </a:rPr>
              <a:t>7、没有诚实何来尊严。——西塞罗</a:t>
            </a:r>
            <a:endParaRPr lang="zh-CN" altLang="en-US" sz="2800">
              <a:latin typeface="黑体" panose="02010609060101010101" pitchFamily="49" charset="-122"/>
              <a:ea typeface="黑体" panose="02010609060101010101" pitchFamily="49" charset="-122"/>
              <a:cs typeface="黑体" panose="02010609060101010101" pitchFamily="49" charset="-122"/>
            </a:endParaRPr>
          </a:p>
          <a:p>
            <a:pPr>
              <a:lnSpc>
                <a:spcPct val="110000"/>
              </a:lnSpc>
            </a:pPr>
            <a:r>
              <a:rPr lang="zh-CN" altLang="en-US" sz="2800">
                <a:latin typeface="黑体" panose="02010609060101010101" pitchFamily="49" charset="-122"/>
                <a:ea typeface="黑体" panose="02010609060101010101" pitchFamily="49" charset="-122"/>
                <a:cs typeface="黑体" panose="02010609060101010101" pitchFamily="49" charset="-122"/>
              </a:rPr>
              <a:t>8、当信用消失的时候，肉体就没有生命。——大仲马</a:t>
            </a:r>
            <a:r>
              <a:rPr lang="zh-CN" altLang="en-US" sz="2800">
                <a:solidFill>
                  <a:srgbClr val="FF0000"/>
                </a:solidFill>
                <a:latin typeface="黑体" panose="02010609060101010101" pitchFamily="49" charset="-122"/>
                <a:ea typeface="黑体" panose="02010609060101010101" pitchFamily="49" charset="-122"/>
                <a:cs typeface="黑体" panose="02010609060101010101" pitchFamily="49" charset="-122"/>
              </a:rPr>
              <a:t>。</a:t>
            </a:r>
            <a:endParaRPr lang="zh-CN" altLang="en-US" sz="2800">
              <a:solidFill>
                <a:srgbClr val="FF0000"/>
              </a:solidFill>
              <a:latin typeface="黑体" panose="02010609060101010101" pitchFamily="49" charset="-122"/>
              <a:ea typeface="黑体" panose="02010609060101010101" pitchFamily="49" charset="-122"/>
              <a:cs typeface="黑体" panose="02010609060101010101" pitchFamily="49" charset="-122"/>
            </a:endParaRPr>
          </a:p>
        </p:txBody>
      </p:sp>
      <p:sp>
        <p:nvSpPr>
          <p:cNvPr id="3" name="文本框 2"/>
          <p:cNvSpPr txBox="1"/>
          <p:nvPr/>
        </p:nvSpPr>
        <p:spPr>
          <a:xfrm>
            <a:off x="368935" y="398145"/>
            <a:ext cx="375602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课内知识整理</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8" presetClass="entr" presetSubtype="16" dur="200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diamond(in)">
                                      <p:cBhvr>
                                        <p:cTn id="14" dur="2000"/>
                                        <p:tgtEl>
                                          <p:spTgt spid="7">
                                            <p:txEl>
                                              <p:pRg st="0" end="0"/>
                                            </p:txEl>
                                          </p:spTgt>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8" presetClass="entr" presetSubtype="16" dur="2000" fill="hold"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diamond(in)">
                                      <p:cBhvr>
                                        <p:cTn id="19" dur="2000"/>
                                        <p:tgtEl>
                                          <p:spTgt spid="7">
                                            <p:txEl>
                                              <p:pRg st="1" end="1"/>
                                            </p:txEl>
                                          </p:spTgt>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8" presetClass="entr" presetSubtype="16" dur="2000" fill="hold" nodeType="click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diamond(in)">
                                      <p:cBhvr>
                                        <p:cTn id="24" dur="2000"/>
                                        <p:tgtEl>
                                          <p:spTgt spid="7">
                                            <p:txEl>
                                              <p:pRg st="2" end="2"/>
                                            </p:txEl>
                                          </p:spTgt>
                                        </p:tgtEl>
                                      </p:cBhvr>
                                    </p:animEffect>
                                  </p:childTnLst>
                                </p:cTn>
                              </p:par>
                            </p:childTnLst>
                          </p:cTn>
                        </p:par>
                      </p:childTnLst>
                    </p:cTn>
                  </p:par>
                  <p:par>
                    <p:cTn id="25" fill="hold" nodeType="clickPar">
                      <p:stCondLst>
                        <p:cond delay="indefinite"/>
                        <p:cond evt="onBegin" delay="0">
                          <p:tn val="24"/>
                        </p:cond>
                      </p:stCondLst>
                      <p:childTnLst>
                        <p:par>
                          <p:cTn id="26" fill="hold">
                            <p:stCondLst>
                              <p:cond delay="0"/>
                            </p:stCondLst>
                            <p:childTnLst>
                              <p:par>
                                <p:cTn id="27" presetID="8" presetClass="entr" presetSubtype="16" dur="2000"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diamond(in)">
                                      <p:cBhvr>
                                        <p:cTn id="29" dur="2000"/>
                                        <p:tgtEl>
                                          <p:spTgt spid="7">
                                            <p:txEl>
                                              <p:pRg st="3" end="3"/>
                                            </p:txEl>
                                          </p:spTgt>
                                        </p:tgtEl>
                                      </p:cBhvr>
                                    </p:animEffect>
                                  </p:childTnLst>
                                </p:cTn>
                              </p:par>
                            </p:childTnLst>
                          </p:cTn>
                        </p:par>
                      </p:childTnLst>
                    </p:cTn>
                  </p:par>
                  <p:par>
                    <p:cTn id="30" fill="hold" nodeType="clickPar">
                      <p:stCondLst>
                        <p:cond delay="indefinite"/>
                        <p:cond evt="onBegin" delay="0">
                          <p:tn val="29"/>
                        </p:cond>
                      </p:stCondLst>
                      <p:childTnLst>
                        <p:par>
                          <p:cTn id="31" fill="hold">
                            <p:stCondLst>
                              <p:cond delay="0"/>
                            </p:stCondLst>
                            <p:childTnLst>
                              <p:par>
                                <p:cTn id="32" presetID="8" presetClass="entr" presetSubtype="16" dur="2000" fill="hold" nodeType="clickEffect">
                                  <p:stCondLst>
                                    <p:cond delay="0"/>
                                  </p:stCondLst>
                                  <p:childTnLst>
                                    <p:set>
                                      <p:cBhvr>
                                        <p:cTn id="33" dur="1" fill="hold">
                                          <p:stCondLst>
                                            <p:cond delay="0"/>
                                          </p:stCondLst>
                                        </p:cTn>
                                        <p:tgtEl>
                                          <p:spTgt spid="7">
                                            <p:txEl>
                                              <p:pRg st="4" end="4"/>
                                            </p:txEl>
                                          </p:spTgt>
                                        </p:tgtEl>
                                        <p:attrNameLst>
                                          <p:attrName>style.visibility</p:attrName>
                                        </p:attrNameLst>
                                      </p:cBhvr>
                                      <p:to>
                                        <p:strVal val="visible"/>
                                      </p:to>
                                    </p:set>
                                    <p:animEffect transition="in" filter="diamond(in)">
                                      <p:cBhvr>
                                        <p:cTn id="34" dur="2000"/>
                                        <p:tgtEl>
                                          <p:spTgt spid="7">
                                            <p:txEl>
                                              <p:pRg st="4" end="4"/>
                                            </p:txEl>
                                          </p:spTgt>
                                        </p:tgtEl>
                                      </p:cBhvr>
                                    </p:animEffect>
                                  </p:childTnLst>
                                </p:cTn>
                              </p:par>
                            </p:childTnLst>
                          </p:cTn>
                        </p:par>
                      </p:childTnLst>
                    </p:cTn>
                  </p:par>
                  <p:par>
                    <p:cTn id="35" fill="hold" nodeType="clickPar">
                      <p:stCondLst>
                        <p:cond delay="indefinite"/>
                        <p:cond evt="onBegin" delay="0">
                          <p:tn val="34"/>
                        </p:cond>
                      </p:stCondLst>
                      <p:childTnLst>
                        <p:par>
                          <p:cTn id="36" fill="hold">
                            <p:stCondLst>
                              <p:cond delay="0"/>
                            </p:stCondLst>
                            <p:childTnLst>
                              <p:par>
                                <p:cTn id="37" presetID="8" presetClass="entr" presetSubtype="16" dur="2000" fill="hold" nodeType="clickEffect">
                                  <p:stCondLst>
                                    <p:cond delay="0"/>
                                  </p:stCondLst>
                                  <p:childTnLst>
                                    <p:set>
                                      <p:cBhvr>
                                        <p:cTn id="38" dur="1" fill="hold">
                                          <p:stCondLst>
                                            <p:cond delay="0"/>
                                          </p:stCondLst>
                                        </p:cTn>
                                        <p:tgtEl>
                                          <p:spTgt spid="7">
                                            <p:txEl>
                                              <p:pRg st="5" end="5"/>
                                            </p:txEl>
                                          </p:spTgt>
                                        </p:tgtEl>
                                        <p:attrNameLst>
                                          <p:attrName>style.visibility</p:attrName>
                                        </p:attrNameLst>
                                      </p:cBhvr>
                                      <p:to>
                                        <p:strVal val="visible"/>
                                      </p:to>
                                    </p:set>
                                    <p:animEffect transition="in" filter="diamond(in)">
                                      <p:cBhvr>
                                        <p:cTn id="39" dur="2000"/>
                                        <p:tgtEl>
                                          <p:spTgt spid="7">
                                            <p:txEl>
                                              <p:pRg st="5" end="5"/>
                                            </p:txEl>
                                          </p:spTgt>
                                        </p:tgtEl>
                                      </p:cBhvr>
                                    </p:animEffect>
                                  </p:childTnLst>
                                </p:cTn>
                              </p:par>
                            </p:childTnLst>
                          </p:cTn>
                        </p:par>
                      </p:childTnLst>
                    </p:cTn>
                  </p:par>
                  <p:par>
                    <p:cTn id="40" fill="hold" nodeType="clickPar">
                      <p:stCondLst>
                        <p:cond delay="indefinite"/>
                        <p:cond evt="onBegin" delay="0">
                          <p:tn val="39"/>
                        </p:cond>
                      </p:stCondLst>
                      <p:childTnLst>
                        <p:par>
                          <p:cTn id="41" fill="hold">
                            <p:stCondLst>
                              <p:cond delay="0"/>
                            </p:stCondLst>
                            <p:childTnLst>
                              <p:par>
                                <p:cTn id="42" presetID="8" presetClass="entr" presetSubtype="16" dur="2000" fill="hold" nodeType="clickEffect">
                                  <p:stCondLst>
                                    <p:cond delay="0"/>
                                  </p:stCondLst>
                                  <p:childTnLst>
                                    <p:set>
                                      <p:cBhvr>
                                        <p:cTn id="43" dur="1" fill="hold">
                                          <p:stCondLst>
                                            <p:cond delay="0"/>
                                          </p:stCondLst>
                                        </p:cTn>
                                        <p:tgtEl>
                                          <p:spTgt spid="7">
                                            <p:txEl>
                                              <p:pRg st="6" end="6"/>
                                            </p:txEl>
                                          </p:spTgt>
                                        </p:tgtEl>
                                        <p:attrNameLst>
                                          <p:attrName>style.visibility</p:attrName>
                                        </p:attrNameLst>
                                      </p:cBhvr>
                                      <p:to>
                                        <p:strVal val="visible"/>
                                      </p:to>
                                    </p:set>
                                    <p:animEffect transition="in" filter="diamond(in)">
                                      <p:cBhvr>
                                        <p:cTn id="44" dur="2000"/>
                                        <p:tgtEl>
                                          <p:spTgt spid="7">
                                            <p:txEl>
                                              <p:pRg st="6" end="6"/>
                                            </p:txEl>
                                          </p:spTgt>
                                        </p:tgtEl>
                                      </p:cBhvr>
                                    </p:animEffect>
                                  </p:childTnLst>
                                </p:cTn>
                              </p:par>
                            </p:childTnLst>
                          </p:cTn>
                        </p:par>
                      </p:childTnLst>
                    </p:cTn>
                  </p:par>
                  <p:par>
                    <p:cTn id="45" fill="hold" nodeType="clickPar">
                      <p:stCondLst>
                        <p:cond delay="indefinite"/>
                        <p:cond evt="onBegin" delay="0">
                          <p:tn val="44"/>
                        </p:cond>
                      </p:stCondLst>
                      <p:childTnLst>
                        <p:par>
                          <p:cTn id="46" fill="hold">
                            <p:stCondLst>
                              <p:cond delay="0"/>
                            </p:stCondLst>
                            <p:childTnLst>
                              <p:par>
                                <p:cTn id="47" presetID="8" presetClass="entr" presetSubtype="16" dur="2000" fill="hold" nodeType="clickEffect">
                                  <p:stCondLst>
                                    <p:cond delay="0"/>
                                  </p:stCondLst>
                                  <p:childTnLst>
                                    <p:set>
                                      <p:cBhvr>
                                        <p:cTn id="48" dur="1" fill="hold">
                                          <p:stCondLst>
                                            <p:cond delay="0"/>
                                          </p:stCondLst>
                                        </p:cTn>
                                        <p:tgtEl>
                                          <p:spTgt spid="7">
                                            <p:txEl>
                                              <p:pRg st="7" end="7"/>
                                            </p:txEl>
                                          </p:spTgt>
                                        </p:tgtEl>
                                        <p:attrNameLst>
                                          <p:attrName>style.visibility</p:attrName>
                                        </p:attrNameLst>
                                      </p:cBhvr>
                                      <p:to>
                                        <p:strVal val="visible"/>
                                      </p:to>
                                    </p:set>
                                    <p:animEffect transition="in" filter="diamond(in)">
                                      <p:cBhvr>
                                        <p:cTn id="49" dur="2000"/>
                                        <p:tgtEl>
                                          <p:spTgt spid="7">
                                            <p:txEl>
                                              <p:pRg st="7" end="7"/>
                                            </p:txEl>
                                          </p:spTgt>
                                        </p:tgtEl>
                                      </p:cBhvr>
                                    </p:animEffect>
                                  </p:childTnLst>
                                </p:cTn>
                              </p:par>
                            </p:childTnLst>
                          </p:cTn>
                        </p:par>
                      </p:childTnLst>
                    </p:cTn>
                  </p:par>
                  <p:par>
                    <p:cTn id="50" fill="hold" nodeType="clickPar">
                      <p:stCondLst>
                        <p:cond delay="indefinite"/>
                        <p:cond evt="onBegin" delay="0">
                          <p:tn val="49"/>
                        </p:cond>
                      </p:stCondLst>
                      <p:childTnLst>
                        <p:par>
                          <p:cTn id="51" fill="hold">
                            <p:stCondLst>
                              <p:cond delay="0"/>
                            </p:stCondLst>
                            <p:childTnLst>
                              <p:par>
                                <p:cTn id="52" presetID="8" presetClass="entr" presetSubtype="16" dur="2000" fill="hold" nodeType="clickEffect">
                                  <p:stCondLst>
                                    <p:cond delay="0"/>
                                  </p:stCondLst>
                                  <p:childTnLst>
                                    <p:set>
                                      <p:cBhvr>
                                        <p:cTn id="53" dur="1" fill="hold">
                                          <p:stCondLst>
                                            <p:cond delay="0"/>
                                          </p:stCondLst>
                                        </p:cTn>
                                        <p:tgtEl>
                                          <p:spTgt spid="7">
                                            <p:txEl>
                                              <p:pRg st="8" end="8"/>
                                            </p:txEl>
                                          </p:spTgt>
                                        </p:tgtEl>
                                        <p:attrNameLst>
                                          <p:attrName>style.visibility</p:attrName>
                                        </p:attrNameLst>
                                      </p:cBhvr>
                                      <p:to>
                                        <p:strVal val="visible"/>
                                      </p:to>
                                    </p:set>
                                    <p:animEffect transition="in" filter="diamond(in)">
                                      <p:cBhvr>
                                        <p:cTn id="54" dur="2000"/>
                                        <p:tgtEl>
                                          <p:spTgt spid="7">
                                            <p:txEl>
                                              <p:pRg st="8" end="8"/>
                                            </p:txEl>
                                          </p:spTgt>
                                        </p:tgtEl>
                                      </p:cBhvr>
                                    </p:animEffect>
                                  </p:childTnLst>
                                </p:cTn>
                              </p:par>
                            </p:childTnLst>
                          </p:cTn>
                        </p:par>
                      </p:childTnLst>
                    </p:cTn>
                  </p:par>
                  <p:par>
                    <p:cTn id="55" fill="hold" nodeType="clickPar">
                      <p:stCondLst>
                        <p:cond delay="indefinite"/>
                        <p:cond evt="onBegin" delay="0">
                          <p:tn val="54"/>
                        </p:cond>
                      </p:stCondLst>
                      <p:childTnLst>
                        <p:par>
                          <p:cTn id="56" fill="hold">
                            <p:stCondLst>
                              <p:cond delay="0"/>
                            </p:stCondLst>
                            <p:childTnLst>
                              <p:par>
                                <p:cTn id="57" presetID="8" presetClass="entr" presetSubtype="16" dur="2000" fill="hold" nodeType="clickEffect">
                                  <p:stCondLst>
                                    <p:cond delay="0"/>
                                  </p:stCondLst>
                                  <p:childTnLst>
                                    <p:set>
                                      <p:cBhvr>
                                        <p:cTn id="58" dur="1" fill="hold">
                                          <p:stCondLst>
                                            <p:cond delay="0"/>
                                          </p:stCondLst>
                                        </p:cTn>
                                        <p:tgtEl>
                                          <p:spTgt spid="7">
                                            <p:txEl>
                                              <p:pRg st="9" end="9"/>
                                            </p:txEl>
                                          </p:spTgt>
                                        </p:tgtEl>
                                        <p:attrNameLst>
                                          <p:attrName>style.visibility</p:attrName>
                                        </p:attrNameLst>
                                      </p:cBhvr>
                                      <p:to>
                                        <p:strVal val="visible"/>
                                      </p:to>
                                    </p:set>
                                    <p:animEffect transition="in" filter="diamond(in)">
                                      <p:cBhvr>
                                        <p:cTn id="59" dur="2000"/>
                                        <p:tgtEl>
                                          <p:spTgt spid="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28625" y="539750"/>
            <a:ext cx="11200130" cy="536765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lnSpc>
                <a:spcPct val="110000"/>
              </a:lnSpc>
            </a:pPr>
            <a:r>
              <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9、失足，你可能马上复站立，失信，你也许永难挽回。——富兰克林</a:t>
            </a:r>
            <a:endPar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l">
              <a:lnSpc>
                <a:spcPct val="110000"/>
              </a:lnSpc>
            </a:pPr>
            <a:r>
              <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10、信用就像一面镜子，只要有了裂缝就不能像原来那样连成一片。——(瑞士)阿米尔</a:t>
            </a:r>
            <a:endPar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l">
              <a:lnSpc>
                <a:spcPct val="110000"/>
              </a:lnSpc>
            </a:pPr>
            <a:r>
              <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11、创业不像读书，一天可以过好多年，创业必须一步一个脚印走。——周晋峰</a:t>
            </a:r>
            <a:endPar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l">
              <a:lnSpc>
                <a:spcPct val="110000"/>
              </a:lnSpc>
            </a:pPr>
            <a:r>
              <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12、信用既是无形的力量，也是无形的财富。——(日)松下幸之助</a:t>
            </a:r>
            <a:endPar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l">
              <a:lnSpc>
                <a:spcPct val="110000"/>
              </a:lnSpc>
            </a:pPr>
            <a:r>
              <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13、生命不可能从谎言中开出灿烂的鲜花。——海涅</a:t>
            </a:r>
            <a:endPar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l">
              <a:lnSpc>
                <a:spcPct val="110000"/>
              </a:lnSpc>
            </a:pPr>
            <a:r>
              <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14、小信诚则大信立。――韩非子</a:t>
            </a:r>
            <a:endPar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l">
              <a:lnSpc>
                <a:spcPct val="110000"/>
              </a:lnSpc>
            </a:pPr>
            <a:r>
              <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15、信不足，安有信。――《管子》</a:t>
            </a:r>
            <a:endPar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l">
              <a:lnSpc>
                <a:spcPct val="110000"/>
              </a:lnSpc>
            </a:pPr>
            <a:r>
              <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16、一丝一毫关乎节操，一件小事、一次不经意的失信，可能会毁了我们一生的名誉。——林达生</a:t>
            </a:r>
            <a:endPar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l">
              <a:lnSpc>
                <a:spcPct val="110000"/>
              </a:lnSpc>
            </a:pPr>
            <a:r>
              <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17、品牌包含了公司多年来积累的诚信声誉，是一笔巨大的无形资产。——英国商人</a:t>
            </a:r>
            <a:endPar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l">
              <a:lnSpc>
                <a:spcPct val="110000"/>
              </a:lnSpc>
            </a:pPr>
            <a:r>
              <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18、言不信者，行不果。——墨子</a:t>
            </a:r>
            <a:endPar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8" presetClass="entr" presetSubtype="16" dur="200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diamond(in)">
                                      <p:cBhvr>
                                        <p:cTn id="14" dur="2000"/>
                                        <p:tgtEl>
                                          <p:spTgt spid="7">
                                            <p:txEl>
                                              <p:pRg st="0" end="0"/>
                                            </p:txEl>
                                          </p:spTgt>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8" presetClass="entr" presetSubtype="16" dur="2000" fill="hold"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diamond(in)">
                                      <p:cBhvr>
                                        <p:cTn id="19" dur="2000"/>
                                        <p:tgtEl>
                                          <p:spTgt spid="7">
                                            <p:txEl>
                                              <p:pRg st="1" end="1"/>
                                            </p:txEl>
                                          </p:spTgt>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8" presetClass="entr" presetSubtype="16" dur="2000" fill="hold" nodeType="click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diamond(in)">
                                      <p:cBhvr>
                                        <p:cTn id="24" dur="2000"/>
                                        <p:tgtEl>
                                          <p:spTgt spid="7">
                                            <p:txEl>
                                              <p:pRg st="2" end="2"/>
                                            </p:txEl>
                                          </p:spTgt>
                                        </p:tgtEl>
                                      </p:cBhvr>
                                    </p:animEffect>
                                  </p:childTnLst>
                                </p:cTn>
                              </p:par>
                            </p:childTnLst>
                          </p:cTn>
                        </p:par>
                      </p:childTnLst>
                    </p:cTn>
                  </p:par>
                  <p:par>
                    <p:cTn id="25" fill="hold" nodeType="clickPar">
                      <p:stCondLst>
                        <p:cond delay="indefinite"/>
                        <p:cond evt="onBegin" delay="0">
                          <p:tn val="24"/>
                        </p:cond>
                      </p:stCondLst>
                      <p:childTnLst>
                        <p:par>
                          <p:cTn id="26" fill="hold">
                            <p:stCondLst>
                              <p:cond delay="0"/>
                            </p:stCondLst>
                            <p:childTnLst>
                              <p:par>
                                <p:cTn id="27" presetID="8" presetClass="entr" presetSubtype="16" dur="2000"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diamond(in)">
                                      <p:cBhvr>
                                        <p:cTn id="29" dur="2000"/>
                                        <p:tgtEl>
                                          <p:spTgt spid="7">
                                            <p:txEl>
                                              <p:pRg st="3" end="3"/>
                                            </p:txEl>
                                          </p:spTgt>
                                        </p:tgtEl>
                                      </p:cBhvr>
                                    </p:animEffect>
                                  </p:childTnLst>
                                </p:cTn>
                              </p:par>
                            </p:childTnLst>
                          </p:cTn>
                        </p:par>
                      </p:childTnLst>
                    </p:cTn>
                  </p:par>
                  <p:par>
                    <p:cTn id="30" fill="hold" nodeType="clickPar">
                      <p:stCondLst>
                        <p:cond delay="indefinite"/>
                        <p:cond evt="onBegin" delay="0">
                          <p:tn val="29"/>
                        </p:cond>
                      </p:stCondLst>
                      <p:childTnLst>
                        <p:par>
                          <p:cTn id="31" fill="hold">
                            <p:stCondLst>
                              <p:cond delay="0"/>
                            </p:stCondLst>
                            <p:childTnLst>
                              <p:par>
                                <p:cTn id="32" presetID="8" presetClass="entr" presetSubtype="16" dur="2000" fill="hold" nodeType="clickEffect">
                                  <p:stCondLst>
                                    <p:cond delay="0"/>
                                  </p:stCondLst>
                                  <p:childTnLst>
                                    <p:set>
                                      <p:cBhvr>
                                        <p:cTn id="33" dur="1" fill="hold">
                                          <p:stCondLst>
                                            <p:cond delay="0"/>
                                          </p:stCondLst>
                                        </p:cTn>
                                        <p:tgtEl>
                                          <p:spTgt spid="7">
                                            <p:txEl>
                                              <p:pRg st="4" end="4"/>
                                            </p:txEl>
                                          </p:spTgt>
                                        </p:tgtEl>
                                        <p:attrNameLst>
                                          <p:attrName>style.visibility</p:attrName>
                                        </p:attrNameLst>
                                      </p:cBhvr>
                                      <p:to>
                                        <p:strVal val="visible"/>
                                      </p:to>
                                    </p:set>
                                    <p:animEffect transition="in" filter="diamond(in)">
                                      <p:cBhvr>
                                        <p:cTn id="34" dur="2000"/>
                                        <p:tgtEl>
                                          <p:spTgt spid="7">
                                            <p:txEl>
                                              <p:pRg st="4" end="4"/>
                                            </p:txEl>
                                          </p:spTgt>
                                        </p:tgtEl>
                                      </p:cBhvr>
                                    </p:animEffect>
                                  </p:childTnLst>
                                </p:cTn>
                              </p:par>
                            </p:childTnLst>
                          </p:cTn>
                        </p:par>
                      </p:childTnLst>
                    </p:cTn>
                  </p:par>
                  <p:par>
                    <p:cTn id="35" fill="hold" nodeType="clickPar">
                      <p:stCondLst>
                        <p:cond delay="indefinite"/>
                        <p:cond evt="onBegin" delay="0">
                          <p:tn val="34"/>
                        </p:cond>
                      </p:stCondLst>
                      <p:childTnLst>
                        <p:par>
                          <p:cTn id="36" fill="hold">
                            <p:stCondLst>
                              <p:cond delay="0"/>
                            </p:stCondLst>
                            <p:childTnLst>
                              <p:par>
                                <p:cTn id="37" presetID="8" presetClass="entr" presetSubtype="16" dur="2000" fill="hold" nodeType="clickEffect">
                                  <p:stCondLst>
                                    <p:cond delay="0"/>
                                  </p:stCondLst>
                                  <p:childTnLst>
                                    <p:set>
                                      <p:cBhvr>
                                        <p:cTn id="38" dur="1" fill="hold">
                                          <p:stCondLst>
                                            <p:cond delay="0"/>
                                          </p:stCondLst>
                                        </p:cTn>
                                        <p:tgtEl>
                                          <p:spTgt spid="7">
                                            <p:txEl>
                                              <p:pRg st="5" end="5"/>
                                            </p:txEl>
                                          </p:spTgt>
                                        </p:tgtEl>
                                        <p:attrNameLst>
                                          <p:attrName>style.visibility</p:attrName>
                                        </p:attrNameLst>
                                      </p:cBhvr>
                                      <p:to>
                                        <p:strVal val="visible"/>
                                      </p:to>
                                    </p:set>
                                    <p:animEffect transition="in" filter="diamond(in)">
                                      <p:cBhvr>
                                        <p:cTn id="39" dur="2000"/>
                                        <p:tgtEl>
                                          <p:spTgt spid="7">
                                            <p:txEl>
                                              <p:pRg st="5" end="5"/>
                                            </p:txEl>
                                          </p:spTgt>
                                        </p:tgtEl>
                                      </p:cBhvr>
                                    </p:animEffect>
                                  </p:childTnLst>
                                </p:cTn>
                              </p:par>
                            </p:childTnLst>
                          </p:cTn>
                        </p:par>
                      </p:childTnLst>
                    </p:cTn>
                  </p:par>
                  <p:par>
                    <p:cTn id="40" fill="hold" nodeType="clickPar">
                      <p:stCondLst>
                        <p:cond delay="indefinite"/>
                        <p:cond evt="onBegin" delay="0">
                          <p:tn val="39"/>
                        </p:cond>
                      </p:stCondLst>
                      <p:childTnLst>
                        <p:par>
                          <p:cTn id="41" fill="hold">
                            <p:stCondLst>
                              <p:cond delay="0"/>
                            </p:stCondLst>
                            <p:childTnLst>
                              <p:par>
                                <p:cTn id="42" presetID="8" presetClass="entr" presetSubtype="16" dur="2000" fill="hold" nodeType="clickEffect">
                                  <p:stCondLst>
                                    <p:cond delay="0"/>
                                  </p:stCondLst>
                                  <p:childTnLst>
                                    <p:set>
                                      <p:cBhvr>
                                        <p:cTn id="43" dur="1" fill="hold">
                                          <p:stCondLst>
                                            <p:cond delay="0"/>
                                          </p:stCondLst>
                                        </p:cTn>
                                        <p:tgtEl>
                                          <p:spTgt spid="7">
                                            <p:txEl>
                                              <p:pRg st="6" end="6"/>
                                            </p:txEl>
                                          </p:spTgt>
                                        </p:tgtEl>
                                        <p:attrNameLst>
                                          <p:attrName>style.visibility</p:attrName>
                                        </p:attrNameLst>
                                      </p:cBhvr>
                                      <p:to>
                                        <p:strVal val="visible"/>
                                      </p:to>
                                    </p:set>
                                    <p:animEffect transition="in" filter="diamond(in)">
                                      <p:cBhvr>
                                        <p:cTn id="44" dur="2000"/>
                                        <p:tgtEl>
                                          <p:spTgt spid="7">
                                            <p:txEl>
                                              <p:pRg st="6" end="6"/>
                                            </p:txEl>
                                          </p:spTgt>
                                        </p:tgtEl>
                                      </p:cBhvr>
                                    </p:animEffect>
                                  </p:childTnLst>
                                </p:cTn>
                              </p:par>
                            </p:childTnLst>
                          </p:cTn>
                        </p:par>
                      </p:childTnLst>
                    </p:cTn>
                  </p:par>
                  <p:par>
                    <p:cTn id="45" fill="hold" nodeType="clickPar">
                      <p:stCondLst>
                        <p:cond delay="indefinite"/>
                        <p:cond evt="onBegin" delay="0">
                          <p:tn val="44"/>
                        </p:cond>
                      </p:stCondLst>
                      <p:childTnLst>
                        <p:par>
                          <p:cTn id="46" fill="hold">
                            <p:stCondLst>
                              <p:cond delay="0"/>
                            </p:stCondLst>
                            <p:childTnLst>
                              <p:par>
                                <p:cTn id="47" presetID="8" presetClass="entr" presetSubtype="16" dur="2000" fill="hold" nodeType="clickEffect">
                                  <p:stCondLst>
                                    <p:cond delay="0"/>
                                  </p:stCondLst>
                                  <p:childTnLst>
                                    <p:set>
                                      <p:cBhvr>
                                        <p:cTn id="48" dur="1" fill="hold">
                                          <p:stCondLst>
                                            <p:cond delay="0"/>
                                          </p:stCondLst>
                                        </p:cTn>
                                        <p:tgtEl>
                                          <p:spTgt spid="7">
                                            <p:txEl>
                                              <p:pRg st="7" end="7"/>
                                            </p:txEl>
                                          </p:spTgt>
                                        </p:tgtEl>
                                        <p:attrNameLst>
                                          <p:attrName>style.visibility</p:attrName>
                                        </p:attrNameLst>
                                      </p:cBhvr>
                                      <p:to>
                                        <p:strVal val="visible"/>
                                      </p:to>
                                    </p:set>
                                    <p:animEffect transition="in" filter="diamond(in)">
                                      <p:cBhvr>
                                        <p:cTn id="49" dur="2000"/>
                                        <p:tgtEl>
                                          <p:spTgt spid="7">
                                            <p:txEl>
                                              <p:pRg st="7" end="7"/>
                                            </p:txEl>
                                          </p:spTgt>
                                        </p:tgtEl>
                                      </p:cBhvr>
                                    </p:animEffect>
                                  </p:childTnLst>
                                </p:cTn>
                              </p:par>
                            </p:childTnLst>
                          </p:cTn>
                        </p:par>
                      </p:childTnLst>
                    </p:cTn>
                  </p:par>
                  <p:par>
                    <p:cTn id="50" fill="hold" nodeType="clickPar">
                      <p:stCondLst>
                        <p:cond delay="indefinite"/>
                        <p:cond evt="onBegin" delay="0">
                          <p:tn val="49"/>
                        </p:cond>
                      </p:stCondLst>
                      <p:childTnLst>
                        <p:par>
                          <p:cTn id="51" fill="hold">
                            <p:stCondLst>
                              <p:cond delay="0"/>
                            </p:stCondLst>
                            <p:childTnLst>
                              <p:par>
                                <p:cTn id="52" presetID="8" presetClass="entr" presetSubtype="16" dur="2000" fill="hold" nodeType="clickEffect">
                                  <p:stCondLst>
                                    <p:cond delay="0"/>
                                  </p:stCondLst>
                                  <p:childTnLst>
                                    <p:set>
                                      <p:cBhvr>
                                        <p:cTn id="53" dur="1" fill="hold">
                                          <p:stCondLst>
                                            <p:cond delay="0"/>
                                          </p:stCondLst>
                                        </p:cTn>
                                        <p:tgtEl>
                                          <p:spTgt spid="7">
                                            <p:txEl>
                                              <p:pRg st="8" end="8"/>
                                            </p:txEl>
                                          </p:spTgt>
                                        </p:tgtEl>
                                        <p:attrNameLst>
                                          <p:attrName>style.visibility</p:attrName>
                                        </p:attrNameLst>
                                      </p:cBhvr>
                                      <p:to>
                                        <p:strVal val="visible"/>
                                      </p:to>
                                    </p:set>
                                    <p:animEffect transition="in" filter="diamond(in)">
                                      <p:cBhvr>
                                        <p:cTn id="54" dur="2000"/>
                                        <p:tgtEl>
                                          <p:spTgt spid="7">
                                            <p:txEl>
                                              <p:pRg st="8" end="8"/>
                                            </p:txEl>
                                          </p:spTgt>
                                        </p:tgtEl>
                                      </p:cBhvr>
                                    </p:animEffect>
                                  </p:childTnLst>
                                </p:cTn>
                              </p:par>
                            </p:childTnLst>
                          </p:cTn>
                        </p:par>
                      </p:childTnLst>
                    </p:cTn>
                  </p:par>
                  <p:par>
                    <p:cTn id="55" fill="hold" nodeType="clickPar">
                      <p:stCondLst>
                        <p:cond delay="indefinite"/>
                        <p:cond evt="onBegin" delay="0">
                          <p:tn val="54"/>
                        </p:cond>
                      </p:stCondLst>
                      <p:childTnLst>
                        <p:par>
                          <p:cTn id="56" fill="hold">
                            <p:stCondLst>
                              <p:cond delay="0"/>
                            </p:stCondLst>
                            <p:childTnLst>
                              <p:par>
                                <p:cTn id="57" presetID="8" presetClass="entr" presetSubtype="16" dur="2000" fill="hold" nodeType="clickEffect">
                                  <p:stCondLst>
                                    <p:cond delay="0"/>
                                  </p:stCondLst>
                                  <p:childTnLst>
                                    <p:set>
                                      <p:cBhvr>
                                        <p:cTn id="58" dur="1" fill="hold">
                                          <p:stCondLst>
                                            <p:cond delay="0"/>
                                          </p:stCondLst>
                                        </p:cTn>
                                        <p:tgtEl>
                                          <p:spTgt spid="7">
                                            <p:txEl>
                                              <p:pRg st="9" end="9"/>
                                            </p:txEl>
                                          </p:spTgt>
                                        </p:tgtEl>
                                        <p:attrNameLst>
                                          <p:attrName>style.visibility</p:attrName>
                                        </p:attrNameLst>
                                      </p:cBhvr>
                                      <p:to>
                                        <p:strVal val="visible"/>
                                      </p:to>
                                    </p:set>
                                    <p:animEffect transition="in" filter="diamond(in)">
                                      <p:cBhvr>
                                        <p:cTn id="59" dur="2000"/>
                                        <p:tgtEl>
                                          <p:spTgt spid="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19735" y="1014730"/>
            <a:ext cx="10988040" cy="4828540"/>
          </a:xfrm>
          <a:prstGeom prst="rect">
            <a:avLst/>
          </a:prstGeom>
          <a:solidFill>
            <a:schemeClr val="bg2">
              <a:lumMod val="20000"/>
              <a:lumOff val="80000"/>
            </a:schemeClr>
          </a:solid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40000"/>
              </a:lnSpc>
            </a:pPr>
            <a:r>
              <a:rPr sz="2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季布“一诺千金”</a:t>
            </a:r>
            <a:endParaRPr sz="2000">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l">
              <a:lnSpc>
                <a:spcPct val="140000"/>
              </a:lnSpc>
            </a:pPr>
            <a:r>
              <a:rPr lang="en-US" sz="2000">
                <a:solidFill>
                  <a:schemeClr val="tx1"/>
                </a:solidFill>
                <a:latin typeface="黑体" panose="02010609060101010101" pitchFamily="49" charset="-122"/>
                <a:ea typeface="黑体" panose="02010609060101010101" pitchFamily="49" charset="-122"/>
                <a:cs typeface="黑体" panose="02010609060101010101" pitchFamily="49" charset="-122"/>
              </a:rPr>
              <a:t>   </a:t>
            </a:r>
            <a:r>
              <a:rPr lang="en-US" sz="2400">
                <a:solidFill>
                  <a:schemeClr val="tx1"/>
                </a:solidFill>
                <a:latin typeface="楷体" panose="02010609060101010101" charset="-122"/>
                <a:ea typeface="楷体" panose="02010609060101010101" charset="-122"/>
                <a:cs typeface="楷体" panose="02010609060101010101" charset="-122"/>
              </a:rPr>
              <a:t> </a:t>
            </a:r>
            <a:r>
              <a:rPr sz="2400">
                <a:solidFill>
                  <a:schemeClr val="tx1"/>
                </a:solidFill>
                <a:latin typeface="楷体" panose="02010609060101010101" charset="-122"/>
                <a:ea typeface="楷体" panose="02010609060101010101" charset="-122"/>
                <a:cs typeface="楷体" panose="02010609060101010101" charset="-122"/>
              </a:rPr>
              <a:t>秦末有个叫季布的人，一向说话算数，信誉非常高，许多人都同他建立起了浓厚的友情。当时甚至流传着这样的谚语：“得黄金百斤，不如得季布一诺。”（这就是成语“一诺千斤”的由来）后来，他得罪了汉高祖刘邦，被悬赏捉拿。结果他的旧日的朋友不仅不被重金所惑，而且冒着灭九族的危险来保护他，缍使他免遭祸殃。一个人诚实有信，自然得道多助，能获得大家的尊重和友谊。反过来，如果贪图一时的安逸或小便宜，而失信于朋友，表面上是得到了“实惠”。但为了这点实惠他毁了自己的声誉而声誉相比于物质是重要得多的。所以，失信于朋友，无异于失去了西瓜捡芝麻，得不偿失的。</a:t>
            </a:r>
            <a:endParaRPr sz="2400">
              <a:solidFill>
                <a:schemeClr val="tx1"/>
              </a:solidFill>
              <a:latin typeface="楷体" panose="02010609060101010101" charset="-122"/>
              <a:ea typeface="楷体" panose="02010609060101010101" charset="-122"/>
              <a:cs typeface="楷体" panose="02010609060101010101" charset="-122"/>
            </a:endParaRPr>
          </a:p>
        </p:txBody>
      </p:sp>
      <p:sp>
        <p:nvSpPr>
          <p:cNvPr id="2" name="文本框 1"/>
          <p:cNvSpPr txBox="1"/>
          <p:nvPr/>
        </p:nvSpPr>
        <p:spPr>
          <a:xfrm>
            <a:off x="419735" y="360045"/>
            <a:ext cx="3738880" cy="521970"/>
          </a:xfrm>
          <a:prstGeom prst="rect">
            <a:avLst/>
          </a:prstGeom>
          <a:noFill/>
        </p:spPr>
        <p:txBody>
          <a:bodyPr wrap="non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800">
                <a:highlight>
                  <a:srgbClr val="FFFF00"/>
                </a:highlight>
                <a:latin typeface="黑体" panose="02010609060101010101" pitchFamily="49" charset="-122"/>
                <a:ea typeface="黑体" panose="02010609060101010101" pitchFamily="49" charset="-122"/>
                <a:cs typeface="黑体" panose="02010609060101010101" pitchFamily="49" charset="-122"/>
                <a:sym typeface="+mn-ea"/>
              </a:rPr>
              <a:t>（二）关于诚信的故事</a:t>
            </a:r>
            <a:endParaRPr lang="zh-CN" altLang="en-US" sz="2800">
              <a:highlight>
                <a:srgbClr val="FFFF00"/>
              </a:highlight>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527050" y="469265"/>
            <a:ext cx="10999470" cy="5409565"/>
          </a:xfrm>
          <a:prstGeom prst="rect">
            <a:avLst/>
          </a:prstGeom>
          <a:solidFill>
            <a:schemeClr val="bg1">
              <a:lumMod val="95000"/>
            </a:schemeClr>
          </a:solid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20000"/>
              </a:lnSpc>
            </a:pPr>
            <a:r>
              <a:rPr lang="zh-CN" sz="2800" b="1">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烽火戏诸侯：</a:t>
            </a:r>
            <a:r>
              <a:rPr sz="2800" b="1">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失信亡国</a:t>
            </a:r>
            <a:endParaRPr sz="2800" b="1">
              <a:solidFill>
                <a:schemeClr val="tx1">
                  <a:lumMod val="95000"/>
                  <a:lumOff val="5000"/>
                </a:schemeClr>
              </a:solidFill>
              <a:latin typeface="楷体" panose="02010609060101010101" charset="-122"/>
              <a:ea typeface="楷体" panose="02010609060101010101" charset="-122"/>
              <a:cs typeface="微软雅黑" panose="020b0503020204020204" pitchFamily="34" charset="-122"/>
              <a:sym typeface="+mn-ea"/>
            </a:endParaRPr>
          </a:p>
          <a:p>
            <a:pPr algn="l">
              <a:lnSpc>
                <a:spcPct val="100000"/>
              </a:lnSpc>
            </a:pPr>
            <a:r>
              <a:rPr lang="en-US" sz="2400" b="1">
                <a:solidFill>
                  <a:schemeClr val="tx1">
                    <a:lumMod val="95000"/>
                    <a:lumOff val="5000"/>
                  </a:schemeClr>
                </a:solidFill>
                <a:latin typeface="楷体" panose="02010609060101010101" charset="-122"/>
                <a:ea typeface="楷体" panose="02010609060101010101" charset="-122"/>
                <a:cs typeface="微软雅黑" panose="020b0503020204020204" pitchFamily="34" charset="-122"/>
                <a:sym typeface="+mn-ea"/>
              </a:rPr>
              <a:t>     </a:t>
            </a:r>
            <a:r>
              <a:rPr sz="2400">
                <a:solidFill>
                  <a:schemeClr val="tx1">
                    <a:lumMod val="95000"/>
                    <a:lumOff val="5000"/>
                  </a:schemeClr>
                </a:solidFill>
                <a:latin typeface="楷体" panose="02010609060101010101" charset="-122"/>
                <a:ea typeface="楷体" panose="02010609060101010101" charset="-122"/>
                <a:cs typeface="微软雅黑" panose="020b0503020204020204" pitchFamily="34" charset="-122"/>
                <a:sym typeface="+mn-ea"/>
              </a:rPr>
              <a:t>周幽王是西周最后一个国王。有一年，褒国为了讨好周幽王，把美女褒姒送给幽王，周幽王十分喜欢褒姒。不久，褒姒生了一个儿子，取名伯服。周幽王便废了申后和太子宜，立褒姒为后，伯服为太子。褒姒虽然深得周幽王的宠爱，又贵为皇后，但却从来没见她笑过。周幽王千方百计引她笑，但都徒劳。为了博得美人一笑，周幽王竟想出个举烽火的办法来。烽火是当时为了保障国家安全在边界设的，相当于现在的报警设备。如果敌人在夜里人侵，则在烽火台点燃柴火；如果敌人在白天来犯，则点燃干狼粪放烟，而且是一处接一处，一直点燃到远方。诸侯看见烟火，就会立即赶来救援。这天，周幽王带着褒姒到骊山去玩，下令点起烽火。各路诸侯看到烟火，立即率兵匆忙赶来。褒姒看见千军万马从四面八方赶来，乐得开口笑了。褒姒笑了，诸侯们白白跑了一趟，怏怏而返。幽王为了欣赏褒姒笑的媚态，屡次点起烽火，诸侯屡次上当，就不再来了。这时，敌人真的人侵了，这是申后的父亲申侯恨幽王废皇后和太子，便发动缯国和西夷犬戎起兵攻打幽王，幽王势孤力单，无兵救援，被杀于骊山下，西周从此灭亡了。</a:t>
            </a:r>
            <a:endParaRPr sz="2400">
              <a:solidFill>
                <a:schemeClr val="tx1">
                  <a:lumMod val="95000"/>
                  <a:lumOff val="5000"/>
                </a:schemeClr>
              </a:solidFill>
              <a:latin typeface="楷体" panose="02010609060101010101" charset="-122"/>
              <a:ea typeface="楷体" panose="02010609060101010101" charset="-122"/>
              <a:cs typeface="微软雅黑" panose="020b0503020204020204" pitchFamily="34" charset="-122"/>
              <a:sym typeface="+mn-ea"/>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63550" y="681355"/>
            <a:ext cx="10812780" cy="4912995"/>
          </a:xfrm>
          <a:prstGeom prst="rect">
            <a:avLst/>
          </a:prstGeom>
          <a:solidFill>
            <a:schemeClr val="bg2">
              <a:lumMod val="20000"/>
              <a:lumOff val="80000"/>
            </a:schemeClr>
          </a:solid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40000"/>
              </a:lnSpc>
            </a:pPr>
            <a:r>
              <a:rPr sz="2800" b="1">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rPr>
              <a:t>立木取信</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endParaRPr>
          </a:p>
          <a:p>
            <a:pPr algn="l">
              <a:lnSpc>
                <a:spcPct val="140000"/>
              </a:lnSpc>
            </a:pPr>
            <a:r>
              <a:rPr lang="en-US" sz="2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rPr>
              <a:t>    </a:t>
            </a:r>
            <a:r>
              <a:rPr sz="2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rPr>
              <a:t>商鞅任秦孝公之相，欲为新法。秦孝公有些担心，犹豫不决。商鞅终于说服了秦孝公实行变法，发布了新的政令。为了取信于民，商鞅立三丈之木于国都市南门，招募百姓中有能把此木移到北门的，给予10金。百姓对这种做法感到奇怪，没有敢去移动这块木头的。然后，商鞅又布告国人，能移动者给予50金。有个大胆的终于移动了这块木头，商鞅马上就给了他50金，以表明诚信不欺。这一立木取信的事实，终于使百姓确信新法是可信的，从而推行了新法。</a:t>
            </a:r>
            <a:endParaRPr sz="2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ppt_w*0.70"/>
                                          </p:val>
                                        </p:tav>
                                        <p:tav tm="100000">
                                          <p:val>
                                            <p:strVal val="#ppt_w"/>
                                          </p:val>
                                        </p:tav>
                                      </p:tavLst>
                                    </p:anim>
                                    <p:anim calcmode="lin" valueType="num">
                                      <p:cBhvr>
                                        <p:cTn id="8" dur="1000" fill="hold"/>
                                        <p:tgtEl>
                                          <p:spTgt spid="7"/>
                                        </p:tgtEl>
                                        <p:attrNameLst>
                                          <p:attrName>ppt_h</p:attrName>
                                        </p:attrNameLst>
                                      </p:cBhvr>
                                      <p:tavLst>
                                        <p:tav tm="0">
                                          <p:val>
                                            <p:strVal val="#ppt_h"/>
                                          </p:val>
                                        </p:tav>
                                        <p:tav tm="100000">
                                          <p:val>
                                            <p:strVal val="#ppt_h"/>
                                          </p:val>
                                        </p:tav>
                                      </p:tavLst>
                                    </p:anim>
                                    <p:animEffect transition="in" filter="fade">
                                      <p:cBhvr>
                                        <p:cTn id="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69265" y="345440"/>
            <a:ext cx="11194415" cy="5742940"/>
          </a:xfrm>
          <a:prstGeom prst="rect">
            <a:avLst/>
          </a:prstGeom>
          <a:solidFill>
            <a:schemeClr val="tx2">
              <a:lumMod val="20000"/>
              <a:lumOff val="80000"/>
            </a:schemeClr>
          </a:solid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10000"/>
              </a:lnSpc>
            </a:pPr>
            <a:r>
              <a:rPr sz="28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rPr>
              <a:t>曾参教子，言而有信</a:t>
            </a:r>
            <a:endParaRPr sz="28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endParaRPr>
          </a:p>
          <a:p>
            <a:pPr algn="l">
              <a:lnSpc>
                <a:spcPct val="110000"/>
              </a:lnSpc>
            </a:pPr>
            <a:r>
              <a:rPr lang="en-US"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rPr>
              <a:t>    </a:t>
            </a:r>
            <a:r>
              <a:rPr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rPr>
              <a:t>一天，曾参妻子忙着准备冬季服装，偏偏布料不够。她收拾好针线要上街，天近晌午，带着孩子，慢腾腾地走去，恐怕啥事也办不成。曾参妻子劝他不要跟着，但小儿子哭闹不休。她被缠得无法脱身，就指着院里猪栏的猪说：“乖儿子，听话，好好在家玩。妈妈上街回来，杀了那头猪给你吃。”孩子很久没有吃到肉了，听妈妈说要杀猪给自己吃，破涕为笑说：“妈妈，你去吧！我在家里玩，等你回来杀猪。”</a:t>
            </a:r>
            <a:endParaRPr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endParaRPr>
          </a:p>
          <a:p>
            <a:pPr algn="l">
              <a:lnSpc>
                <a:spcPct val="110000"/>
              </a:lnSpc>
            </a:pPr>
            <a:r>
              <a:rPr lang="en-US"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rPr>
              <a:t>    </a:t>
            </a:r>
            <a:r>
              <a:rPr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rPr>
              <a:t>妈妈走后，孩子跑到后院书房，摇着曾参的胳膊说：“爹爹，有肉吃啦！”曾参放下竹简，奇怪地问：“哪来的肉？”小儿子乐颠颠地回答道：“妈妈说，她上街回来杀圈里的猪。杀了猪，不就有肉吃了么？”小儿子说着，仰着小脸，天真地问：“爹爹，这是真的吗？”“当然是真的！走，咱们磨刀去，你妈妈回来，正好杀猪。”小儿子高兴地跑前蹿后，帮着曾参忙活。</a:t>
            </a:r>
            <a:endParaRPr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endParaRPr>
          </a:p>
          <a:p>
            <a:pPr algn="l">
              <a:lnSpc>
                <a:spcPct val="110000"/>
              </a:lnSpc>
            </a:pPr>
            <a:r>
              <a:rPr lang="en-US"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rPr>
              <a:t>   </a:t>
            </a:r>
            <a:r>
              <a:rPr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rPr>
              <a:t>曾参的妻子从集市回来，远远就听见猪的叫声，以为家里出了什么事情，三步并作两步跑进院子。拦住曾参说：“你呀！读书读傻了，猪小，没喂肥，怎么能杀呢？”曾参擦着额头上的汗水，不解地问：“你不是亲口对儿子说，要杀猪给他吃么？”妻子笑着说：“你怎么和孩子一样见识，说杀猪就杀猪。我当时被儿子缠得没办法，哄他的呀！何必当真？”</a:t>
            </a:r>
            <a:endParaRPr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endParaRPr>
          </a:p>
          <a:p>
            <a:pPr algn="l">
              <a:lnSpc>
                <a:spcPct val="110000"/>
              </a:lnSpc>
            </a:pPr>
            <a:r>
              <a:rPr lang="en-US"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rPr>
              <a:t>   </a:t>
            </a:r>
            <a:r>
              <a:rPr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rPr>
              <a:t>“你怎么能哄骗孩子呢？”曾参收敛了笑容，严肃地对妻子说：“孩子小，父母的一言一行对他们都有影响。你今天哄骗了他，他以后也会学着你的样子去哄骗别人。再说，你在孩子面前说了假话，他很难再相信你的，以后还怎么对他进行教育？”</a:t>
            </a:r>
            <a:endParaRPr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endParaRPr>
          </a:p>
          <a:p>
            <a:pPr algn="l">
              <a:lnSpc>
                <a:spcPct val="110000"/>
              </a:lnSpc>
            </a:pPr>
            <a:r>
              <a:rPr lang="en-US"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rPr>
              <a:t>   </a:t>
            </a:r>
            <a:r>
              <a:rPr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rPr>
              <a:t>曾参的话，句句在理，说得妻子心悦诚服。她笑吟吟地帮助丈夫捆猪，杀猪。一切收拾妥当后，又架起柴火，煮了几块香喷喷的肉，让儿子饱餐一顿。儿子一边吃肉，一边兴奋地说：“妈妈，好妈妈，说话算数呢！”</a:t>
            </a:r>
            <a:endParaRPr sz="1800">
              <a:solidFill>
                <a:schemeClr val="tx1">
                  <a:lumMod val="95000"/>
                  <a:lumOff val="5000"/>
                </a:schemeClr>
              </a:solidFill>
              <a:latin typeface="楷体" panose="02010609060101010101" charset="-122"/>
              <a:ea typeface="楷体" panose="02010609060101010101" charset="-122"/>
              <a:cs typeface="楷体" panose="02010609060101010101" charset="-122"/>
              <a:sym typeface="+mn-ea"/>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diamond(in)">
                                      <p:cBhvr>
                                        <p:cTn id="7" dur="2000"/>
                                        <p:tgtEl>
                                          <p:spTgt spid="7">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diamond(in)">
                                      <p:cBhvr>
                                        <p:cTn id="12" dur="2000"/>
                                        <p:tgtEl>
                                          <p:spTgt spid="7">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8" presetClass="entr" presetSubtype="16" dur="200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diamond(in)">
                                      <p:cBhvr>
                                        <p:cTn id="17" dur="2000"/>
                                        <p:tgtEl>
                                          <p:spTgt spid="7">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8" presetClass="entr" presetSubtype="16" dur="200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diamond(in)">
                                      <p:cBhvr>
                                        <p:cTn id="22" dur="2000"/>
                                        <p:tgtEl>
                                          <p:spTgt spid="7">
                                            <p:txEl>
                                              <p:pRg st="3" end="3"/>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8" presetClass="entr" presetSubtype="16" dur="200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diamond(in)">
                                      <p:cBhvr>
                                        <p:cTn id="27" dur="2000"/>
                                        <p:tgtEl>
                                          <p:spTgt spid="7">
                                            <p:txEl>
                                              <p:pRg st="4" end="4"/>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8" presetClass="entr" presetSubtype="16" dur="2000" fill="hold"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diamond(in)">
                                      <p:cBhvr>
                                        <p:cTn id="32" dur="20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6" name="文本框 5"/>
          <p:cNvSpPr txBox="1"/>
          <p:nvPr/>
        </p:nvSpPr>
        <p:spPr>
          <a:xfrm>
            <a:off x="448945" y="440055"/>
            <a:ext cx="10901045" cy="5551170"/>
          </a:xfrm>
          <a:prstGeom prst="rect">
            <a:avLst/>
          </a:prstGeom>
          <a:solidFill>
            <a:schemeClr val="tx2">
              <a:lumMod val="20000"/>
              <a:lumOff val="80000"/>
            </a:schemeClr>
          </a:solid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10000"/>
              </a:lnSpc>
            </a:pPr>
            <a:r>
              <a:rPr lang="zh-CN" sz="2800" b="1">
                <a:solidFill>
                  <a:schemeClr val="tx1"/>
                </a:solidFill>
                <a:latin typeface="黑体" panose="02010609060101010101" pitchFamily="49" charset="-122"/>
                <a:ea typeface="黑体" panose="02010609060101010101" pitchFamily="49" charset="-122"/>
                <a:cs typeface="楷体" panose="02010609060101010101" charset="-122"/>
              </a:rPr>
              <a:t>韩信报恩</a:t>
            </a:r>
            <a:endParaRPr lang="zh-CN" sz="2800" b="1">
              <a:solidFill>
                <a:schemeClr val="tx1"/>
              </a:solidFill>
              <a:latin typeface="黑体" panose="02010609060101010101" pitchFamily="49" charset="-122"/>
              <a:ea typeface="黑体" panose="02010609060101010101" pitchFamily="49" charset="-122"/>
              <a:cs typeface="楷体" panose="02010609060101010101" charset="-122"/>
            </a:endParaRPr>
          </a:p>
          <a:p>
            <a:pPr algn="l">
              <a:lnSpc>
                <a:spcPct val="150000"/>
              </a:lnSpc>
            </a:pPr>
            <a:r>
              <a:rPr lang="en-US" altLang="zh-CN" sz="2400" b="1">
                <a:solidFill>
                  <a:schemeClr val="tx1"/>
                </a:solidFill>
                <a:latin typeface="楷体" panose="02010609060101010101" charset="-122"/>
                <a:ea typeface="楷体" panose="02010609060101010101" charset="-122"/>
                <a:cs typeface="楷体" panose="02010609060101010101" charset="-122"/>
              </a:rPr>
              <a:t>    </a:t>
            </a:r>
            <a:r>
              <a:rPr lang="zh-CN" sz="2400">
                <a:solidFill>
                  <a:schemeClr val="tx1"/>
                </a:solidFill>
                <a:latin typeface="楷体" panose="02010609060101010101" charset="-122"/>
                <a:ea typeface="楷体" panose="02010609060101010101" charset="-122"/>
                <a:cs typeface="楷体" panose="02010609060101010101" charset="-122"/>
              </a:rPr>
              <a:t>汉朝的开国功臣韩信，年幼时家里很贫穷，常常衣食无着，他跟着哥哥嫂嫂住在一起，靠吃剩饭剩菜过日子。小韩信白天帮哥哥干活，晚上刻苦读书，刻薄的嫂嫂还是非常讨厌他读书，认为读书耗费了灯油，又没有用处。于是韩信只好流落街头，过着衣不蔽体，食不果腹的生活。有一位为别人当佣人的老婆婆很同情他，支持他读书，还每天给他饭吃。面对老婆婆的一片诚心，韩信很感激，他对老人说：“我长大了一定要报答你。”老婆婆笑着说：“等你长大后我就入土了。”后来韩信成为著名的将领，被刘邦封为楚王，他仍然惦记着这位曾经给他帮助的老人。他于是找到这位老人，将老人接到自己的宫殿里，像对待自己的母亲一样对待她。</a:t>
            </a:r>
            <a:endParaRPr lang="zh-CN" sz="2400">
              <a:solidFill>
                <a:schemeClr val="tx1"/>
              </a:solidFill>
              <a:latin typeface="楷体" panose="02010609060101010101" charset="-122"/>
              <a:ea typeface="楷体" panose="02010609060101010101" charset="-122"/>
              <a:cs typeface="楷体" panose="02010609060101010101"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6" name="文本框 5"/>
          <p:cNvSpPr txBox="1"/>
          <p:nvPr/>
        </p:nvSpPr>
        <p:spPr>
          <a:xfrm>
            <a:off x="669211" y="1174156"/>
            <a:ext cx="10852899" cy="491617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just">
              <a:lnSpc>
                <a:spcPct val="140000"/>
              </a:lnSpc>
            </a:pPr>
            <a:r>
              <a:rPr sz="3200">
                <a:solidFill>
                  <a:schemeClr val="tx1"/>
                </a:solidFill>
                <a:latin typeface="楷体" panose="02010609060101010101" charset="-122"/>
                <a:ea typeface="楷体" panose="02010609060101010101" charset="-122"/>
                <a:cs typeface="楷体" panose="02010609060101010101" charset="-122"/>
              </a:rPr>
              <a:t>1.讲诚信，用信用，促文明。</a:t>
            </a:r>
            <a:endParaRPr sz="3200">
              <a:solidFill>
                <a:schemeClr val="tx1"/>
              </a:solidFill>
              <a:latin typeface="楷体" panose="02010609060101010101" charset="-122"/>
              <a:ea typeface="楷体" panose="02010609060101010101" charset="-122"/>
              <a:cs typeface="楷体" panose="02010609060101010101" charset="-122"/>
            </a:endParaRPr>
          </a:p>
          <a:p>
            <a:pPr algn="just">
              <a:lnSpc>
                <a:spcPct val="140000"/>
              </a:lnSpc>
            </a:pPr>
            <a:r>
              <a:rPr sz="3200">
                <a:solidFill>
                  <a:schemeClr val="tx1"/>
                </a:solidFill>
                <a:latin typeface="楷体" panose="02010609060101010101" charset="-122"/>
                <a:ea typeface="楷体" panose="02010609060101010101" charset="-122"/>
                <a:cs typeface="楷体" panose="02010609060101010101" charset="-122"/>
              </a:rPr>
              <a:t>2.守信光荣，失信可耻。</a:t>
            </a:r>
            <a:endParaRPr sz="3200">
              <a:solidFill>
                <a:schemeClr val="tx1"/>
              </a:solidFill>
              <a:latin typeface="楷体" panose="02010609060101010101" charset="-122"/>
              <a:ea typeface="楷体" panose="02010609060101010101" charset="-122"/>
              <a:cs typeface="楷体" panose="02010609060101010101" charset="-122"/>
            </a:endParaRPr>
          </a:p>
          <a:p>
            <a:pPr algn="just">
              <a:lnSpc>
                <a:spcPct val="140000"/>
              </a:lnSpc>
            </a:pPr>
            <a:r>
              <a:rPr sz="3200">
                <a:solidFill>
                  <a:schemeClr val="tx1"/>
                </a:solidFill>
                <a:latin typeface="楷体" panose="02010609060101010101" charset="-122"/>
                <a:ea typeface="楷体" panose="02010609060101010101" charset="-122"/>
                <a:cs typeface="楷体" panose="02010609060101010101" charset="-122"/>
              </a:rPr>
              <a:t>3.守信走遍天下，失信寸步难行。</a:t>
            </a:r>
            <a:endParaRPr sz="3200">
              <a:solidFill>
                <a:schemeClr val="tx1"/>
              </a:solidFill>
              <a:latin typeface="楷体" panose="02010609060101010101" charset="-122"/>
              <a:ea typeface="楷体" panose="02010609060101010101" charset="-122"/>
              <a:cs typeface="楷体" panose="02010609060101010101" charset="-122"/>
            </a:endParaRPr>
          </a:p>
          <a:p>
            <a:pPr algn="just">
              <a:lnSpc>
                <a:spcPct val="140000"/>
              </a:lnSpc>
            </a:pPr>
            <a:r>
              <a:rPr sz="3200">
                <a:solidFill>
                  <a:schemeClr val="tx1"/>
                </a:solidFill>
                <a:latin typeface="楷体" panose="02010609060101010101" charset="-122"/>
                <a:ea typeface="楷体" panose="02010609060101010101" charset="-122"/>
                <a:cs typeface="楷体" panose="02010609060101010101" charset="-122"/>
              </a:rPr>
              <a:t>4.加强诚信教育与诚信文化建设。</a:t>
            </a:r>
            <a:endParaRPr sz="3200">
              <a:solidFill>
                <a:schemeClr val="tx1"/>
              </a:solidFill>
              <a:latin typeface="楷体" panose="02010609060101010101" charset="-122"/>
              <a:ea typeface="楷体" panose="02010609060101010101" charset="-122"/>
              <a:cs typeface="楷体" panose="02010609060101010101" charset="-122"/>
            </a:endParaRPr>
          </a:p>
          <a:p>
            <a:pPr algn="just">
              <a:lnSpc>
                <a:spcPct val="140000"/>
              </a:lnSpc>
            </a:pPr>
            <a:r>
              <a:rPr sz="3200">
                <a:solidFill>
                  <a:schemeClr val="tx1"/>
                </a:solidFill>
                <a:latin typeface="楷体" panose="02010609060101010101" charset="-122"/>
                <a:ea typeface="楷体" panose="02010609060101010101" charset="-122"/>
                <a:cs typeface="楷体" panose="02010609060101010101" charset="-122"/>
              </a:rPr>
              <a:t>5.加强行业自律，树立诚信意识。</a:t>
            </a:r>
            <a:endParaRPr sz="3200">
              <a:solidFill>
                <a:schemeClr val="tx1"/>
              </a:solidFill>
              <a:latin typeface="楷体" panose="02010609060101010101" charset="-122"/>
              <a:ea typeface="楷体" panose="02010609060101010101" charset="-122"/>
              <a:cs typeface="楷体" panose="02010609060101010101" charset="-122"/>
            </a:endParaRPr>
          </a:p>
          <a:p>
            <a:pPr algn="just">
              <a:lnSpc>
                <a:spcPct val="140000"/>
              </a:lnSpc>
            </a:pPr>
            <a:r>
              <a:rPr sz="3200">
                <a:solidFill>
                  <a:schemeClr val="tx1"/>
                </a:solidFill>
                <a:latin typeface="楷体" panose="02010609060101010101" charset="-122"/>
                <a:ea typeface="楷体" panose="02010609060101010101" charset="-122"/>
                <a:cs typeface="楷体" panose="02010609060101010101" charset="-122"/>
              </a:rPr>
              <a:t>6.诚信是财富、是资源、是品德。</a:t>
            </a:r>
            <a:endParaRPr sz="3200">
              <a:solidFill>
                <a:schemeClr val="tx1"/>
              </a:solidFill>
              <a:latin typeface="楷体" panose="02010609060101010101" charset="-122"/>
              <a:ea typeface="楷体" panose="02010609060101010101" charset="-122"/>
              <a:cs typeface="楷体" panose="02010609060101010101" charset="-122"/>
            </a:endParaRPr>
          </a:p>
          <a:p>
            <a:pPr algn="just">
              <a:lnSpc>
                <a:spcPct val="140000"/>
              </a:lnSpc>
            </a:pPr>
            <a:r>
              <a:rPr sz="3200">
                <a:solidFill>
                  <a:schemeClr val="tx1"/>
                </a:solidFill>
                <a:latin typeface="楷体" panose="02010609060101010101" charset="-122"/>
                <a:ea typeface="楷体" panose="02010609060101010101" charset="-122"/>
                <a:cs typeface="楷体" panose="02010609060101010101" charset="-122"/>
              </a:rPr>
              <a:t>7.立言立行要从小，诚信新风共倡导。</a:t>
            </a:r>
            <a:endParaRPr sz="3200">
              <a:solidFill>
                <a:schemeClr val="tx1"/>
              </a:solidFill>
              <a:latin typeface="楷体" panose="02010609060101010101" charset="-122"/>
              <a:ea typeface="楷体" panose="02010609060101010101" charset="-122"/>
              <a:cs typeface="楷体" panose="02010609060101010101" charset="-122"/>
            </a:endParaRPr>
          </a:p>
        </p:txBody>
      </p:sp>
      <p:sp>
        <p:nvSpPr>
          <p:cNvPr id="2" name="文本框 1"/>
          <p:cNvSpPr txBox="1"/>
          <p:nvPr/>
        </p:nvSpPr>
        <p:spPr>
          <a:xfrm>
            <a:off x="419735" y="360045"/>
            <a:ext cx="4450080" cy="521970"/>
          </a:xfrm>
          <a:prstGeom prst="rect">
            <a:avLst/>
          </a:prstGeom>
          <a:noFill/>
        </p:spPr>
        <p:txBody>
          <a:bodyPr wrap="non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800">
                <a:highlight>
                  <a:srgbClr val="FFFF00"/>
                </a:highlight>
                <a:latin typeface="黑体" panose="02010609060101010101" pitchFamily="49" charset="-122"/>
                <a:ea typeface="黑体" panose="02010609060101010101" pitchFamily="49" charset="-122"/>
                <a:cs typeface="黑体" panose="02010609060101010101" pitchFamily="49" charset="-122"/>
                <a:sym typeface="+mn-ea"/>
              </a:rPr>
              <a:t>（二）关于诚信的宣传标语</a:t>
            </a:r>
            <a:endParaRPr lang="zh-CN" altLang="en-US" sz="2800">
              <a:highlight>
                <a:srgbClr val="FFFF00"/>
              </a:highlight>
              <a:latin typeface="黑体" panose="02010609060101010101" pitchFamily="49" charset="-122"/>
              <a:ea typeface="黑体" panose="02010609060101010101" pitchFamily="49" charset="-122"/>
              <a:cs typeface="黑体" panose="02010609060101010101" pitchFamily="49" charset="-122"/>
              <a:sym typeface="+mn-ea"/>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00" name="文本框 99"/>
          <p:cNvSpPr txBox="1"/>
          <p:nvPr/>
        </p:nvSpPr>
        <p:spPr>
          <a:xfrm>
            <a:off x="527685" y="725805"/>
            <a:ext cx="10687685" cy="4815840"/>
          </a:xfrm>
          <a:prstGeom prst="rect">
            <a:avLst/>
          </a:prstGeom>
          <a:noFill/>
          <a:ln w="9525">
            <a:noFill/>
          </a:ln>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indent="266700" algn="l">
              <a:lnSpc>
                <a:spcPct val="120000"/>
              </a:lnSpc>
            </a:pPr>
            <a:r>
              <a:rPr lang="zh-CN" sz="3200">
                <a:latin typeface="楷体" panose="02010609060101010101" charset="-122"/>
                <a:ea typeface="楷体" panose="02010609060101010101" charset="-122"/>
                <a:cs typeface="楷体" panose="02010609060101010101" charset="-122"/>
              </a:rPr>
              <a:t>8.以诚待人，以信兴业。</a:t>
            </a:r>
            <a:endParaRPr lang="zh-CN" sz="3200">
              <a:latin typeface="楷体" panose="02010609060101010101" charset="-122"/>
              <a:ea typeface="楷体" panose="02010609060101010101" charset="-122"/>
              <a:cs typeface="楷体" panose="02010609060101010101" charset="-122"/>
            </a:endParaRPr>
          </a:p>
          <a:p>
            <a:pPr marL="0" indent="266700" algn="l">
              <a:lnSpc>
                <a:spcPct val="120000"/>
              </a:lnSpc>
            </a:pPr>
            <a:r>
              <a:rPr lang="zh-CN" sz="3200">
                <a:latin typeface="楷体" panose="02010609060101010101" charset="-122"/>
                <a:ea typeface="楷体" panose="02010609060101010101" charset="-122"/>
                <a:cs typeface="楷体" panose="02010609060101010101" charset="-122"/>
              </a:rPr>
              <a:t>9.诚乃立身之本，信为道德之基。</a:t>
            </a:r>
            <a:endParaRPr lang="zh-CN" sz="3200">
              <a:latin typeface="楷体" panose="02010609060101010101" charset="-122"/>
              <a:ea typeface="楷体" panose="02010609060101010101" charset="-122"/>
              <a:cs typeface="楷体" panose="02010609060101010101" charset="-122"/>
            </a:endParaRPr>
          </a:p>
          <a:p>
            <a:pPr marL="0" indent="266700" algn="l">
              <a:lnSpc>
                <a:spcPct val="120000"/>
              </a:lnSpc>
            </a:pPr>
            <a:r>
              <a:rPr lang="zh-CN" sz="3200">
                <a:latin typeface="楷体" panose="02010609060101010101" charset="-122"/>
                <a:ea typeface="楷体" panose="02010609060101010101" charset="-122"/>
                <a:cs typeface="楷体" panose="02010609060101010101" charset="-122"/>
              </a:rPr>
              <a:t>10.讲诚信、践承诺、促和谐、谋发展。</a:t>
            </a:r>
            <a:endParaRPr lang="zh-CN" sz="3200">
              <a:latin typeface="楷体" panose="02010609060101010101" charset="-122"/>
              <a:ea typeface="楷体" panose="02010609060101010101" charset="-122"/>
              <a:cs typeface="楷体" panose="02010609060101010101" charset="-122"/>
            </a:endParaRPr>
          </a:p>
          <a:p>
            <a:pPr marL="0" indent="266700" algn="l">
              <a:lnSpc>
                <a:spcPct val="120000"/>
              </a:lnSpc>
            </a:pPr>
            <a:r>
              <a:rPr lang="zh-CN" sz="3200">
                <a:latin typeface="楷体" panose="02010609060101010101" charset="-122"/>
                <a:ea typeface="楷体" panose="02010609060101010101" charset="-122"/>
                <a:cs typeface="楷体" panose="02010609060101010101" charset="-122"/>
              </a:rPr>
              <a:t>11.守诚信、崇正义、尚和合、求大同。</a:t>
            </a:r>
            <a:endParaRPr lang="zh-CN" sz="3200">
              <a:latin typeface="楷体" panose="02010609060101010101" charset="-122"/>
              <a:ea typeface="楷体" panose="02010609060101010101" charset="-122"/>
              <a:cs typeface="楷体" panose="02010609060101010101" charset="-122"/>
            </a:endParaRPr>
          </a:p>
          <a:p>
            <a:pPr marL="0" indent="266700" algn="l">
              <a:lnSpc>
                <a:spcPct val="120000"/>
              </a:lnSpc>
            </a:pPr>
            <a:r>
              <a:rPr lang="zh-CN" sz="3200">
                <a:latin typeface="楷体" panose="02010609060101010101" charset="-122"/>
                <a:ea typeface="楷体" panose="02010609060101010101" charset="-122"/>
                <a:cs typeface="楷体" panose="02010609060101010101" charset="-122"/>
              </a:rPr>
              <a:t>12.增强法制意识，共铸诚信社会。</a:t>
            </a:r>
            <a:endParaRPr lang="zh-CN" sz="3200">
              <a:latin typeface="楷体" panose="02010609060101010101" charset="-122"/>
              <a:ea typeface="楷体" panose="02010609060101010101" charset="-122"/>
              <a:cs typeface="楷体" panose="02010609060101010101" charset="-122"/>
            </a:endParaRPr>
          </a:p>
          <a:p>
            <a:pPr marL="0" indent="266700" algn="l">
              <a:lnSpc>
                <a:spcPct val="120000"/>
              </a:lnSpc>
            </a:pPr>
            <a:r>
              <a:rPr lang="zh-CN" sz="3200">
                <a:latin typeface="楷体" panose="02010609060101010101" charset="-122"/>
                <a:ea typeface="楷体" panose="02010609060101010101" charset="-122"/>
                <a:cs typeface="楷体" panose="02010609060101010101" charset="-122"/>
              </a:rPr>
              <a:t>13.诚信者人爱之，守信者人敬之，失信者人恶之。</a:t>
            </a:r>
            <a:endParaRPr lang="zh-CN" sz="3200">
              <a:latin typeface="楷体" panose="02010609060101010101" charset="-122"/>
              <a:ea typeface="楷体" panose="02010609060101010101" charset="-122"/>
              <a:cs typeface="楷体" panose="02010609060101010101" charset="-122"/>
            </a:endParaRPr>
          </a:p>
          <a:p>
            <a:pPr marL="0" indent="266700" algn="l">
              <a:lnSpc>
                <a:spcPct val="120000"/>
              </a:lnSpc>
            </a:pPr>
            <a:r>
              <a:rPr lang="zh-CN" sz="3200">
                <a:latin typeface="楷体" panose="02010609060101010101" charset="-122"/>
                <a:ea typeface="楷体" panose="02010609060101010101" charset="-122"/>
                <a:cs typeface="楷体" panose="02010609060101010101" charset="-122"/>
              </a:rPr>
              <a:t>14.用诚信美化心灵，用法治规范社会。</a:t>
            </a:r>
            <a:endParaRPr lang="zh-CN" sz="3200">
              <a:latin typeface="楷体" panose="02010609060101010101" charset="-122"/>
              <a:ea typeface="楷体" panose="02010609060101010101" charset="-122"/>
              <a:cs typeface="楷体" panose="02010609060101010101" charset="-122"/>
            </a:endParaRPr>
          </a:p>
          <a:p>
            <a:pPr marL="0" indent="266700" algn="l">
              <a:lnSpc>
                <a:spcPct val="120000"/>
              </a:lnSpc>
            </a:pPr>
            <a:r>
              <a:rPr lang="zh-CN" sz="3200">
                <a:latin typeface="楷体" panose="02010609060101010101" charset="-122"/>
                <a:ea typeface="楷体" panose="02010609060101010101" charset="-122"/>
                <a:cs typeface="楷体" panose="02010609060101010101" charset="-122"/>
              </a:rPr>
              <a:t>15.人无信不立，家无信不和，业无信不兴，国无信不稳。</a:t>
            </a:r>
            <a:endParaRPr lang="zh-CN" sz="3200">
              <a:latin typeface="楷体" panose="02010609060101010101" charset="-122"/>
              <a:ea typeface="楷体" panose="02010609060101010101" charset="-122"/>
              <a:cs typeface="楷体" panose="02010609060101010101"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9" presetClass="entr" presetSubtype="0" dur="500" decel="1000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 calcmode="lin" valueType="num">
                                      <p:cBhvr>
                                        <p:cTn id="7" dur="500" fill="hold"/>
                                        <p:tgtEl>
                                          <p:spTgt spid="100"/>
                                        </p:tgtEl>
                                        <p:attrNameLst>
                                          <p:attrName>ppt_w</p:attrName>
                                        </p:attrNameLst>
                                      </p:cBhvr>
                                      <p:tavLst>
                                        <p:tav tm="0">
                                          <p:val>
                                            <p:fltVal val="0"/>
                                          </p:val>
                                        </p:tav>
                                        <p:tav tm="100000">
                                          <p:val>
                                            <p:strVal val="#ppt_w"/>
                                          </p:val>
                                        </p:tav>
                                      </p:tavLst>
                                    </p:anim>
                                    <p:anim calcmode="lin" valueType="num">
                                      <p:cBhvr>
                                        <p:cTn id="8" dur="500" fill="hold"/>
                                        <p:tgtEl>
                                          <p:spTgt spid="100"/>
                                        </p:tgtEl>
                                        <p:attrNameLst>
                                          <p:attrName>ppt_h</p:attrName>
                                        </p:attrNameLst>
                                      </p:cBhvr>
                                      <p:tavLst>
                                        <p:tav tm="0">
                                          <p:val>
                                            <p:fltVal val="0"/>
                                          </p:val>
                                        </p:tav>
                                        <p:tav tm="100000">
                                          <p:val>
                                            <p:strVal val="#ppt_h"/>
                                          </p:val>
                                        </p:tav>
                                      </p:tavLst>
                                    </p:anim>
                                    <p:anim calcmode="lin" valueType="num">
                                      <p:cBhvr>
                                        <p:cTn id="9" dur="500" fill="hold"/>
                                        <p:tgtEl>
                                          <p:spTgt spid="100"/>
                                        </p:tgtEl>
                                        <p:attrNameLst>
                                          <p:attrName>style.rotation</p:attrName>
                                        </p:attrNameLst>
                                      </p:cBhvr>
                                      <p:tavLst>
                                        <p:tav tm="0">
                                          <p:val>
                                            <p:fltVal val="360"/>
                                          </p:val>
                                        </p:tav>
                                        <p:tav tm="100000">
                                          <p:val>
                                            <p:fltVal val="0"/>
                                          </p:val>
                                        </p:tav>
                                      </p:tavLst>
                                    </p:anim>
                                    <p:animEffect transition="in" filter="fade">
                                      <p:cBhvr>
                                        <p:cTn id="10"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6" name="文本框 5"/>
          <p:cNvSpPr txBox="1"/>
          <p:nvPr/>
        </p:nvSpPr>
        <p:spPr>
          <a:xfrm>
            <a:off x="649121" y="475805"/>
            <a:ext cx="10894240" cy="68199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20000"/>
              </a:lnSpc>
            </a:pPr>
            <a:r>
              <a:rPr lang="zh-CN" sz="3200" b="1">
                <a:solidFill>
                  <a:schemeClr val="tx1"/>
                </a:solidFill>
                <a:latin typeface="微软雅黑" panose="020b0503020204020204" pitchFamily="34" charset="-122"/>
                <a:ea typeface="微软雅黑" panose="020b0503020204020204" pitchFamily="34" charset="-122"/>
                <a:cs typeface="黑体" panose="02010609060101010101" pitchFamily="49" charset="-122"/>
              </a:rPr>
              <a:t>二、我们的互联网时代</a:t>
            </a:r>
            <a:endParaRPr lang="zh-CN" sz="3200" b="1">
              <a:solidFill>
                <a:schemeClr val="tx1"/>
              </a:solidFill>
              <a:latin typeface="微软雅黑" panose="020b0503020204020204" pitchFamily="34" charset="-122"/>
              <a:ea typeface="微软雅黑" panose="020b0503020204020204" pitchFamily="34" charset="-122"/>
              <a:cs typeface="黑体" panose="02010609060101010101" pitchFamily="49" charset="-122"/>
            </a:endParaRPr>
          </a:p>
        </p:txBody>
      </p:sp>
      <p:sp>
        <p:nvSpPr>
          <p:cNvPr id="2" name="文本框 1"/>
          <p:cNvSpPr txBox="1"/>
          <p:nvPr/>
        </p:nvSpPr>
        <p:spPr>
          <a:xfrm>
            <a:off x="648970" y="1157605"/>
            <a:ext cx="9228455" cy="5367020"/>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30000"/>
              </a:lnSpc>
            </a:pPr>
            <a:r>
              <a:rPr lang="zh-CN" altLang="en-US" sz="2400" b="1">
                <a:highlight>
                  <a:srgbClr val="FFFF00"/>
                </a:highlight>
                <a:latin typeface="微软雅黑" panose="020b0503020204020204" pitchFamily="34" charset="-122"/>
                <a:ea typeface="微软雅黑" panose="020b0503020204020204" pitchFamily="34" charset="-122"/>
                <a:cs typeface="黑体" panose="02010609060101010101" pitchFamily="49" charset="-122"/>
              </a:rPr>
              <a:t>（一）网络安全宣传周标语</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1.网络安全为人民，网络安全靠人民。</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2.文明上网引领时尚，强化安全成就梦想。</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3.网络安全始于心，安全网络践于行。</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4.网安则国安，国安则民安。</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5.e言e行见素养，e点e滳筑安全。</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6.保护网络安全，守护精神家园。</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7.便利生于指尖，安全牢记心间。</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8.网络如山勤思为径，信息似海安全作舟。</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9.网络是把双刃剑，安全使用是关键。</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10.网络穿行利害间，带上安全益无边。</a:t>
            </a:r>
            <a:endParaRPr lang="zh-CN" altLang="en-US" sz="2400">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7"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64820" y="460375"/>
            <a:ext cx="11045190" cy="525907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40000"/>
              </a:lnSpc>
            </a:pP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11.争做网络“达”人，修身兼“安”天下。</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12.修网德，勤网思，明网安，善网行。</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13.网上“送礼”很多，真的没有几个。</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14.免费wifi不要蹭，账号密码不要登。</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15.白送的“礼包”不收，幸运的“中奖”不领。</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16.筑牢网络安全基石，成就网络强国梦想。</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17.网络连着你我他，安全防范靠大家。</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18.网络连着你我他，防骗防盗两手抓。</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19.多一份网络防护技能，多一份信息安全保证。</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20.安全上网，健康成长，文明上网，放飞梦想。</a:t>
            </a:r>
            <a:endParaRPr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p:txBody>
      </p:sp>
      <p:pic>
        <p:nvPicPr>
          <p:cNvPr id="104" name="图片 103"/>
          <p:cNvPicPr/>
          <p:nvPr/>
        </p:nvPicPr>
        <p:blipFill>
          <a:blip r:embed="rId2"/>
          <a:stretch>
            <a:fillRect/>
          </a:stretch>
        </p:blipFill>
        <p:spPr>
          <a:xfrm>
            <a:off x="8023225" y="4478655"/>
            <a:ext cx="3486785" cy="1816735"/>
          </a:xfrm>
          <a:prstGeom prst="rect">
            <a:avLst/>
          </a:prstGeom>
          <a:noFill/>
          <a:ln w="9525">
            <a:noFill/>
          </a:ln>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ppt_w*0.70"/>
                                          </p:val>
                                        </p:tav>
                                        <p:tav tm="100000">
                                          <p:val>
                                            <p:strVal val="#ppt_w"/>
                                          </p:val>
                                        </p:tav>
                                      </p:tavLst>
                                    </p:anim>
                                    <p:anim calcmode="lin" valueType="num">
                                      <p:cBhvr>
                                        <p:cTn id="8" dur="1000" fill="hold"/>
                                        <p:tgtEl>
                                          <p:spTgt spid="7"/>
                                        </p:tgtEl>
                                        <p:attrNameLst>
                                          <p:attrName>ppt_h</p:attrName>
                                        </p:attrNameLst>
                                      </p:cBhvr>
                                      <p:tavLst>
                                        <p:tav tm="0">
                                          <p:val>
                                            <p:strVal val="#ppt_h"/>
                                          </p:val>
                                        </p:tav>
                                        <p:tav tm="100000">
                                          <p:val>
                                            <p:strVal val="#ppt_h"/>
                                          </p:val>
                                        </p:tav>
                                      </p:tavLst>
                                    </p:anim>
                                    <p:animEffect transition="in" filter="fade">
                                      <p:cBhvr>
                                        <p:cTn id="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https://d.book118.com/995313021004011102</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3317,&quot;width&quot;:5857}"/>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881">
      <a:dk1>
        <a:sysClr val="windowText" lastClr="000000"/>
      </a:dk1>
      <a:lt1>
        <a:sysClr val="window" lastClr="FFFFFF"/>
      </a:lt1>
      <a:dk2>
        <a:srgbClr val="4CA79E"/>
      </a:dk2>
      <a:lt2>
        <a:srgbClr val="F1666B"/>
      </a:lt2>
      <a:accent1>
        <a:srgbClr val="F1666B"/>
      </a:accent1>
      <a:accent2>
        <a:srgbClr val="4CA79E"/>
      </a:accent2>
      <a:accent3>
        <a:srgbClr val="F1666B"/>
      </a:accent3>
      <a:accent4>
        <a:srgbClr val="4CA79E"/>
      </a:accent4>
      <a:accent5>
        <a:srgbClr val="F1666B"/>
      </a:accent5>
      <a:accent6>
        <a:srgbClr val="4CA79E"/>
      </a:accent6>
      <a:hlink>
        <a:srgbClr val="0563C1"/>
      </a:hlink>
      <a:folHlink>
        <a:srgbClr val="954F72"/>
      </a:folHlink>
    </a:clrScheme>
    <a:fontScheme name="自定义 1">
      <a:majorFont>
        <a:latin typeface="Arial Black"/>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18</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Arial Black</vt:lpstr>
      <vt:lpstr>微软雅黑</vt:lpstr>
      <vt:lpstr>宋体</vt:lpstr>
      <vt:lpstr>黑体</vt:lpstr>
      <vt:lpstr>楷体</vt:lpstr>
      <vt:lpstr>Office Theme</vt:lpstr>
      <vt:lpstr>专题6  综合性学习</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2024-09-10T18:41:17.634</cp:lastPrinted>
  <dcterms:created xsi:type="dcterms:W3CDTF">2024-09-10T10:41:17Z</dcterms:created>
  <dcterms:modified xsi:type="dcterms:W3CDTF">2024-09-10T10:41:19Z</dcterms:modified>
</cp:coreProperties>
</file>