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680700" cy="60261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E92C6-C8A9-420E-BDF1-08F870DB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4CC5A-FEE3-4E1E-B1DD-5A357451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40052-CA11-4BCE-B2A5-32377867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A3BD4-D9AE-4618-939B-60FB8C960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8AE50-5615-404C-8EAC-F01D4F84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F9D1D-584B-48D8-ABA1-A9C1E2E2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F6AF2-92F7-4512-B7F3-257B26D0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355A1-6C0D-4A51-A5ED-3EB1F71C1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838AD-08F2-4DE6-B2AC-B6A0B3501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BA8F-DF80-4AF8-85BE-C2039618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3BFB-8BD9-4B57-B256-F002F1C1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pn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32243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953743" y="2083318"/>
            <a:ext cx="6209665" cy="2594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1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0" b="1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掌骨骨折患者的护理</a:t>
            </a:r>
            <a:endParaRPr lang="SimSun" altLang="SimSun" sz="4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5256529" indent="139700" algn="l" rtl="0" eaLnBrk="0">
              <a:lnSpc>
                <a:spcPct val="100000"/>
              </a:lnSpc>
              <a:spcBef>
                <a:spcPts val="2"/>
              </a:spcBef>
            </a:pPr>
            <a:r>
              <a:rPr sz="2500" kern="0" spc="80">
                <a:solidFill>
                  <a:srgbClr val="BFD02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骨科</a:t>
            </a:r>
            <a:r>
              <a:rPr sz="2500" kern="0" spc="0">
                <a:solidFill>
                  <a:srgbClr val="BFD02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-40">
                <a:solidFill>
                  <a:srgbClr val="BFD02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逯娜娜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793799" y="491997"/>
            <a:ext cx="9095740" cy="3373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97"/>
              </a:lnSpc>
            </a:pPr>
            <a:endParaRPr lang="Arial" altLang="Arial" sz="100"/>
          </a:p>
          <a:p>
            <a:pPr marL="2178685" algn="l" rtl="0" eaLnBrk="0">
              <a:lnSpc>
                <a:spcPct val="97000"/>
              </a:lnSpc>
            </a:pPr>
            <a:r>
              <a:rPr sz="3900" b="1" kern="0" spc="100">
                <a:solidFill>
                  <a:srgbClr val="699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3900" kern="0" spc="-870">
                <a:solidFill>
                  <a:srgbClr val="699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b="1" kern="0" spc="100">
                <a:solidFill>
                  <a:srgbClr val="699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、掌骨骨折的概述</a:t>
            </a:r>
            <a:endParaRPr lang="SimHei" altLang="SimHei" sz="3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marL="12700" indent="18415" algn="l" rtl="0" eaLnBrk="0">
              <a:lnSpc>
                <a:spcPct val="92000"/>
              </a:lnSpc>
              <a:spcBef>
                <a:spcPts val="4"/>
              </a:spcBef>
            </a:pPr>
            <a:r>
              <a:rPr sz="3400" kern="0" spc="16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掌骨也分一体两端，近侧端称为底，与远侧列</a:t>
            </a:r>
            <a:r>
              <a:rPr sz="3400" kern="0" spc="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kern="0" spc="23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腕骨相关节，其中第1掌骨底关节面呈鞍状，</a:t>
            </a:r>
            <a:r>
              <a:rPr sz="3400" kern="0" spc="8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kern="0" spc="17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与大多角骨相关节。体呈棱柱形，稍向背侧弯</a:t>
            </a:r>
            <a:r>
              <a:rPr sz="3400" kern="0" spc="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kern="0" spc="17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曲。远侧端为掌骨小头，呈球形，</a:t>
            </a:r>
            <a:r>
              <a:rPr sz="3400" kern="0" spc="16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与指骨相关</a:t>
            </a:r>
            <a:r>
              <a:rPr sz="3400" kern="0" spc="-1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kern="0" spc="-240">
                <a:solidFill>
                  <a:srgbClr val="396D4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联。</a:t>
            </a:r>
            <a:endParaRPr lang="SimHei" altLang="SimHei" sz="3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6254734" y="696579"/>
            <a:ext cx="2932429" cy="434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8"/>
              </a:lnSpc>
            </a:pPr>
            <a:endParaRPr lang="Arial" altLang="Arial" sz="100"/>
          </a:p>
          <a:p>
            <a:pPr marL="401954" algn="l" rtl="0" eaLnBrk="0">
              <a:lnSpc>
                <a:spcPct val="88000"/>
              </a:lnSpc>
            </a:pPr>
            <a:r>
              <a:rPr sz="13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指骨粗隆</a:t>
            </a:r>
            <a:endParaRPr lang="SimSun" altLang="SimSun" sz="1300"/>
          </a:p>
          <a:p>
            <a:pPr marL="387350" algn="l" rtl="0" eaLnBrk="0">
              <a:lnSpc>
                <a:spcPct val="81000"/>
              </a:lnSpc>
              <a:spcBef>
                <a:spcPts val="9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tuberosity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of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phalanx</a:t>
            </a:r>
            <a:endParaRPr lang="Times New Roman" altLang="Times New Roman" sz="1300"/>
          </a:p>
          <a:p>
            <a:pPr marL="522605" algn="l" rtl="0" eaLnBrk="0">
              <a:lnSpc>
                <a:spcPct val="92000"/>
              </a:lnSpc>
              <a:spcBef>
                <a:spcPts val="496"/>
              </a:spcBef>
            </a:pPr>
            <a:r>
              <a:rPr sz="1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指骨滑车</a:t>
            </a:r>
            <a:endParaRPr lang="SimSun" altLang="SimSun" sz="1300"/>
          </a:p>
          <a:p>
            <a:pPr marL="520065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trochlea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  ph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alanx</a:t>
            </a:r>
            <a:endParaRPr lang="Times New Roman" altLang="Times New Roman" sz="1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327150" algn="l" rtl="0" eaLnBrk="0">
              <a:lnSpc>
                <a:spcPct val="90000"/>
              </a:lnSpc>
              <a:spcBef>
                <a:spcPts val="390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指骨体</a:t>
            </a:r>
            <a:endParaRPr lang="SimSun" altLang="SimSun" sz="1300"/>
          </a:p>
          <a:p>
            <a:pPr marL="1320164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shaft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  phalanx</a:t>
            </a:r>
            <a:endParaRPr lang="Times New Roman" altLang="Times New Roman" sz="1300"/>
          </a:p>
          <a:p>
            <a:pPr marL="1441450" algn="l" rtl="0" eaLnBrk="0">
              <a:lnSpc>
                <a:spcPct val="90000"/>
              </a:lnSpc>
              <a:spcBef>
                <a:spcPts val="37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指骨底</a:t>
            </a:r>
            <a:endParaRPr lang="SimSun" altLang="SimSun" sz="1300"/>
          </a:p>
          <a:p>
            <a:pPr marL="1441450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base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phala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nx</a:t>
            </a:r>
            <a:endParaRPr lang="Times New Roman" altLang="Times New Roman" sz="13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1441450" algn="l" rtl="0" eaLnBrk="0">
              <a:lnSpc>
                <a:spcPct val="87000"/>
              </a:lnSpc>
              <a:spcBef>
                <a:spcPts val="396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第1掌骨</a:t>
            </a:r>
            <a:endParaRPr lang="SimSun" altLang="SimSun" sz="1300"/>
          </a:p>
          <a:p>
            <a:pPr algn="r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1st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metacarpal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marL="1231900" algn="l" rtl="0" eaLnBrk="0">
              <a:lnSpc>
                <a:spcPct val="85000"/>
              </a:lnSpc>
              <a:spcBef>
                <a:spcPts val="1020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小多角骨</a:t>
            </a:r>
            <a:endParaRPr lang="SimSun" altLang="SimSun" sz="1300"/>
          </a:p>
          <a:p>
            <a:pPr marL="1231900" algn="l" rtl="0" eaLnBrk="0">
              <a:lnSpc>
                <a:spcPct val="80000"/>
              </a:lnSpc>
              <a:spcBef>
                <a:spcPts val="6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trapezoid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endParaRPr lang="Times New Roman" altLang="Times New Roman" sz="1300"/>
          </a:p>
          <a:p>
            <a:pPr marL="1098550" algn="l" rtl="0" eaLnBrk="0">
              <a:lnSpc>
                <a:spcPct val="87000"/>
              </a:lnSpc>
              <a:spcBef>
                <a:spcPts val="771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大多角骨</a:t>
            </a:r>
            <a:endParaRPr lang="SimSun" altLang="SimSun" sz="1300"/>
          </a:p>
          <a:p>
            <a:pPr marL="1091564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trapezium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marL="843914" algn="l" rtl="0" eaLnBrk="0">
              <a:lnSpc>
                <a:spcPct val="87000"/>
              </a:lnSpc>
              <a:spcBef>
                <a:spcPts val="771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手舟骨</a:t>
            </a:r>
            <a:endParaRPr lang="SimSun" altLang="SimSun" sz="1300"/>
          </a:p>
          <a:p>
            <a:pPr marL="831850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scaphoid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marL="25400" algn="l" rtl="0" eaLnBrk="0">
              <a:lnSpc>
                <a:spcPct val="87000"/>
              </a:lnSpc>
              <a:spcBef>
                <a:spcPts val="571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头状骨</a:t>
            </a:r>
            <a:endParaRPr lang="SimSun" altLang="SimSun" sz="1300"/>
          </a:p>
          <a:p>
            <a:pPr marL="12700" algn="l" rtl="0" eaLnBrk="0">
              <a:lnSpc>
                <a:spcPct val="81000"/>
              </a:lnSpc>
              <a:spcBef>
                <a:spcPts val="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capitate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</p:txBody>
      </p:sp>
      <p:sp>
        <p:nvSpPr>
          <p:cNvPr id="14" name="textbox 14"/>
          <p:cNvSpPr/>
          <p:nvPr/>
        </p:nvSpPr>
        <p:spPr>
          <a:xfrm>
            <a:off x="2387573" y="1435607"/>
            <a:ext cx="2413000" cy="3566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450850" algn="l" rtl="0" eaLnBrk="0">
              <a:lnSpc>
                <a:spcPct val="86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远节指骨</a:t>
            </a:r>
            <a:endParaRPr lang="SimSun" altLang="SimSun" sz="1300"/>
          </a:p>
          <a:p>
            <a:pPr marL="44450" algn="l" rtl="0" eaLnBrk="0">
              <a:lnSpc>
                <a:spcPct val="88000"/>
              </a:lnSpc>
              <a:spcBef>
                <a:spcPts val="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distal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phalanx</a:t>
            </a:r>
            <a:endParaRPr lang="Times New Roman" altLang="Times New Roman" sz="1300"/>
          </a:p>
          <a:p>
            <a:pPr marL="495300" algn="l" rtl="0" eaLnBrk="0">
              <a:lnSpc>
                <a:spcPct val="86000"/>
              </a:lnSpc>
              <a:spcBef>
                <a:spcPts val="1027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中节指骨</a:t>
            </a:r>
            <a:endParaRPr lang="SimSun" altLang="SimSun" sz="1300"/>
          </a:p>
          <a:p>
            <a:pPr marL="12700" algn="l" rtl="0" eaLnBrk="0">
              <a:lnSpc>
                <a:spcPct val="88000"/>
              </a:lnSpc>
              <a:spcBef>
                <a:spcPts val="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middle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phalanx</a:t>
            </a:r>
            <a:endParaRPr lang="Times New Roman" altLang="Times New Roman" sz="1300"/>
          </a:p>
          <a:p>
            <a:pPr marL="729615" algn="l" rtl="0" eaLnBrk="0">
              <a:lnSpc>
                <a:spcPct val="86000"/>
              </a:lnSpc>
              <a:spcBef>
                <a:spcPts val="1527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近节指骨</a:t>
            </a:r>
            <a:endParaRPr lang="SimSun" altLang="SimSun" sz="1300"/>
          </a:p>
          <a:p>
            <a:pPr marL="50800" algn="l" rtl="0" eaLnBrk="0">
              <a:lnSpc>
                <a:spcPct val="88000"/>
              </a:lnSpc>
              <a:spcBef>
                <a:spcPts val="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proximal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phalanx</a:t>
            </a:r>
            <a:endParaRPr lang="Times New Roman" altLang="Times New Roman" sz="13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041400" algn="l" rtl="0" eaLnBrk="0">
              <a:lnSpc>
                <a:spcPct val="86000"/>
              </a:lnSpc>
              <a:spcBef>
                <a:spcPts val="399"/>
              </a:spcBef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第5掌骨</a:t>
            </a:r>
            <a:endParaRPr lang="SimSun" altLang="SimSun" sz="1300"/>
          </a:p>
          <a:p>
            <a:pPr marL="158750" algn="l" rtl="0" eaLnBrk="0">
              <a:lnSpc>
                <a:spcPct val="85000"/>
              </a:lnSpc>
              <a:spcBef>
                <a:spcPts val="5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metacarpal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marL="120650" indent="1371600" algn="r" rtl="0" eaLnBrk="0">
              <a:lnSpc>
                <a:spcPct val="99000"/>
              </a:lnSpc>
              <a:spcBef>
                <a:spcPts val="265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钩骨钩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hamulus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hamate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钩骨</a:t>
            </a:r>
            <a:endParaRPr lang="SimSun" altLang="SimSun" sz="1300"/>
          </a:p>
          <a:p>
            <a:pPr marL="1016000" algn="l" rtl="0" eaLnBrk="0">
              <a:lnSpc>
                <a:spcPct val="80000"/>
              </a:lnSpc>
              <a:spcBef>
                <a:spcPts val="1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hamate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marL="1117600" indent="634365" algn="l" rtl="0" eaLnBrk="0">
              <a:lnSpc>
                <a:spcPct val="99000"/>
              </a:lnSpc>
              <a:spcBef>
                <a:spcPts val="358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三角骨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triquetral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1358264" indent="532765" algn="l" rtl="0" eaLnBrk="0">
              <a:lnSpc>
                <a:spcPct val="83000"/>
              </a:lnSpc>
              <a:spcBef>
                <a:spcPts val="2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豌豆骨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pisiform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</p:txBody>
      </p:sp>
      <p:sp>
        <p:nvSpPr>
          <p:cNvPr id="16" name="textbox 16"/>
          <p:cNvSpPr/>
          <p:nvPr/>
        </p:nvSpPr>
        <p:spPr>
          <a:xfrm>
            <a:off x="5734050" y="4718532"/>
            <a:ext cx="371475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34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月骨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bone</a:t>
            </a:r>
            <a:endParaRPr lang="Times New Roman" altLang="Times New Roman" sz="1300"/>
          </a:p>
        </p:txBody>
      </p:sp>
      <p:sp>
        <p:nvSpPr>
          <p:cNvPr id="18" name="textbox 18"/>
          <p:cNvSpPr/>
          <p:nvPr/>
        </p:nvSpPr>
        <p:spPr>
          <a:xfrm>
            <a:off x="5194247" y="4912596"/>
            <a:ext cx="43878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0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lunate</a:t>
            </a:r>
            <a:endParaRPr lang="Times New Roman" altLang="Times New Roman" sz="1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819112" y="536533"/>
            <a:ext cx="8198484" cy="270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3676015" algn="l" rtl="0" eaLnBrk="0">
              <a:lnSpc>
                <a:spcPct val="96000"/>
              </a:lnSpc>
            </a:pPr>
            <a:r>
              <a:rPr sz="3300" b="1" kern="0" spc="90">
                <a:solidFill>
                  <a:srgbClr val="729A1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附着肌肉</a:t>
            </a:r>
            <a:endParaRPr lang="SimHei" altLang="SimHei" sz="3300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marL="222250" algn="l" rtl="0" eaLnBrk="0">
              <a:lnSpc>
                <a:spcPct val="94000"/>
              </a:lnSpc>
              <a:spcBef>
                <a:spcPts val="785"/>
              </a:spcBef>
            </a:pP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蚓状肌：4条，能屈掌指关节，伸指间关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节。</a:t>
            </a:r>
            <a:endParaRPr lang="SimHei" altLang="SimHei" sz="2600"/>
          </a:p>
          <a:p>
            <a:pPr marL="12700" algn="l" rtl="0" eaLnBrk="0">
              <a:lnSpc>
                <a:spcPct val="97000"/>
              </a:lnSpc>
              <a:spcBef>
                <a:spcPts val="1121"/>
              </a:spcBef>
            </a:pPr>
            <a:r>
              <a:rPr sz="26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大鱼际肌：拇短展肌、拇短屈肌、拇对</a:t>
            </a:r>
            <a:r>
              <a:rPr sz="26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掌肌和拇收肌</a:t>
            </a:r>
            <a:endParaRPr lang="SimHei" altLang="SimHei" sz="2600"/>
          </a:p>
          <a:p>
            <a:pPr marL="12700" algn="l" rtl="0" eaLnBrk="0">
              <a:lnSpc>
                <a:spcPct val="86000"/>
              </a:lnSpc>
              <a:spcBef>
                <a:spcPts val="817"/>
              </a:spcBef>
            </a:pPr>
            <a:r>
              <a:rPr sz="26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小鱼际肌：小指展肌、小指短屈肌和小指对掌肌</a:t>
            </a:r>
            <a:endParaRPr lang="SimHei" altLang="SimHei" sz="2600"/>
          </a:p>
          <a:p>
            <a:pPr marL="12700" algn="l" rtl="0" eaLnBrk="0">
              <a:lnSpc>
                <a:spcPts val="3950"/>
              </a:lnSpc>
            </a:pP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神经血管走行部位。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2273290" y="957622"/>
            <a:ext cx="2225675" cy="2442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46"/>
              </a:lnSpc>
            </a:pPr>
            <a:endParaRPr lang="Arial" altLang="Arial" sz="100"/>
          </a:p>
          <a:p>
            <a:pPr marL="1016000" indent="640715" algn="l" rtl="0" eaLnBrk="0">
              <a:lnSpc>
                <a:spcPct val="119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袋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9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烧川恐思"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carp raatis</a:t>
            </a:r>
            <a:endParaRPr lang="SimSun" altLang="SimSun" sz="1000"/>
          </a:p>
          <a:p>
            <a:pPr marL="850900" indent="628650" algn="l" rtl="0" eaLnBrk="0">
              <a:lnSpc>
                <a:spcPct val="101000"/>
              </a:lnSpc>
              <a:spcBef>
                <a:spcPts val="345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成出热总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是品器。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potes</a:t>
            </a:r>
            <a:endParaRPr lang="SimSun" altLang="SimSun" sz="1500"/>
          </a:p>
          <a:p>
            <a:pPr marL="545465" algn="l" rtl="0" eaLnBrk="0">
              <a:lnSpc>
                <a:spcPts val="1262"/>
              </a:lnSpc>
              <a:spcBef>
                <a:spcPts val="613"/>
              </a:spcBef>
            </a:pPr>
            <a:r>
              <a:rPr sz="900" i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eu?paifhar</a:t>
            </a:r>
            <a:r>
              <a:rPr sz="900" i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</a:t>
            </a:r>
            <a:r>
              <a:rPr sz="900" i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i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profundus</a:t>
            </a:r>
            <a:endParaRPr lang="Times New Roman" altLang="Times New Roman" sz="900"/>
          </a:p>
          <a:p>
            <a:pPr marL="113664" algn="l" rtl="0" eaLnBrk="0">
              <a:lnSpc>
                <a:spcPts val="1085"/>
              </a:lnSpc>
              <a:spcBef>
                <a:spcPts val="649"/>
              </a:spcBef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tes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brevis</a:t>
            </a:r>
            <a:endParaRPr lang="SimSun" altLang="SimSun" sz="900"/>
          </a:p>
          <a:p>
            <a:pPr marL="342900" algn="l" rtl="0" eaLnBrk="0">
              <a:lnSpc>
                <a:spcPts val="840"/>
              </a:lnSpc>
              <a:spcBef>
                <a:spcPts val="648"/>
              </a:spcBef>
            </a:pPr>
            <a:r>
              <a:rPr sz="1600" i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600" i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600" i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ate</a:t>
            </a:r>
            <a:endParaRPr lang="Times New Roman" altLang="Times New Roman" sz="1600"/>
          </a:p>
          <a:p>
            <a:pPr marL="146050" algn="l" rtl="0" eaLnBrk="0">
              <a:lnSpc>
                <a:spcPct val="73000"/>
              </a:lnSpc>
              <a:spcBef>
                <a:spcPts val="6"/>
              </a:spcBef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brevis</a:t>
            </a:r>
            <a:endParaRPr lang="Times New Roman" altLang="Times New Roman" sz="900"/>
          </a:p>
          <a:p>
            <a:pPr marL="400050" algn="l" rtl="0" eaLnBrk="0">
              <a:lnSpc>
                <a:spcPct val="79000"/>
              </a:lnSpc>
              <a:spcBef>
                <a:spcPts val="690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u&amp;io,polncis</a:t>
            </a:r>
            <a:endParaRPr lang="Times New Roman" altLang="Times New Roman" sz="1200"/>
          </a:p>
          <a:p>
            <a:pPr marL="286384" algn="l" rtl="0" eaLnBrk="0">
              <a:lnSpc>
                <a:spcPts val="1254"/>
              </a:lnSpc>
              <a:spcBef>
                <a:spcPts val="1064"/>
              </a:spcBef>
              <a:tabLst>
                <a:tab pos="33782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sz="1400" kern="0" spc="-40" baseline="-992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ors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 baseline="-992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alos</a:t>
            </a:r>
            <a:r>
              <a:rPr sz="1400" kern="0" spc="-40" baseline="1984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ee</a:t>
            </a:r>
            <a:endParaRPr lang="SimSun" altLang="SimSun" sz="1400" baseline="19843"/>
          </a:p>
          <a:p>
            <a:pPr marL="12700" algn="l" rtl="0" eaLnBrk="0">
              <a:lnSpc>
                <a:spcPct val="76000"/>
              </a:lnSpc>
              <a:spcBef>
                <a:spcPts val="1086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菜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恭恶盟想：</a:t>
            </a:r>
            <a:endParaRPr lang="SimSun" altLang="SimSun" sz="900"/>
          </a:p>
          <a:p>
            <a:pPr marL="38100" algn="l" rtl="0" eaLnBrk="0">
              <a:lnSpc>
                <a:spcPct val="70000"/>
              </a:lnSpc>
              <a:spcBef>
                <a:spcPts val="9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longus</a:t>
            </a:r>
            <a:endParaRPr lang="Times New Roman" altLang="Times New Roman" sz="9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495545" y="2888694"/>
            <a:ext cx="115944" cy="15933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29536" y="2108188"/>
            <a:ext cx="133401" cy="120643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7131085" y="896942"/>
            <a:ext cx="1331594" cy="1119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8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器料路想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carpt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utnaris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昼</a:t>
            </a:r>
            <a:endParaRPr lang="SimHei" altLang="SimHei" sz="900"/>
          </a:p>
          <a:p>
            <a:pPr marL="12700" algn="l" rtl="0" eaLnBrk="0">
              <a:lnSpc>
                <a:spcPct val="100000"/>
              </a:lnSpc>
              <a:spcBef>
                <a:spcPts val="20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</a:t>
            </a:r>
            <a:r>
              <a:rPr sz="12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德</a:t>
            </a:r>
            <a:endParaRPr lang="SimHei" altLang="SimHei" sz="1200"/>
          </a:p>
          <a:p>
            <a:pPr marL="12700" algn="l" rtl="0" eaLnBrk="0">
              <a:lnSpc>
                <a:spcPts val="1287"/>
              </a:lnSpc>
              <a:spcBef>
                <a:spcPts val="1138"/>
              </a:spcBef>
            </a:pPr>
            <a:r>
              <a:rPr sz="1100" kern="0" spc="-10" baseline="4943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尺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1100" kern="0" spc="-10" baseline="208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100" kern="0" spc="-10" baseline="2102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</a:t>
            </a:r>
            <a:r>
              <a:rPr sz="1100" kern="0" spc="-10" baseline="21025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流</a:t>
            </a:r>
            <a:r>
              <a:rPr sz="1100" kern="0" spc="-10" baseline="2102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fic</a:t>
            </a:r>
            <a:r>
              <a:rPr sz="1100" kern="0" spc="-10" baseline="21025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支</a:t>
            </a:r>
            <a:r>
              <a:rPr sz="1100" kern="0" spc="-10" baseline="2102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ia</a:t>
            </a:r>
            <a:r>
              <a:rPr sz="1100" kern="0" spc="-10" baseline="208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lis</a:t>
            </a: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100" kern="0" spc="-10" baseline="208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n.ulnaris</a:t>
            </a:r>
            <a:endParaRPr lang="Times New Roman" altLang="Times New Roman" sz="1100" baseline="2083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亮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ma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protundus</a:t>
            </a:r>
            <a:endParaRPr lang="Times New Roman" altLang="Times New Roman" sz="900"/>
          </a:p>
        </p:txBody>
      </p:sp>
      <p:sp>
        <p:nvSpPr>
          <p:cNvPr id="34" name="textbox 34"/>
          <p:cNvSpPr/>
          <p:nvPr/>
        </p:nvSpPr>
        <p:spPr>
          <a:xfrm>
            <a:off x="7346474" y="1664110"/>
            <a:ext cx="139700" cy="111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03"/>
              </a:lnSpc>
            </a:pPr>
            <a:endParaRPr lang="Arial" altLang="Arial" sz="100"/>
          </a:p>
          <a:p>
            <a:pPr marL="12700" algn="l" rtl="0" eaLnBrk="0">
              <a:lnSpc>
                <a:spcPct val="62000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</a:t>
            </a:r>
            <a:endParaRPr lang="Times New Roman" altLang="Times New Roman" sz="900"/>
          </a:p>
        </p:txBody>
      </p:sp>
      <p:sp>
        <p:nvSpPr>
          <p:cNvPr id="36" name="textbox 36"/>
          <p:cNvSpPr/>
          <p:nvPr/>
        </p:nvSpPr>
        <p:spPr>
          <a:xfrm>
            <a:off x="7382623" y="1580754"/>
            <a:ext cx="123825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0"/>
              </a:lnSpc>
            </a:pPr>
            <a:endParaRPr lang="Arial" altLang="Arial" sz="100"/>
          </a:p>
          <a:p>
            <a:pPr algn="r" rtl="0" eaLnBrk="0">
              <a:lnSpc>
                <a:spcPct val="82000"/>
              </a:lnSpc>
            </a:pP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经</a:t>
            </a:r>
            <a:endParaRPr lang="STXinwei" altLang="STXinwei" sz="8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243239" y="1571375"/>
            <a:ext cx="103768" cy="163467"/>
          </a:xfrm>
          <a:prstGeom prst="rect">
            <a:avLst/>
          </a:prstGeom>
        </p:spPr>
      </p:pic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2533675" y="3805207"/>
          <a:ext cx="1666875" cy="569595"/>
        </p:xfrm>
        <a:graphic>
          <a:graphicData uri="http://schemas.openxmlformats.org/drawingml/2006/table">
            <a:tbl>
              <a:tblPr/>
              <a:tblGrid>
                <a:gridCol w="621665"/>
                <a:gridCol w="1045210"/>
              </a:tblGrid>
              <a:tr h="5695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流 能 思</a:t>
                      </a:r>
                      <a:endParaRPr lang="SimHei" altLang="Sim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7465" algn="l" rtl="0" eaLnBrk="0">
                        <a:lnSpc>
                          <a:spcPts val="1088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蔬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器</a:t>
                      </a:r>
                      <a:endParaRPr lang="SimHei" altLang="SimHei" sz="900"/>
                    </a:p>
                  </a:txBody>
                  <a:tcPr marL="0" marR="0" marT="24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um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supertciat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ts-</a:t>
                      </a:r>
                      <a:endParaRPr lang="SimSun" altLang="SimSun" sz="900"/>
                    </a:p>
                    <a:p>
                      <a:pPr marL="146685" algn="l" rtl="0" eaLnBrk="0">
                        <a:lnSpc>
                          <a:spcPct val="97000"/>
                        </a:lnSpc>
                        <a:spcBef>
                          <a:spcPts val="80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;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um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profundus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127000" algn="l" rtl="0" eaLnBrk="0">
                        <a:lnSpc>
                          <a:spcPts val="628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ncuteendtrum</a:t>
                      </a:r>
                      <a:endParaRPr lang="Times New Roman" altLang="Times New Roman" sz="900"/>
                    </a:p>
                  </a:txBody>
                  <a:tcPr marL="0" marR="0" marT="19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2" name="textbox 42"/>
          <p:cNvSpPr/>
          <p:nvPr/>
        </p:nvSpPr>
        <p:spPr>
          <a:xfrm>
            <a:off x="7359652" y="2027677"/>
            <a:ext cx="1223644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只</a:t>
            </a:r>
            <a:r>
              <a:rPr sz="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神</a:t>
            </a:r>
            <a:endParaRPr lang="SimSun" altLang="SimSun" sz="400"/>
          </a:p>
          <a:p>
            <a:pPr algn="r" rtl="0" eaLnBrk="0">
              <a:lnSpc>
                <a:spcPct val="71000"/>
              </a:lnSpc>
              <a:spcBef>
                <a:spcPts val="9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Potundus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n.ulnar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is</a:t>
            </a:r>
            <a:endParaRPr lang="Times New Roman" altLang="Times New Roman" sz="900"/>
          </a:p>
          <a:p>
            <a:pPr marL="31115" algn="l" rtl="0" eaLnBrk="0">
              <a:lnSpc>
                <a:spcPts val="1196"/>
              </a:lnSpc>
              <a:spcBef>
                <a:spcPts val="226"/>
              </a:spcBef>
            </a:pPr>
            <a:r>
              <a:rPr sz="1300" kern="0" spc="-30" baseline="32605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小</a:t>
            </a:r>
            <a:r>
              <a:rPr sz="1300" kern="0" spc="-30" baseline="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300" kern="0" spc="-30" baseline="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-30" baseline="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300" kern="0" spc="-30" baseline="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-30" baseline="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digiti</a:t>
            </a:r>
            <a:endParaRPr lang="Times New Roman" altLang="Times New Roman" sz="1300" baseline="1000"/>
          </a:p>
          <a:p>
            <a:pPr marL="31115" algn="l" rtl="0" eaLnBrk="0">
              <a:lnSpc>
                <a:spcPct val="76000"/>
              </a:lnSpc>
              <a:spcBef>
                <a:spcPts val="5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mmmi</a:t>
            </a:r>
            <a:endParaRPr lang="Times New Roman" altLang="Times New Roman" sz="900"/>
          </a:p>
          <a:p>
            <a:pPr marL="31115" algn="l" rtl="0" eaLnBrk="0">
              <a:lnSpc>
                <a:spcPts val="1222"/>
              </a:lnSpc>
              <a:spcBef>
                <a:spcPts val="211"/>
              </a:spcBef>
            </a:pPr>
            <a:r>
              <a:rPr sz="1400" kern="0" spc="-80" baseline="1853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分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1400" kern="0" spc="-80" baseline="1853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措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600" kern="0" spc="-10" baseline="-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</a:t>
            </a:r>
            <a:r>
              <a:rPr sz="1400" kern="0" spc="-260" baseline="1853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星</a:t>
            </a:r>
            <a:r>
              <a:rPr sz="600" kern="0" spc="-260" baseline="-10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400" kern="0" spc="-10" baseline="7374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取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1400" kern="0" spc="-10" baseline="7374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dgiti</a:t>
            </a:r>
            <a:endParaRPr lang="Times New Roman" altLang="Times New Roman" sz="1400" baseline="7374"/>
          </a:p>
          <a:p>
            <a:pPr marL="31115" algn="l" rtl="0" eaLnBrk="0">
              <a:lnSpc>
                <a:spcPct val="70000"/>
              </a:lnSpc>
              <a:spcBef>
                <a:spcPts val="60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minimi</a:t>
            </a:r>
            <a:endParaRPr lang="Arial" altLang="Arial" sz="9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903691" y="2186637"/>
            <a:ext cx="59601" cy="15582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7788791" y="2275673"/>
            <a:ext cx="74930" cy="107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4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900"/>
          </a:p>
        </p:txBody>
      </p:sp>
      <p:sp>
        <p:nvSpPr>
          <p:cNvPr id="48" name="textbox 48"/>
          <p:cNvSpPr/>
          <p:nvPr/>
        </p:nvSpPr>
        <p:spPr>
          <a:xfrm>
            <a:off x="7837427" y="2191309"/>
            <a:ext cx="85089" cy="135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45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endParaRPr lang="SimSun" altLang="SimSun" sz="9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768276" y="2193470"/>
            <a:ext cx="87286" cy="148987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637639" y="2193470"/>
            <a:ext cx="98528" cy="173656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520265" y="2193470"/>
            <a:ext cx="93967" cy="150493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3949732" y="5149155"/>
            <a:ext cx="2691129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8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399.  手掌而的肌肉、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血管和神经(3)</a:t>
            </a:r>
            <a:endParaRPr lang="SimHei" altLang="SimHei" sz="1200"/>
          </a:p>
        </p:txBody>
      </p:sp>
      <p:sp>
        <p:nvSpPr>
          <p:cNvPr id="58" name="textbox 58"/>
          <p:cNvSpPr/>
          <p:nvPr/>
        </p:nvSpPr>
        <p:spPr>
          <a:xfrm>
            <a:off x="3028949" y="5246946"/>
            <a:ext cx="451294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94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Muscles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blood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vesseis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and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nerves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of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palm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of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hand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(3)</a:t>
            </a:r>
            <a:endParaRPr lang="Arial" altLang="Arial" sz="900"/>
          </a:p>
        </p:txBody>
      </p:sp>
      <p:sp>
        <p:nvSpPr>
          <p:cNvPr id="60" name="textbox 60"/>
          <p:cNvSpPr/>
          <p:nvPr/>
        </p:nvSpPr>
        <p:spPr>
          <a:xfrm>
            <a:off x="7359653" y="2796310"/>
            <a:ext cx="924560" cy="417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1"/>
              </a:lnSpc>
            </a:pPr>
            <a:endParaRPr lang="Arial" altLang="Arial" sz="100"/>
          </a:p>
          <a:p>
            <a:pPr marL="31115" algn="l" rtl="0" eaLnBrk="0">
              <a:lnSpc>
                <a:spcPct val="71000"/>
              </a:lnSpc>
            </a:pPr>
            <a:r>
              <a:rPr sz="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um</a:t>
            </a:r>
            <a:endParaRPr lang="SimSun" altLang="SimSun" sz="400"/>
          </a:p>
          <a:p>
            <a:pPr marL="12700" algn="l" rtl="0" eaLnBrk="0">
              <a:lnSpc>
                <a:spcPts val="1129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</a:t>
            </a:r>
            <a:endParaRPr lang="Times New Roman" altLang="Times New Roman" sz="1600"/>
          </a:p>
          <a:p>
            <a:pPr marL="229870" algn="l" rtl="0" eaLnBrk="0">
              <a:lnSpc>
                <a:spcPts val="1476"/>
              </a:lnSpc>
              <a:spcBef>
                <a:spcPts val="135"/>
              </a:spcBef>
              <a:tabLst>
                <a:tab pos="244475"/>
              </a:tabLst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sz="1000" kern="0" spc="0" baseline="10278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t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动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aca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脉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rp</a:t>
            </a:r>
            <a:r>
              <a:rPr sz="1000" kern="0" spc="0" baseline="10278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eae</a:t>
            </a:r>
            <a:endParaRPr lang="Times New Roman" altLang="Times New Roman" sz="1000" baseline="10278"/>
          </a:p>
        </p:txBody>
      </p:sp>
      <p:sp>
        <p:nvSpPr>
          <p:cNvPr id="62" name="textbox 62"/>
          <p:cNvSpPr/>
          <p:nvPr/>
        </p:nvSpPr>
        <p:spPr>
          <a:xfrm>
            <a:off x="7632754" y="3105565"/>
            <a:ext cx="196850" cy="110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15"/>
              </a:lnSpc>
            </a:pPr>
            <a:endParaRPr lang="Arial" altLang="Arial" sz="100"/>
          </a:p>
          <a:p>
            <a:pPr marL="12700" algn="l" rtl="0" eaLnBrk="0">
              <a:lnSpc>
                <a:spcPct val="62000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me</a:t>
            </a:r>
            <a:endParaRPr lang="Times New Roman" altLang="Times New Roman" sz="900"/>
          </a:p>
        </p:txBody>
      </p:sp>
      <p:sp>
        <p:nvSpPr>
          <p:cNvPr id="64" name="textbox 64"/>
          <p:cNvSpPr/>
          <p:nvPr/>
        </p:nvSpPr>
        <p:spPr>
          <a:xfrm>
            <a:off x="7647473" y="3031800"/>
            <a:ext cx="133985" cy="118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57"/>
              </a:lnSpc>
            </a:pPr>
            <a:endParaRPr lang="Arial" altLang="Arial" sz="100"/>
          </a:p>
          <a:p>
            <a:pPr marL="12700" algn="l" rtl="0" eaLnBrk="0">
              <a:lnSpc>
                <a:spcPct val="6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</a:t>
            </a:r>
            <a:endParaRPr lang="STXinwei" altLang="STXinwei" sz="9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499346" y="3012890"/>
            <a:ext cx="104844" cy="161838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7010393" y="4389746"/>
            <a:ext cx="1303019" cy="153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4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digitorum</a:t>
            </a:r>
            <a:r>
              <a:rPr sz="9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manus termu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rm</a:t>
            </a:r>
            <a:endParaRPr lang="Times New Roman" altLang="Times New Roman" sz="900"/>
          </a:p>
        </p:txBody>
      </p:sp>
      <p:sp>
        <p:nvSpPr>
          <p:cNvPr id="70" name="textbox 70"/>
          <p:cNvSpPr/>
          <p:nvPr/>
        </p:nvSpPr>
        <p:spPr>
          <a:xfrm>
            <a:off x="7620048" y="3682896"/>
            <a:ext cx="840739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99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器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m.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cates</a:t>
            </a:r>
            <a:endParaRPr lang="SimSun" altLang="SimSun" sz="900"/>
          </a:p>
        </p:txBody>
      </p:sp>
      <p:sp>
        <p:nvSpPr>
          <p:cNvPr id="72" name="textbox 72"/>
          <p:cNvSpPr/>
          <p:nvPr/>
        </p:nvSpPr>
        <p:spPr>
          <a:xfrm>
            <a:off x="7486646" y="3140547"/>
            <a:ext cx="461009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5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paimares</a:t>
            </a:r>
            <a:endParaRPr lang="Times New Roman" altLang="Times New Roman" sz="9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874025" y="3513701"/>
            <a:ext cx="209184" cy="495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793799" y="456343"/>
            <a:ext cx="6151245" cy="3827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0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4100" b="1" kern="0" spc="-180">
                <a:solidFill>
                  <a:srgbClr val="6D9D0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</a:t>
            </a:r>
            <a:r>
              <a:rPr sz="4100" kern="0" spc="-780">
                <a:solidFill>
                  <a:srgbClr val="6D9D0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100" b="1" kern="0" spc="-180">
                <a:solidFill>
                  <a:srgbClr val="6D9D0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临床表现</a:t>
            </a:r>
            <a:endParaRPr lang="SimHei" altLang="SimHei" sz="4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19"/>
              </a:spcBef>
            </a:pP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1.纵轴挤压疼痛</a:t>
            </a:r>
            <a:endParaRPr lang="SimHei" altLang="SimHei" sz="17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13"/>
              </a:spcBef>
            </a:pP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2.外观明显肿胀</a:t>
            </a:r>
            <a:endParaRPr lang="SimHei" altLang="SimHei" sz="17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15"/>
              </a:spcBef>
            </a:pP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3.轻度弯曲畸形</a:t>
            </a:r>
            <a:endParaRPr lang="SimHei" altLang="SimHei" sz="17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17"/>
              </a:spcBef>
            </a:pP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4.患肢短缩</a:t>
            </a:r>
            <a:endParaRPr lang="SimHei" altLang="SimHei" sz="17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18"/>
              </a:spcBef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5.功能障碍</a:t>
            </a:r>
            <a:endParaRPr lang="SimHei" altLang="SimHei" sz="17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l" rtl="0" eaLnBrk="0">
              <a:lnSpc>
                <a:spcPct val="99000"/>
              </a:lnSpc>
              <a:spcBef>
                <a:spcPts val="3"/>
              </a:spcBef>
            </a:pP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6.骨擦音、骨擦感</a:t>
            </a:r>
            <a:endParaRPr lang="SimHei" altLang="SimHei" sz="1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800101" y="458046"/>
            <a:ext cx="9353550" cy="3908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44"/>
              </a:lnSpc>
            </a:pPr>
            <a:endParaRPr lang="Arial" altLang="Arial" sz="100"/>
          </a:p>
          <a:p>
            <a:pPr marL="19684" algn="l" rtl="0" eaLnBrk="0">
              <a:lnSpc>
                <a:spcPct val="97000"/>
              </a:lnSpc>
            </a:pPr>
            <a:r>
              <a:rPr sz="4100" b="1" kern="0" spc="-300">
                <a:solidFill>
                  <a:srgbClr val="6A9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</a:t>
            </a:r>
            <a:r>
              <a:rPr sz="4100" kern="0" spc="-620">
                <a:solidFill>
                  <a:srgbClr val="6A9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100" b="1" kern="0" spc="-300">
                <a:solidFill>
                  <a:srgbClr val="6A9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分型</a:t>
            </a:r>
            <a:endParaRPr lang="SimHei" altLang="SimHei" sz="4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910"/>
              </a:spcBef>
            </a:pPr>
            <a:r>
              <a:rPr sz="3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</a:t>
            </a:r>
            <a:r>
              <a:rPr sz="3000" kern="0" spc="-6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第一掌骨基底部骨折</a:t>
            </a:r>
            <a:endParaRPr lang="SimHei" altLang="SimHei" sz="3000"/>
          </a:p>
          <a:p>
            <a:pPr marL="12700" algn="l" rtl="0" eaLnBrk="0">
              <a:lnSpc>
                <a:spcPct val="85000"/>
              </a:lnSpc>
              <a:spcBef>
                <a:spcPts val="696"/>
              </a:spcBef>
            </a:pPr>
            <a:r>
              <a:rPr sz="3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第一掌骨基底部1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cm</a:t>
            </a:r>
            <a:r>
              <a:rPr sz="3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处骨折，多为横行或粉碎性骨折。</a:t>
            </a:r>
            <a:endParaRPr lang="SimHei" altLang="SimHei" sz="3000"/>
          </a:p>
          <a:p>
            <a:pPr marL="12700" algn="l" rtl="0" eaLnBrk="0">
              <a:lnSpc>
                <a:spcPts val="4290"/>
              </a:lnSpc>
            </a:pPr>
            <a:r>
              <a:rPr sz="3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病因病理：间接暴力引起。</a:t>
            </a:r>
            <a:endParaRPr lang="SimHei" altLang="SimHei" sz="30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3000" kern="0" spc="13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移位方向：向桡背侧突起成角</a:t>
            </a:r>
            <a:r>
              <a:rPr sz="3000" kern="0" spc="12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(因远端受屈拇长肌、  </a:t>
            </a:r>
            <a:r>
              <a:rPr sz="3000" kern="0" spc="13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屈拇短肌与拇指内收肌的牵拉</a:t>
            </a:r>
            <a:r>
              <a:rPr sz="3000" kern="0" spc="12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，近端受拇长展肌牵   </a:t>
            </a:r>
            <a:r>
              <a:rPr sz="3000" kern="0" spc="-7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拉</a:t>
            </a:r>
            <a:r>
              <a:rPr sz="3000" kern="0" spc="-43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7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3000" kern="0" spc="-49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70">
                <a:solidFill>
                  <a:srgbClr val="3A704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7759751" y="1342195"/>
            <a:ext cx="12763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9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</a:t>
            </a:r>
            <a:endParaRPr lang="Arial" altLang="Arial" sz="13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22911" y="1409697"/>
            <a:ext cx="4483118" cy="1974829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819112" y="1496950"/>
            <a:ext cx="4328159" cy="1711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复位：纠正向桡侧和背侧成角。</a:t>
            </a:r>
            <a:endParaRPr lang="SimHei" altLang="SimHei" sz="23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97"/>
              </a:spcBef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固定方法：外展夹板固定。</a:t>
            </a:r>
            <a:endParaRPr lang="SimHei" altLang="SimHei" sz="23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固定时间：4周</a:t>
            </a:r>
            <a:endParaRPr lang="SimHei" altLang="SimHei" sz="23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77180" y="3549643"/>
            <a:ext cx="2349433" cy="1638329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422911" y="3492515"/>
            <a:ext cx="2222440" cy="1720827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7766053" y="3441091"/>
            <a:ext cx="10604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89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806402" y="546971"/>
            <a:ext cx="9173209" cy="2128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7779" algn="l" rtl="0" eaLnBrk="0">
              <a:lnSpc>
                <a:spcPct val="97000"/>
              </a:lnSpc>
            </a:pPr>
            <a:r>
              <a:rPr sz="3000" b="1" kern="0" spc="70">
                <a:solidFill>
                  <a:srgbClr val="78991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2、</a:t>
            </a:r>
            <a:r>
              <a:rPr sz="3000" kern="0" spc="-750">
                <a:solidFill>
                  <a:srgbClr val="78991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b="1" kern="0" spc="70">
                <a:solidFill>
                  <a:srgbClr val="78991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第一掌骨基底部骨折并脱位</a:t>
            </a:r>
            <a:endParaRPr lang="SimHei" altLang="SimHei" sz="30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7145" algn="l" rtl="0" eaLnBrk="0">
              <a:lnSpc>
                <a:spcPct val="97000"/>
              </a:lnSpc>
              <a:spcBef>
                <a:spcPts val="787"/>
              </a:spcBef>
            </a:pP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病因病理：间接暴力引起</a:t>
            </a:r>
            <a:r>
              <a:rPr sz="2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6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98000"/>
              </a:lnSpc>
              <a:spcBef>
                <a:spcPts val="4"/>
              </a:spcBef>
            </a:pPr>
            <a:r>
              <a:rPr sz="2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移位方向：第一掌骨基底部内侧的三角形骨块仍留在</a:t>
            </a:r>
            <a:r>
              <a:rPr sz="26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原位，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而骨折远端从大多角骨关节面上脱位至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背侧及桡侧。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812811" y="1546356"/>
            <a:ext cx="5299709" cy="1724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复位：纠正向桡侧和背侧成角。</a:t>
            </a:r>
            <a:endParaRPr lang="SimHei" altLang="SimHei" sz="2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10"/>
              </a:spcBef>
            </a:pP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固定方法：可使用短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臂石膏固定加拇指牵引。</a:t>
            </a:r>
            <a:endParaRPr lang="SimHei" altLang="Sim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2700" algn="l" rtl="0" eaLnBrk="0">
              <a:lnSpc>
                <a:spcPct val="99000"/>
              </a:lnSpc>
              <a:spcBef>
                <a:spcPts val="5"/>
              </a:spcBef>
            </a:pP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固定时间：4-6周</a:t>
            </a:r>
            <a:endParaRPr lang="SimHei" altLang="SimHei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812811" y="524453"/>
            <a:ext cx="9042400" cy="4490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78"/>
              </a:lnSpc>
            </a:pPr>
            <a:endParaRPr lang="Arial" altLang="Arial" sz="100"/>
          </a:p>
          <a:p>
            <a:pPr marL="3364229" algn="l" rtl="0" eaLnBrk="0">
              <a:lnSpc>
                <a:spcPct val="96000"/>
              </a:lnSpc>
            </a:pPr>
            <a:r>
              <a:rPr sz="3100" b="1" kern="0" spc="-50">
                <a:solidFill>
                  <a:srgbClr val="709D0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3.掌骨颈骨折</a:t>
            </a:r>
            <a:endParaRPr lang="SimHei" altLang="SimHei" sz="3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731"/>
              </a:spcBef>
            </a:pPr>
            <a:r>
              <a:rPr sz="24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病因病理：由直接暴力和间接暴力引起，以传达暴</a:t>
            </a: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力为多。以第五</a:t>
            </a:r>
            <a:endParaRPr lang="SimHei" altLang="SimHei" sz="2400"/>
          </a:p>
          <a:p>
            <a:pPr marL="12700" algn="l" rtl="0" eaLnBrk="0">
              <a:lnSpc>
                <a:spcPts val="4503"/>
              </a:lnSpc>
            </a:pPr>
            <a:r>
              <a:rPr sz="24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掌骨最多见。</a:t>
            </a:r>
            <a:endParaRPr lang="SimHei" altLang="SimHei" sz="24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730"/>
              </a:spcBef>
            </a:pP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移位方向：向被侧突起成角(骨间肌和蚓状肌的牵拉),又因手背</a:t>
            </a:r>
            <a:endParaRPr lang="SimHei" altLang="SimHei" sz="2400"/>
          </a:p>
          <a:p>
            <a:pPr marL="12700" algn="l" rtl="0" eaLnBrk="0">
              <a:lnSpc>
                <a:spcPts val="4296"/>
              </a:lnSpc>
            </a:pP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伸肌腱牵拉，以致近节指骨向背侧</a:t>
            </a:r>
            <a:r>
              <a:rPr sz="2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脱位，掌指关节过伸。</a:t>
            </a:r>
            <a:endParaRPr lang="SimHei" altLang="SimHei" sz="24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23"/>
              </a:spcBef>
            </a:pP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固定方法：固定于屈曲90度位。</a:t>
            </a:r>
            <a:endParaRPr lang="SimHei" altLang="SimHei" sz="24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24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固定时间：4周。</a:t>
            </a:r>
            <a:endParaRPr lang="SimHei" altLang="SimHei"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819112" y="548718"/>
            <a:ext cx="8787765" cy="402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3490595" algn="l" rtl="0" eaLnBrk="0">
              <a:lnSpc>
                <a:spcPct val="98000"/>
              </a:lnSpc>
            </a:pPr>
            <a:r>
              <a:rPr sz="2700" b="1" kern="0" spc="0">
                <a:solidFill>
                  <a:srgbClr val="719D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4.掌骨干骨折</a:t>
            </a:r>
            <a:endParaRPr lang="SimHei" altLang="SimHei" sz="27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93"/>
              </a:spcBef>
            </a:pP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病因病理：*直接暴力，可为单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根或多根骨折，多为横断或粉碎</a:t>
            </a:r>
            <a:endParaRPr lang="FangSong" altLang="FangSong" sz="23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644650" algn="l" rtl="0" eaLnBrk="0">
              <a:lnSpc>
                <a:spcPts val="2674"/>
              </a:lnSpc>
              <a:spcBef>
                <a:spcPts val="666"/>
              </a:spcBef>
            </a:pPr>
            <a:r>
              <a:rPr sz="22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骨折。</a:t>
            </a:r>
            <a:endParaRPr lang="FangSong" altLang="FangSong" sz="22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marL="1473200" algn="l" rtl="0" eaLnBrk="0">
              <a:lnSpc>
                <a:spcPct val="96000"/>
              </a:lnSpc>
              <a:spcBef>
                <a:spcPts val="690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*扭转或传达暴力引起，多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为斜行或螺旋骨折。</a:t>
            </a:r>
            <a:endParaRPr lang="FangSong" altLang="FangSong" sz="2300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548764" indent="-75564" algn="l" rtl="0" eaLnBrk="0">
              <a:lnSpc>
                <a:spcPct val="145000"/>
              </a:lnSpc>
              <a:spcBef>
                <a:spcPts val="5"/>
              </a:spcBef>
            </a:pP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*移位方向：向背侧成角和侧方移位，因骨间肌及屈指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肌的牵拉。</a:t>
            </a:r>
            <a:endParaRPr lang="FangSong" altLang="FangSong" sz="2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819112" y="1447757"/>
            <a:ext cx="5842634" cy="1764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50">
                <a:solidFill>
                  <a:srgbClr val="AABA22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2700" kern="0" spc="5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</a:t>
            </a:r>
            <a:r>
              <a:rPr sz="2700" kern="0" spc="5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位：矫正向背侧突起</a:t>
            </a:r>
            <a:r>
              <a:rPr sz="2700" kern="0" spc="4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成角</a:t>
            </a:r>
            <a:r>
              <a:rPr sz="2700" kern="0" spc="4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95000"/>
              </a:lnSpc>
              <a:spcBef>
                <a:spcPts val="821"/>
              </a:spcBef>
            </a:pPr>
            <a:r>
              <a:rPr sz="2700" kern="0" spc="-10">
                <a:solidFill>
                  <a:srgbClr val="AABA2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2700" kern="0" spc="-1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固定方法</a:t>
            </a:r>
            <a:r>
              <a:rPr sz="2700" kern="0" spc="-1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：夹板</a:t>
            </a:r>
            <a:r>
              <a:rPr sz="2700" kern="0" spc="-1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</a:t>
            </a:r>
            <a:r>
              <a:rPr sz="2700" kern="0" spc="-1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分骨</a:t>
            </a:r>
            <a:r>
              <a:rPr sz="2700" kern="0" spc="-1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垫</a:t>
            </a:r>
            <a:r>
              <a:rPr sz="2700" kern="0" spc="-1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、平垫</a:t>
            </a:r>
            <a:r>
              <a:rPr sz="2700" kern="0" spc="-1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r>
              <a:rPr sz="2700" kern="0" spc="-1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2700" kern="0" spc="20">
                <a:solidFill>
                  <a:srgbClr val="AABA22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2700" kern="0" spc="2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固定时间</a:t>
            </a:r>
            <a:r>
              <a:rPr sz="2700" kern="0" spc="20">
                <a:solidFill>
                  <a:srgbClr val="2C65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2700" kern="0" spc="20">
                <a:solidFill>
                  <a:srgbClr val="3A714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4周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800101" y="480681"/>
            <a:ext cx="8926830" cy="4971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1"/>
              </a:lnSpc>
            </a:pPr>
            <a:endParaRPr lang="Arial" altLang="Arial" sz="100"/>
          </a:p>
          <a:p>
            <a:pPr marL="3517900" algn="l" rtl="0" eaLnBrk="0">
              <a:lnSpc>
                <a:spcPct val="97000"/>
              </a:lnSpc>
            </a:pPr>
            <a:r>
              <a:rPr sz="3700" b="1" kern="0" spc="-70">
                <a:solidFill>
                  <a:srgbClr val="709D0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四、治</a:t>
            </a:r>
            <a:r>
              <a:rPr sz="3700" kern="0" spc="-70">
                <a:solidFill>
                  <a:srgbClr val="709D0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700" b="1" kern="0" spc="-70">
                <a:solidFill>
                  <a:srgbClr val="709D0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</a:t>
            </a:r>
            <a:endParaRPr lang="SimHei" altLang="SimHei" sz="37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31115" algn="l" rtl="0" eaLnBrk="0">
              <a:lnSpc>
                <a:spcPct val="85000"/>
              </a:lnSpc>
              <a:spcBef>
                <a:spcPts val="821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手术治疗：对于移位明显的不稳定性骨折，手法复位难度</a:t>
            </a:r>
            <a:endParaRPr lang="SimHei" altLang="SimHei" sz="2700"/>
          </a:p>
          <a:p>
            <a:pPr marL="12700" algn="l" rtl="0" eaLnBrk="0">
              <a:lnSpc>
                <a:spcPts val="5050"/>
              </a:lnSpc>
            </a:pPr>
            <a:r>
              <a:rPr sz="2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较大，需要行手术治疗。</a:t>
            </a:r>
            <a:endParaRPr lang="SimHei" altLang="SimHei" sz="27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742315" algn="l" rtl="0" eaLnBrk="0">
              <a:lnSpc>
                <a:spcPct val="85000"/>
              </a:lnSpc>
              <a:spcBef>
                <a:spcPts val="811"/>
              </a:spcBef>
            </a:pP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1.闭合复位克氏针内固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</a:t>
            </a:r>
            <a:endParaRPr lang="SimHei" altLang="SimHei" sz="2700"/>
          </a:p>
          <a:p>
            <a:pPr marL="711200" algn="l" rtl="0" eaLnBrk="0">
              <a:lnSpc>
                <a:spcPts val="5938"/>
              </a:lnSpc>
            </a:pP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2.切开钢板螺钉内固定</a:t>
            </a:r>
            <a:endParaRPr lang="SimHei" altLang="SimHei" sz="2700"/>
          </a:p>
          <a:p>
            <a:pPr algn="l" rtl="0" eaLnBrk="0">
              <a:lnSpc>
                <a:spcPct val="198000"/>
              </a:lnSpc>
            </a:pPr>
            <a:endParaRPr lang="Arial" altLang="Arial" sz="1000"/>
          </a:p>
          <a:p>
            <a:pPr marL="31115" algn="l" rtl="0" eaLnBrk="0">
              <a:lnSpc>
                <a:spcPct val="85000"/>
              </a:lnSpc>
              <a:spcBef>
                <a:spcPts val="821"/>
              </a:spcBef>
            </a:pP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保守治疗：对于骨折无移位的稳定性骨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折多数可以行手法</a:t>
            </a:r>
            <a:endParaRPr lang="SimHei" altLang="SimHei" sz="2700"/>
          </a:p>
          <a:p>
            <a:pPr marL="31115" algn="l" rtl="0" eaLnBrk="0">
              <a:lnSpc>
                <a:spcPts val="5149"/>
              </a:lnSpc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整复后石膏或夹板</a:t>
            </a:r>
            <a:r>
              <a:rPr sz="2700" kern="0" spc="70">
                <a:solidFill>
                  <a:srgbClr val="DAEF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</a:t>
            </a:r>
            <a:r>
              <a:rPr sz="2700" kern="0" spc="70">
                <a:solidFill>
                  <a:srgbClr val="DAEF2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70589" y="1974829"/>
            <a:ext cx="3918000" cy="23368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6026150"/>
          </a:xfrm>
          <a:prstGeom prst="rect">
            <a:avLst/>
          </a:prstGeom>
        </p:spPr>
      </p:pic>
      <p:sp>
        <p:nvSpPr>
          <p:cNvPr id="126" name="rect"/>
          <p:cNvSpPr/>
          <p:nvPr/>
        </p:nvSpPr>
        <p:spPr>
          <a:xfrm>
            <a:off x="2686089" y="1244580"/>
            <a:ext cx="4965670" cy="349275"/>
          </a:xfrm>
          <a:prstGeom prst="rect">
            <a:avLst/>
          </a:prstGeom>
          <a:solidFill>
            <a:srgbClr val="889C6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rect"/>
          <p:cNvSpPr/>
          <p:nvPr/>
        </p:nvSpPr>
        <p:spPr>
          <a:xfrm>
            <a:off x="2673379" y="2927322"/>
            <a:ext cx="4997392" cy="349275"/>
          </a:xfrm>
          <a:prstGeom prst="rect">
            <a:avLst/>
          </a:prstGeom>
          <a:solidFill>
            <a:srgbClr val="869B5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rect"/>
          <p:cNvSpPr/>
          <p:nvPr/>
        </p:nvSpPr>
        <p:spPr>
          <a:xfrm>
            <a:off x="2686089" y="2089145"/>
            <a:ext cx="4997392" cy="355603"/>
          </a:xfrm>
          <a:prstGeom prst="rect">
            <a:avLst/>
          </a:prstGeom>
          <a:solidFill>
            <a:srgbClr val="869E5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rect"/>
          <p:cNvSpPr/>
          <p:nvPr/>
        </p:nvSpPr>
        <p:spPr>
          <a:xfrm>
            <a:off x="2705100" y="3771887"/>
            <a:ext cx="4959369" cy="349275"/>
          </a:xfrm>
          <a:prstGeom prst="rect">
            <a:avLst/>
          </a:prstGeom>
          <a:solidFill>
            <a:srgbClr val="89995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textbox 134"/>
          <p:cNvSpPr/>
          <p:nvPr/>
        </p:nvSpPr>
        <p:spPr>
          <a:xfrm>
            <a:off x="2305011" y="326458"/>
            <a:ext cx="5391784" cy="3844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957580" algn="l" rtl="0" eaLnBrk="0">
              <a:lnSpc>
                <a:spcPct val="96000"/>
              </a:lnSpc>
            </a:pPr>
            <a:r>
              <a:rPr sz="31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五、术前护理问题</a:t>
            </a:r>
            <a:endParaRPr lang="SimHei" altLang="SimHei" sz="31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41"/>
              </a:spcBef>
            </a:pPr>
            <a:r>
              <a:rPr sz="2300" kern="0" spc="60" baseline="6794">
                <a:solidFill>
                  <a:srgbClr val="7C9C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1400" kern="0" spc="220">
                <a:solidFill>
                  <a:srgbClr val="7C9C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1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疼痛</a:t>
            </a:r>
            <a:r>
              <a:rPr sz="2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</a:t>
            </a:r>
            <a:endParaRPr lang="SimHei" altLang="SimHei" sz="21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37"/>
              </a:spcBef>
            </a:pPr>
            <a:r>
              <a:rPr sz="2300" kern="0" spc="60" baseline="6794">
                <a:solidFill>
                  <a:srgbClr val="84A41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400" kern="0" spc="240">
                <a:solidFill>
                  <a:srgbClr val="84A41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焦虑                               </a:t>
            </a:r>
            <a:endParaRPr lang="SimHei" altLang="SimHei" sz="21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34"/>
              </a:spcBef>
            </a:pPr>
            <a:r>
              <a:rPr sz="2300" kern="0" spc="-10" baseline="9058">
                <a:solidFill>
                  <a:srgbClr val="7A9A2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1400" kern="0" spc="-10">
                <a:solidFill>
                  <a:srgbClr val="7A9A2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自理能力下降                         </a:t>
            </a:r>
            <a:endParaRPr lang="SimHei" altLang="SimHei" sz="21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2300" kern="0" spc="0" baseline="6794">
                <a:solidFill>
                  <a:srgbClr val="8BAE2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r>
              <a:rPr sz="1400" kern="0" spc="320">
                <a:solidFill>
                  <a:srgbClr val="8BAE2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知识缺乏                             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10700" cy="47561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https://d.book118.com/995313224304011114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SimSun</vt:lpstr>
      <vt:lpstr>SimHei</vt:lpstr>
      <vt:lpstr>Times New Roman</vt:lpstr>
      <vt:lpstr>STXinwei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2024-09-22T01:03:37.836</cp:lastPrinted>
  <dcterms:created xsi:type="dcterms:W3CDTF">2024-09-21T17:03:37Z</dcterms:created>
  <dcterms:modified xsi:type="dcterms:W3CDTF">2024-09-21T17:03:39Z</dcterms:modified>
</cp:coreProperties>
</file>