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11DBF-4D28-44F2-897E-928AF4E0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1170B-DD62-48DA-8A66-7EECE9F8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48D19-4D7B-4F44-9F3E-702DA8EB5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1D7F9-1E30-4319-B9B6-399570F7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413C5-2691-402F-BF79-A254A991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079F3-9104-4DB6-8F2F-22924CF2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99808-C3B0-4244-B82A-732FB8A35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2CBD4-598F-40BF-B36E-DAFBA187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1AA81-A3A1-4266-A4C2-E204429F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11BEA-28B2-45E5-AFD6-BB848CD1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26C7F-CAF0-4ED3-9359-528B97FA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.jpe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jpe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jpeg" /><Relationship Id="rId9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2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312013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4764" y="3333157"/>
            <a:ext cx="4809410" cy="57573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955555" y="2944793"/>
            <a:ext cx="7241540" cy="511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200" b="1" u="sng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佳兆业时代可园一期A地块</a:t>
            </a:r>
            <a:r>
              <a:rPr sz="32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项目技术策</a:t>
            </a: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32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590800" y="4038536"/>
            <a:ext cx="3962400" cy="674687"/>
          </a:xfrm>
          <a:prstGeom prst="rect">
            <a:avLst/>
          </a:prstGeom>
        </p:spPr>
      </p:pic>
      <p:graphicFrame>
        <p:nvGraphicFramePr>
          <p:cNvPr id="10" name="table 10"/>
          <p:cNvGraphicFramePr>
            <a:graphicFrameLocks noGrp="1"/>
          </p:cNvGraphicFramePr>
          <p:nvPr/>
        </p:nvGraphicFramePr>
        <p:xfrm>
          <a:off x="6696075" y="6238875"/>
          <a:ext cx="2076450" cy="368300"/>
        </p:xfrm>
        <a:graphic>
          <a:graphicData uri="http://schemas.openxmlformats.org/drawingml/2006/table">
            <a:tbl>
              <a:tblPr/>
              <a:tblGrid>
                <a:gridCol w="2076450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21272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8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2017年7月15日</a:t>
                      </a:r>
                      <a:endParaRPr lang="Microsoft YaHei" altLang="Microsoft Ya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540507" y="2152522"/>
            <a:ext cx="588263" cy="618109"/>
          </a:xfrm>
          <a:prstGeom prst="rect">
            <a:avLst/>
          </a:prstGeom>
        </p:spPr>
      </p:pic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2540507" y="2146172"/>
          <a:ext cx="3667125" cy="624204"/>
        </p:xfrm>
        <a:graphic>
          <a:graphicData uri="http://schemas.openxmlformats.org/drawingml/2006/table">
            <a:tbl>
              <a:tblPr/>
              <a:tblGrid>
                <a:gridCol w="579755"/>
                <a:gridCol w="3087370"/>
              </a:tblGrid>
              <a:tr h="577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22161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79"/>
                        </a:lnSpc>
                      </a:pPr>
                      <a:endParaRPr lang="Arial" altLang="Arial" sz="100"/>
                    </a:p>
                    <a:p>
                      <a:pPr marL="210184" algn="l" rtl="0" eaLnBrk="0">
                        <a:lnSpc>
                          <a:spcPct val="98000"/>
                        </a:lnSpc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场地布置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3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314"/>
                        </a:lnSpc>
                      </a:pPr>
                      <a:endParaRPr lang="Arial" altLang="Arial" sz="2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540507" y="3017520"/>
            <a:ext cx="588263" cy="588264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548763" y="2987547"/>
            <a:ext cx="571500" cy="571500"/>
          </a:xfrm>
          <a:prstGeom prst="rect">
            <a:avLst/>
          </a:prstGeom>
        </p:spPr>
      </p:pic>
      <p:graphicFrame>
        <p:nvGraphicFramePr>
          <p:cNvPr id="22" name="table 22"/>
          <p:cNvGraphicFramePr>
            <a:graphicFrameLocks noGrp="1"/>
          </p:cNvGraphicFramePr>
          <p:nvPr/>
        </p:nvGraphicFramePr>
        <p:xfrm>
          <a:off x="2542413" y="2981197"/>
          <a:ext cx="3665220" cy="584200"/>
        </p:xfrm>
        <a:graphic>
          <a:graphicData uri="http://schemas.openxmlformats.org/drawingml/2006/table">
            <a:tbl>
              <a:tblPr/>
              <a:tblGrid>
                <a:gridCol w="577850"/>
                <a:gridCol w="3087370"/>
              </a:tblGrid>
              <a:tr h="584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25425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30504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施工部署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4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540507" y="4637532"/>
            <a:ext cx="588263" cy="586739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548763" y="4606797"/>
            <a:ext cx="571500" cy="571500"/>
          </a:xfrm>
          <a:prstGeom prst="rect">
            <a:avLst/>
          </a:prstGeom>
        </p:spPr>
      </p:pic>
      <p:graphicFrame>
        <p:nvGraphicFramePr>
          <p:cNvPr id="28" name="table 28"/>
          <p:cNvGraphicFramePr>
            <a:graphicFrameLocks noGrp="1"/>
          </p:cNvGraphicFramePr>
          <p:nvPr/>
        </p:nvGraphicFramePr>
        <p:xfrm>
          <a:off x="2542413" y="4600447"/>
          <a:ext cx="3665220" cy="584200"/>
        </p:xfrm>
        <a:graphic>
          <a:graphicData uri="http://schemas.openxmlformats.org/drawingml/2006/table">
            <a:tbl>
              <a:tblPr/>
              <a:tblGrid>
                <a:gridCol w="577850"/>
                <a:gridCol w="3087370"/>
              </a:tblGrid>
              <a:tr h="584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214"/>
                        </a:lnSpc>
                      </a:pPr>
                      <a:endParaRPr lang="Arial" altLang="Arial" sz="100"/>
                    </a:p>
                    <a:p>
                      <a:pPr marL="230504" algn="l" rtl="0" eaLnBrk="0">
                        <a:lnSpc>
                          <a:spcPct val="83000"/>
                        </a:lnSpc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77"/>
                        </a:lnSpc>
                      </a:pPr>
                      <a:endParaRPr lang="Arial" altLang="Arial" sz="100"/>
                    </a:p>
                    <a:p>
                      <a:pPr marL="275590" algn="l" rtl="0" eaLnBrk="0">
                        <a:lnSpc>
                          <a:spcPct val="97000"/>
                        </a:lnSpc>
                      </a:pPr>
                      <a:r>
                        <a:rPr sz="24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高效工法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" name="picture 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542032" y="5379720"/>
            <a:ext cx="588264" cy="586739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550414" y="5349163"/>
            <a:ext cx="571500" cy="571500"/>
          </a:xfrm>
          <a:prstGeom prst="rect">
            <a:avLst/>
          </a:prstGeom>
        </p:spPr>
      </p:pic>
      <p:graphicFrame>
        <p:nvGraphicFramePr>
          <p:cNvPr id="34" name="table 34"/>
          <p:cNvGraphicFramePr>
            <a:graphicFrameLocks noGrp="1"/>
          </p:cNvGraphicFramePr>
          <p:nvPr/>
        </p:nvGraphicFramePr>
        <p:xfrm>
          <a:off x="2544064" y="5342813"/>
          <a:ext cx="3665220" cy="584200"/>
        </p:xfrm>
        <a:graphic>
          <a:graphicData uri="http://schemas.openxmlformats.org/drawingml/2006/table">
            <a:tbl>
              <a:tblPr/>
              <a:tblGrid>
                <a:gridCol w="577850"/>
                <a:gridCol w="3087370"/>
              </a:tblGrid>
              <a:tr h="584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27"/>
                        </a:lnSpc>
                      </a:pPr>
                      <a:endParaRPr lang="Arial" altLang="Arial" sz="100"/>
                    </a:p>
                    <a:p>
                      <a:pPr marL="222250" algn="l" rtl="0" eaLnBrk="0">
                        <a:lnSpc>
                          <a:spcPct val="84000"/>
                        </a:lnSpc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827"/>
                        </a:lnSpc>
                      </a:pPr>
                      <a:endParaRPr lang="Arial" altLang="Arial" sz="100"/>
                    </a:p>
                    <a:p>
                      <a:pPr marL="206375" algn="l" rtl="0" eaLnBrk="0">
                        <a:lnSpc>
                          <a:spcPct val="98000"/>
                        </a:lnSpc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绿色建造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6" name="picture 3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510027" y="6080759"/>
            <a:ext cx="586739" cy="588263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517775" y="6051029"/>
            <a:ext cx="571500" cy="571500"/>
          </a:xfrm>
          <a:prstGeom prst="rect">
            <a:avLst/>
          </a:prstGeom>
        </p:spPr>
      </p:pic>
      <p:graphicFrame>
        <p:nvGraphicFramePr>
          <p:cNvPr id="40" name="table 40"/>
          <p:cNvGraphicFramePr>
            <a:graphicFrameLocks noGrp="1"/>
          </p:cNvGraphicFramePr>
          <p:nvPr/>
        </p:nvGraphicFramePr>
        <p:xfrm>
          <a:off x="2511425" y="6044679"/>
          <a:ext cx="3665220" cy="584200"/>
        </p:xfrm>
        <a:graphic>
          <a:graphicData uri="http://schemas.openxmlformats.org/drawingml/2006/table">
            <a:tbl>
              <a:tblPr/>
              <a:tblGrid>
                <a:gridCol w="577850"/>
                <a:gridCol w="3087370"/>
              </a:tblGrid>
              <a:tr h="584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218440" algn="l" rtl="0" eaLnBrk="0">
                        <a:lnSpc>
                          <a:spcPct val="83000"/>
                        </a:lnSpc>
                        <a:spcBef>
                          <a:spcPts val="6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25729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重难点部位施工工艺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2" name="picture 4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546604" y="3834383"/>
            <a:ext cx="588263" cy="586739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555113" y="3803522"/>
            <a:ext cx="571500" cy="571500"/>
          </a:xfrm>
          <a:prstGeom prst="rect">
            <a:avLst/>
          </a:prstGeom>
        </p:spPr>
      </p:pic>
      <p:graphicFrame>
        <p:nvGraphicFramePr>
          <p:cNvPr id="46" name="table 46"/>
          <p:cNvGraphicFramePr>
            <a:graphicFrameLocks noGrp="1"/>
          </p:cNvGraphicFramePr>
          <p:nvPr/>
        </p:nvGraphicFramePr>
        <p:xfrm>
          <a:off x="2548763" y="3797172"/>
          <a:ext cx="3658870" cy="584200"/>
        </p:xfrm>
        <a:graphic>
          <a:graphicData uri="http://schemas.openxmlformats.org/drawingml/2006/table">
            <a:tbl>
              <a:tblPr/>
              <a:tblGrid>
                <a:gridCol w="577850"/>
                <a:gridCol w="3081020"/>
              </a:tblGrid>
              <a:tr h="584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207009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22860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24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实用技术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8" name="picture 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540507" y="1388364"/>
            <a:ext cx="588263" cy="588264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548763" y="1358772"/>
            <a:ext cx="571500" cy="571500"/>
          </a:xfrm>
          <a:prstGeom prst="rect">
            <a:avLst/>
          </a:prstGeom>
        </p:spPr>
      </p:pic>
      <p:graphicFrame>
        <p:nvGraphicFramePr>
          <p:cNvPr id="52" name="table 52"/>
          <p:cNvGraphicFramePr>
            <a:graphicFrameLocks noGrp="1"/>
          </p:cNvGraphicFramePr>
          <p:nvPr/>
        </p:nvGraphicFramePr>
        <p:xfrm>
          <a:off x="2542413" y="1358772"/>
          <a:ext cx="3665220" cy="582295"/>
        </p:xfrm>
        <a:graphic>
          <a:graphicData uri="http://schemas.openxmlformats.org/drawingml/2006/table">
            <a:tbl>
              <a:tblPr/>
              <a:tblGrid>
                <a:gridCol w="577850"/>
                <a:gridCol w="3087370"/>
              </a:tblGrid>
              <a:tr h="5822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23114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25145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项目基本信息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4" name="table 54"/>
          <p:cNvGraphicFramePr>
            <a:graphicFrameLocks noGrp="1"/>
          </p:cNvGraphicFramePr>
          <p:nvPr/>
        </p:nvGraphicFramePr>
        <p:xfrm>
          <a:off x="3629533" y="691260"/>
          <a:ext cx="1612900" cy="482600"/>
        </p:xfrm>
        <a:graphic>
          <a:graphicData uri="http://schemas.openxmlformats.org/drawingml/2006/table">
            <a:tbl>
              <a:tblPr/>
              <a:tblGrid>
                <a:gridCol w="1612900"/>
              </a:tblGrid>
              <a:tr h="469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492125" algn="l" rtl="0" eaLnBrk="0">
                        <a:lnSpc>
                          <a:spcPct val="97000"/>
                        </a:lnSpc>
                      </a:pPr>
                      <a:r>
                        <a:rPr sz="2400" b="1" kern="0" spc="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目录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6" name="rect"/>
          <p:cNvSpPr/>
          <p:nvPr/>
        </p:nvSpPr>
        <p:spPr>
          <a:xfrm>
            <a:off x="2548763" y="1352422"/>
            <a:ext cx="571500" cy="1270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1383791" y="2449448"/>
          <a:ext cx="6369050" cy="636270"/>
        </p:xfrm>
        <a:graphic>
          <a:graphicData uri="http://schemas.openxmlformats.org/drawingml/2006/table">
            <a:tbl>
              <a:tblPr/>
              <a:tblGrid>
                <a:gridCol w="579755"/>
                <a:gridCol w="5789295"/>
              </a:tblGrid>
              <a:tr h="6362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22161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34162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项目基本信息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83791" y="2455798"/>
            <a:ext cx="588263" cy="618109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1604289" y="2591206"/>
            <a:ext cx="177800" cy="328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89"/>
              </a:lnSpc>
            </a:pPr>
            <a:endParaRPr lang="Arial" altLang="Arial" sz="100"/>
          </a:p>
          <a:p>
            <a:pPr algn="r" rtl="0" eaLnBrk="0">
              <a:lnSpc>
                <a:spcPct val="90000"/>
              </a:lnSpc>
            </a:pPr>
            <a:r>
              <a:rPr sz="2200" kern="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200"/>
          </a:p>
        </p:txBody>
      </p:sp>
      <p:sp>
        <p:nvSpPr>
          <p:cNvPr id="66" name="textbox 66"/>
          <p:cNvSpPr/>
          <p:nvPr/>
        </p:nvSpPr>
        <p:spPr>
          <a:xfrm>
            <a:off x="1603679" y="5003368"/>
            <a:ext cx="177800" cy="323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15"/>
              </a:lnSpc>
            </a:pPr>
            <a:endParaRPr lang="Arial" altLang="Arial" sz="100"/>
          </a:p>
          <a:p>
            <a:pPr algn="r" rtl="0" eaLnBrk="0">
              <a:lnSpc>
                <a:spcPct val="89000"/>
              </a:lnSpc>
            </a:pPr>
            <a:r>
              <a:rPr sz="2200" kern="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2200"/>
          </a:p>
        </p:txBody>
      </p:sp>
      <p:sp>
        <p:nvSpPr>
          <p:cNvPr id="68" name="rect"/>
          <p:cNvSpPr/>
          <p:nvPr/>
        </p:nvSpPr>
        <p:spPr>
          <a:xfrm>
            <a:off x="1392300" y="3020948"/>
            <a:ext cx="571500" cy="1270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72" name="table 72"/>
          <p:cNvGraphicFramePr>
            <a:graphicFrameLocks noGrp="1"/>
          </p:cNvGraphicFramePr>
          <p:nvPr/>
        </p:nvGraphicFramePr>
        <p:xfrm>
          <a:off x="179387" y="1268348"/>
          <a:ext cx="6096000" cy="5020945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50114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4" name="picture 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51523" y="1412773"/>
            <a:ext cx="5976620" cy="4762500"/>
          </a:xfrm>
          <a:prstGeom prst="rect">
            <a:avLst/>
          </a:prstGeom>
        </p:spPr>
      </p:pic>
      <p:sp>
        <p:nvSpPr>
          <p:cNvPr id="76" name="rect"/>
          <p:cNvSpPr/>
          <p:nvPr/>
        </p:nvSpPr>
        <p:spPr>
          <a:xfrm>
            <a:off x="6375903" y="1316127"/>
            <a:ext cx="2666501" cy="4541213"/>
          </a:xfrm>
          <a:prstGeom prst="rect">
            <a:avLst/>
          </a:prstGeom>
          <a:solidFill>
            <a:srgbClr val="000000">
              <a:alpha val="38039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8" name="table 78"/>
          <p:cNvGraphicFramePr>
            <a:graphicFrameLocks noGrp="1"/>
          </p:cNvGraphicFramePr>
          <p:nvPr/>
        </p:nvGraphicFramePr>
        <p:xfrm>
          <a:off x="6375903" y="1313560"/>
          <a:ext cx="2666364" cy="4506594"/>
        </p:xfrm>
        <a:graphic>
          <a:graphicData uri="http://schemas.openxmlformats.org/drawingml/2006/table">
            <a:tbl>
              <a:tblPr/>
              <a:tblGrid>
                <a:gridCol w="1344930"/>
                <a:gridCol w="1321435"/>
              </a:tblGrid>
              <a:tr h="442594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826"/>
                        </a:lnSpc>
                      </a:pPr>
                      <a:endParaRPr lang="Arial" altLang="Arial" sz="100"/>
                    </a:p>
                    <a:p>
                      <a:pPr marL="799465" algn="l" rtl="0" eaLnBrk="0">
                        <a:lnSpc>
                          <a:spcPct val="97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项目基本信息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3752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81634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项目类型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935"/>
                        </a:lnSpc>
                      </a:pPr>
                      <a:endParaRPr lang="Arial" altLang="Arial" sz="100"/>
                    </a:p>
                    <a:p>
                      <a:pPr marL="21590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高层住宅 、商铺等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5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40068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占地面积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362584" algn="l" rtl="0" eaLnBrk="0">
                        <a:lnSpc>
                          <a:spcPts val="1472"/>
                        </a:lnSpc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17074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15430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可建设用地面积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36258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17074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45783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容积率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50800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31.3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8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15430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计容总建筑面积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9972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53258.6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30607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总建筑面积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4955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74546.17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635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24701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地上建筑面积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255270" algn="l" rtl="0" eaLnBrk="0">
                        <a:lnSpc>
                          <a:spcPts val="1472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50956.61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4701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地下建筑面积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0190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23589.56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8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8290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建筑密度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50355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%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68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23050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人防建筑面积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40385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3858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38290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建筑高度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29400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小于</a:t>
                      </a: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45910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绿地率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50355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%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23114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高层住宅面积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5270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50201.21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52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390"/>
                        </a:lnSpc>
                      </a:pPr>
                      <a:endParaRPr lang="Arial" altLang="Arial" sz="100"/>
                    </a:p>
                    <a:p>
                      <a:pPr marL="381634" algn="l" rtl="0" eaLnBrk="0">
                        <a:lnSpc>
                          <a:spcPct val="98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施工单位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200"/>
                    </a:p>
                    <a:p>
                      <a:pPr marL="498475" indent="-44640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中天建设集团有限</a:t>
                      </a:r>
                      <a:r>
                        <a:rPr sz="12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公司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16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102"/>
                        </a:lnSpc>
                      </a:pPr>
                      <a:endParaRPr lang="Arial" altLang="Arial" sz="100"/>
                    </a:p>
                    <a:p>
                      <a:pPr marL="382904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建设单位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200"/>
                    </a:p>
                    <a:p>
                      <a:pPr marL="346075" indent="-30289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惠州市恺乐居置业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有限公司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0" name="table 80"/>
          <p:cNvGraphicFramePr>
            <a:graphicFrameLocks noGrp="1"/>
          </p:cNvGraphicFramePr>
          <p:nvPr/>
        </p:nvGraphicFramePr>
        <p:xfrm>
          <a:off x="0" y="877887"/>
          <a:ext cx="4761229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1229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12700" algn="l" rtl="0" eaLnBrk="0">
                        <a:lnSpc>
                          <a:spcPts val="1852"/>
                        </a:lnSpc>
                        <a:spcBef>
                          <a:spcPts val="2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1.1 项目基本信息-全项目基本信息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84" name="table 84"/>
          <p:cNvGraphicFramePr>
            <a:graphicFrameLocks noGrp="1"/>
          </p:cNvGraphicFramePr>
          <p:nvPr/>
        </p:nvGraphicFramePr>
        <p:xfrm>
          <a:off x="0" y="877887"/>
          <a:ext cx="5109844" cy="5411470"/>
        </p:xfrm>
        <a:graphic>
          <a:graphicData uri="http://schemas.openxmlformats.org/drawingml/2006/table">
            <a:tbl>
              <a:tblPr/>
              <a:tblGrid>
                <a:gridCol w="4752975"/>
                <a:gridCol w="356869"/>
              </a:tblGrid>
              <a:tr h="3505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9525" algn="l" rtl="0" eaLnBrk="0">
                        <a:lnSpc>
                          <a:spcPts val="1852"/>
                        </a:lnSpc>
                        <a:spcBef>
                          <a:spcPts val="2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1.2 项目基本信息-楼栋基本信息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09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37"/>
                        </a:lnSpc>
                      </a:pPr>
                      <a:endParaRPr lang="Arial" altLang="Arial" sz="100"/>
                    </a:p>
                    <a:p>
                      <a:pPr marL="1605914" algn="l" rtl="0" eaLnBrk="0">
                        <a:lnSpc>
                          <a:spcPct val="84000"/>
                        </a:lnSpc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24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616075" algn="l" rtl="0" eaLnBrk="0">
                        <a:lnSpc>
                          <a:spcPct val="83000"/>
                        </a:lnSpc>
                        <a:spcBef>
                          <a:spcPts val="731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24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167764" algn="l" rtl="0" eaLnBrk="0">
                        <a:lnSpc>
                          <a:spcPct val="94000"/>
                        </a:lnSpc>
                        <a:spcBef>
                          <a:spcPts val="453"/>
                        </a:spcBef>
                      </a:pPr>
                      <a:r>
                        <a:rPr sz="1500" kern="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此处放建筑总平面图，必须包</a:t>
                      </a:r>
                      <a:endParaRPr lang="Microsoft YaHei" altLang="Microsoft YaHei" sz="1500"/>
                    </a:p>
                    <a:p>
                      <a:pPr marL="1369694" algn="l" rtl="0" eaLnBrk="0">
                        <a:lnSpc>
                          <a:spcPts val="1896"/>
                        </a:lnSpc>
                      </a:pPr>
                      <a:r>
                        <a:rPr sz="1500" kern="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含用地红线，地下室边线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6" name="picture 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0530" y="1411605"/>
            <a:ext cx="4428490" cy="4109084"/>
          </a:xfrm>
          <a:prstGeom prst="rect">
            <a:avLst/>
          </a:prstGeom>
        </p:spPr>
      </p:pic>
      <p:sp>
        <p:nvSpPr>
          <p:cNvPr id="88" name="rect"/>
          <p:cNvSpPr/>
          <p:nvPr/>
        </p:nvSpPr>
        <p:spPr>
          <a:xfrm>
            <a:off x="5185554" y="1407525"/>
            <a:ext cx="3477478" cy="2285777"/>
          </a:xfrm>
          <a:prstGeom prst="rect">
            <a:avLst/>
          </a:prstGeom>
          <a:solidFill>
            <a:srgbClr val="000000">
              <a:alpha val="38039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0" name="table 90"/>
          <p:cNvGraphicFramePr>
            <a:graphicFrameLocks noGrp="1"/>
          </p:cNvGraphicFramePr>
          <p:nvPr/>
        </p:nvGraphicFramePr>
        <p:xfrm>
          <a:off x="5185554" y="1405255"/>
          <a:ext cx="3477260" cy="2249804"/>
        </p:xfrm>
        <a:graphic>
          <a:graphicData uri="http://schemas.openxmlformats.org/drawingml/2006/table">
            <a:tbl>
              <a:tblPr/>
              <a:tblGrid>
                <a:gridCol w="1020445"/>
                <a:gridCol w="394334"/>
                <a:gridCol w="788669"/>
                <a:gridCol w="690244"/>
                <a:gridCol w="583565"/>
              </a:tblGrid>
              <a:tr h="458469"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24"/>
                        </a:lnSpc>
                      </a:pPr>
                      <a:endParaRPr lang="Arial" altLang="Arial" sz="100"/>
                    </a:p>
                    <a:p>
                      <a:pPr marL="1205864" algn="l" rtl="0" eaLnBrk="0">
                        <a:lnSpc>
                          <a:spcPct val="97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项目楼栋情况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2901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295275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楼栋号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48259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类型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24320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层数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11874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标准层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14033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备注</a:t>
                      </a:r>
                      <a:endParaRPr lang="Microsoft YaHei" altLang="Microsoft YaHei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31242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1#A座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48259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高层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24460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32F/-2F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144779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2-32F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1#B、C座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4825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高层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24460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31F/-2F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144779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2-31F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1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 A、</a:t>
                      </a:r>
                      <a:r>
                        <a:rPr sz="12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B、C座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48259" algn="l" rtl="0" eaLnBrk="0">
                        <a:lnSpc>
                          <a:spcPct val="98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商铺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68910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3F/-2F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309879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8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37274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车库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6192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93980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-2F、-1F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309879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65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37147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人防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61925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288925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-2F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309879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2" name="textbox 92"/>
          <p:cNvSpPr/>
          <p:nvPr/>
        </p:nvSpPr>
        <p:spPr>
          <a:xfrm>
            <a:off x="5290563" y="3966216"/>
            <a:ext cx="3268345" cy="1274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2"/>
              </a:lnSpc>
            </a:pPr>
            <a:r>
              <a:rPr sz="15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质量目标：</a:t>
            </a:r>
            <a:r>
              <a:rPr sz="1500" kern="0" spc="9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惠州市建设工程优质奖</a:t>
            </a:r>
            <a:endParaRPr lang="Microsoft YaHei" altLang="Microsoft YaHei" sz="1500"/>
          </a:p>
          <a:p>
            <a:pPr marL="14604" algn="l" rtl="0" eaLnBrk="0">
              <a:lnSpc>
                <a:spcPts val="1855"/>
              </a:lnSpc>
              <a:spcBef>
                <a:spcPts val="236"/>
              </a:spcBef>
            </a:pPr>
            <a:r>
              <a:rPr sz="15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安全目标：</a:t>
            </a:r>
            <a:r>
              <a:rPr sz="1500" kern="0" spc="9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广东省安全文明示范工地</a:t>
            </a:r>
            <a:endParaRPr lang="Microsoft YaHei" altLang="Microsoft YaHei" sz="1500"/>
          </a:p>
          <a:p>
            <a:pPr marL="17145" indent="-2540" algn="l" rtl="0" eaLnBrk="0">
              <a:lnSpc>
                <a:spcPct val="105000"/>
              </a:lnSpc>
              <a:spcBef>
                <a:spcPts val="34"/>
              </a:spcBef>
            </a:pPr>
            <a:r>
              <a:rPr sz="15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绿色施工目标：</a:t>
            </a:r>
            <a:r>
              <a:rPr sz="1500" kern="0" spc="9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惠州市建筑业绿色施</a:t>
            </a:r>
            <a:r>
              <a:rPr sz="1500" kern="0" spc="6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8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工示范工程</a:t>
            </a:r>
            <a:endParaRPr lang="Microsoft YaHei" altLang="Microsoft YaHei" sz="1500"/>
          </a:p>
          <a:p>
            <a:pPr marL="17145" algn="l" rtl="0" eaLnBrk="0">
              <a:lnSpc>
                <a:spcPts val="1848"/>
              </a:lnSpc>
              <a:spcBef>
                <a:spcPts val="225"/>
              </a:spcBef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工期目标：</a:t>
            </a:r>
            <a:r>
              <a:rPr sz="1500" kern="0" spc="8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465</a:t>
            </a: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日历天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83791" y="2455798"/>
            <a:ext cx="588263" cy="618109"/>
          </a:xfrm>
          <a:prstGeom prst="rect">
            <a:avLst/>
          </a:prstGeom>
        </p:spPr>
      </p:pic>
      <p:graphicFrame>
        <p:nvGraphicFramePr>
          <p:cNvPr id="98" name="table 98"/>
          <p:cNvGraphicFramePr>
            <a:graphicFrameLocks noGrp="1"/>
          </p:cNvGraphicFramePr>
          <p:nvPr/>
        </p:nvGraphicFramePr>
        <p:xfrm>
          <a:off x="1383791" y="2449448"/>
          <a:ext cx="6369050" cy="636270"/>
        </p:xfrm>
        <a:graphic>
          <a:graphicData uri="http://schemas.openxmlformats.org/drawingml/2006/table">
            <a:tbl>
              <a:tblPr/>
              <a:tblGrid>
                <a:gridCol w="579755"/>
                <a:gridCol w="5789295"/>
              </a:tblGrid>
              <a:tr h="6362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221615" algn="l" rtl="0" eaLnBrk="0">
                        <a:lnSpc>
                          <a:spcPct val="90000"/>
                        </a:lnSpc>
                        <a:spcBef>
                          <a:spcPts val="7"/>
                        </a:spcBef>
                      </a:pPr>
                      <a:r>
                        <a:rPr sz="2400" kern="0" spc="-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341629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场地布置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0" name="textbox 100"/>
          <p:cNvSpPr/>
          <p:nvPr/>
        </p:nvSpPr>
        <p:spPr>
          <a:xfrm>
            <a:off x="1603679" y="5003368"/>
            <a:ext cx="177800" cy="323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15"/>
              </a:lnSpc>
            </a:pPr>
            <a:endParaRPr lang="Arial" altLang="Arial" sz="100"/>
          </a:p>
          <a:p>
            <a:pPr algn="r" rtl="0" eaLnBrk="0">
              <a:lnSpc>
                <a:spcPct val="89000"/>
              </a:lnSpc>
            </a:pPr>
            <a:r>
              <a:rPr sz="2200" kern="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2200"/>
          </a:p>
        </p:txBody>
      </p:sp>
      <p:sp>
        <p:nvSpPr>
          <p:cNvPr id="102" name="rect"/>
          <p:cNvSpPr/>
          <p:nvPr/>
        </p:nvSpPr>
        <p:spPr>
          <a:xfrm>
            <a:off x="1392300" y="3020948"/>
            <a:ext cx="571500" cy="1270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106" name="table 106"/>
          <p:cNvGraphicFramePr>
            <a:graphicFrameLocks noGrp="1"/>
          </p:cNvGraphicFramePr>
          <p:nvPr/>
        </p:nvGraphicFramePr>
        <p:xfrm>
          <a:off x="179387" y="1268374"/>
          <a:ext cx="8672829" cy="4901565"/>
        </p:xfrm>
        <a:graphic>
          <a:graphicData uri="http://schemas.openxmlformats.org/drawingml/2006/table">
            <a:tbl>
              <a:tblPr/>
              <a:tblGrid>
                <a:gridCol w="5807075"/>
                <a:gridCol w="2865755"/>
              </a:tblGrid>
              <a:tr h="1029969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65"/>
                        </a:lnSpc>
                      </a:pPr>
                      <a:endParaRPr lang="Arial" altLang="Arial" sz="100"/>
                    </a:p>
                    <a:p>
                      <a:pPr marL="1426210" algn="l" rtl="0" eaLnBrk="0">
                        <a:lnSpc>
                          <a:spcPct val="84000"/>
                        </a:lnSpc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24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436369" algn="l" rtl="0" eaLnBrk="0">
                        <a:lnSpc>
                          <a:spcPct val="83000"/>
                        </a:lnSpc>
                        <a:spcBef>
                          <a:spcPts val="3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39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145414" algn="l" rtl="0" eaLnBrk="0">
                        <a:lnSpc>
                          <a:spcPts val="1632"/>
                        </a:lnSpc>
                        <a:spcBef>
                          <a:spcPts val="7"/>
                        </a:spcBef>
                      </a:pPr>
                      <a:r>
                        <a:rPr sz="13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说明：</a:t>
                      </a:r>
                      <a:endParaRPr lang="Microsoft YaHei" altLang="Microsoft YaHei" sz="13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545"/>
                        </a:spcBef>
                      </a:pP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1、现场设</a:t>
                      </a:r>
                      <a:r>
                        <a:rPr sz="14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6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 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处大门、  1处侧门 ，</a:t>
                      </a:r>
                      <a:endParaRPr lang="Microsoft YaHei" altLang="Microsoft YaHei" sz="1400"/>
                    </a:p>
                    <a:p>
                      <a:pPr marL="96519" algn="l" rtl="0" eaLnBrk="0">
                        <a:lnSpc>
                          <a:spcPct val="108000"/>
                        </a:lnSpc>
                        <a:spcBef>
                          <a:spcPts val="370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主体施工阶段内布置塔吊 </a:t>
                      </a:r>
                      <a:r>
                        <a:rPr sz="14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台。人 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货电梯 </a:t>
                      </a:r>
                      <a:r>
                        <a:rPr sz="14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台，以满足材料运输、</a:t>
                      </a:r>
                      <a:endParaRPr lang="Microsoft YaHei" altLang="Microsoft YaHei" sz="1400"/>
                    </a:p>
                    <a:p>
                      <a:pPr marL="93980" algn="l" rtl="0" eaLnBrk="0">
                        <a:lnSpc>
                          <a:spcPct val="97000"/>
                        </a:lnSpc>
                        <a:spcBef>
                          <a:spcPts val="370"/>
                        </a:spcBef>
                      </a:pPr>
                      <a:r>
                        <a:rPr sz="14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施工人员的上落。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95250" indent="6350" algn="l" rtl="0" eaLnBrk="0">
                        <a:lnSpc>
                          <a:spcPct val="108000"/>
                        </a:lnSpc>
                        <a:spcBef>
                          <a:spcPts val="4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2、现场布置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8m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宽施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工道路，人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行道宽</a:t>
                      </a:r>
                      <a:r>
                        <a:rPr sz="1400" kern="0" spc="-5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1.5m</a:t>
                      </a:r>
                      <a:r>
                        <a:rPr sz="1400" kern="0" spc="15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，采取人车分流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7764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8" name="picture 1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9514" y="1628812"/>
            <a:ext cx="5760592" cy="4389882"/>
          </a:xfrm>
          <a:prstGeom prst="rect">
            <a:avLst/>
          </a:prstGeom>
        </p:spPr>
      </p:pic>
      <p:graphicFrame>
        <p:nvGraphicFramePr>
          <p:cNvPr id="110" name="table 110"/>
          <p:cNvGraphicFramePr>
            <a:graphicFrameLocks noGrp="1"/>
          </p:cNvGraphicFramePr>
          <p:nvPr/>
        </p:nvGraphicFramePr>
        <p:xfrm>
          <a:off x="0" y="903922"/>
          <a:ext cx="476567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11429" algn="l" rtl="0" eaLnBrk="0">
                        <a:lnSpc>
                          <a:spcPts val="1862"/>
                        </a:lnSpc>
                        <a:spcBef>
                          <a:spcPts val="1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2.1 场地布置-三维场地布置图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23532" y="1628775"/>
            <a:ext cx="5623559" cy="3816477"/>
          </a:xfrm>
          <a:prstGeom prst="rect">
            <a:avLst/>
          </a:prstGeom>
        </p:spPr>
      </p:pic>
      <p:sp>
        <p:nvSpPr>
          <p:cNvPr id="116" name="path"/>
          <p:cNvSpPr/>
          <p:nvPr/>
        </p:nvSpPr>
        <p:spPr>
          <a:xfrm>
            <a:off x="1187627" y="2996946"/>
            <a:ext cx="1281379" cy="697229"/>
          </a:xfrm>
          <a:custGeom>
            <a:rect l="0" t="0" r="0" b="0"/>
            <a:pathLst>
              <a:path w="2017" h="1097">
                <a:moveTo>
                  <a:pt x="0" y="0"/>
                </a:moveTo>
                <a:lnTo>
                  <a:pt x="1177" y="0"/>
                </a:lnTo>
                <a:lnTo>
                  <a:pt x="1177" y="0"/>
                </a:lnTo>
                <a:lnTo>
                  <a:pt x="1681" y="0"/>
                </a:lnTo>
                <a:lnTo>
                  <a:pt x="2017" y="0"/>
                </a:lnTo>
                <a:lnTo>
                  <a:pt x="2017" y="204"/>
                </a:lnTo>
                <a:lnTo>
                  <a:pt x="2017" y="204"/>
                </a:lnTo>
                <a:lnTo>
                  <a:pt x="2017" y="292"/>
                </a:lnTo>
                <a:lnTo>
                  <a:pt x="2017" y="350"/>
                </a:lnTo>
                <a:lnTo>
                  <a:pt x="1681" y="350"/>
                </a:lnTo>
                <a:lnTo>
                  <a:pt x="1647" y="1097"/>
                </a:lnTo>
                <a:lnTo>
                  <a:pt x="1177" y="350"/>
                </a:lnTo>
                <a:lnTo>
                  <a:pt x="0" y="350"/>
                </a:lnTo>
                <a:lnTo>
                  <a:pt x="0" y="292"/>
                </a:lnTo>
                <a:lnTo>
                  <a:pt x="0" y="204"/>
                </a:lnTo>
                <a:lnTo>
                  <a:pt x="0" y="204"/>
                </a:lnTo>
                <a:lnTo>
                  <a:pt x="0" y="0"/>
                </a:lnTo>
                <a:close/>
              </a:path>
            </a:pathLst>
          </a:cu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8" name="table 118"/>
          <p:cNvGraphicFramePr>
            <a:graphicFrameLocks noGrp="1"/>
          </p:cNvGraphicFramePr>
          <p:nvPr/>
        </p:nvGraphicFramePr>
        <p:xfrm>
          <a:off x="179387" y="1268412"/>
          <a:ext cx="5811520" cy="4909184"/>
        </p:xfrm>
        <a:graphic>
          <a:graphicData uri="http://schemas.openxmlformats.org/drawingml/2006/table">
            <a:tbl>
              <a:tblPr/>
              <a:tblGrid>
                <a:gridCol w="5811520"/>
              </a:tblGrid>
              <a:tr h="48996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1426210" algn="l" rtl="0" eaLnBrk="0">
                        <a:lnSpc>
                          <a:spcPts val="2846"/>
                        </a:lnSpc>
                        <a:spcBef>
                          <a:spcPts val="5"/>
                        </a:spcBef>
                      </a:pPr>
                      <a:r>
                        <a:rPr sz="3600" kern="0" spc="-60" baseline="13143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r>
                        <a:rPr sz="3600" kern="0" spc="-60" baseline="-15794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3600" baseline="-15794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436369" algn="l" rtl="0" eaLnBrk="0">
                        <a:lnSpc>
                          <a:spcPts val="2844"/>
                        </a:lnSpc>
                        <a:spcBef>
                          <a:spcPts val="2"/>
                        </a:spcBef>
                      </a:pPr>
                      <a:r>
                        <a:rPr sz="3600" kern="0" spc="-100" baseline="13999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r>
                        <a:rPr sz="3600" kern="0" spc="-100" baseline="-14938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3600" baseline="-14938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0" name="table 120"/>
          <p:cNvGraphicFramePr>
            <a:graphicFrameLocks noGrp="1"/>
          </p:cNvGraphicFramePr>
          <p:nvPr/>
        </p:nvGraphicFramePr>
        <p:xfrm>
          <a:off x="6063297" y="2212657"/>
          <a:ext cx="2870200" cy="2589529"/>
        </p:xfrm>
        <a:graphic>
          <a:graphicData uri="http://schemas.openxmlformats.org/drawingml/2006/table">
            <a:tbl>
              <a:tblPr/>
              <a:tblGrid>
                <a:gridCol w="2870200"/>
              </a:tblGrid>
              <a:tr h="2580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149225" algn="l" rtl="0" eaLnBrk="0">
                        <a:lnSpc>
                          <a:spcPts val="1630"/>
                        </a:lnSpc>
                        <a:spcBef>
                          <a:spcPts val="7"/>
                        </a:spcBef>
                      </a:pPr>
                      <a:r>
                        <a:rPr sz="13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说明：</a:t>
                      </a:r>
                      <a:endParaRPr lang="Microsoft YaHei" altLang="Microsoft YaHei" sz="1300"/>
                    </a:p>
                    <a:p>
                      <a:pPr marL="97789" indent="13970" algn="l" rtl="0" eaLnBrk="0">
                        <a:lnSpc>
                          <a:spcPct val="115000"/>
                        </a:lnSpc>
                        <a:spcBef>
                          <a:spcPts val="506"/>
                        </a:spcBef>
                      </a:pP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1、现场设</a:t>
                      </a:r>
                      <a:r>
                        <a:rPr sz="14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6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 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处大门、  1处侧门</a:t>
                      </a:r>
                      <a:r>
                        <a:rPr sz="14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在整个场地内布置塔吊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台,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固定      式地泵</a:t>
                      </a:r>
                      <a:r>
                        <a:rPr sz="14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台，以满足材料运输和混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凝土的泵送,大体量混凝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土时结合   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移动式汽车泵进行浇筑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400"/>
                    </a:p>
                    <a:p>
                      <a:pPr marL="99694" indent="6350" algn="l" rtl="0" eaLnBrk="0">
                        <a:lnSpc>
                          <a:spcPct val="108000"/>
                        </a:lnSpc>
                        <a:spcBef>
                          <a:spcPts val="2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2、现场布置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8m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宽施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工道路，人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行道宽</a:t>
                      </a:r>
                      <a:r>
                        <a:rPr sz="1400" kern="0" spc="-5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1.5m</a:t>
                      </a:r>
                      <a:r>
                        <a:rPr sz="1400" kern="0" spc="14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，采取人车分流。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2" name="table 122"/>
          <p:cNvGraphicFramePr>
            <a:graphicFrameLocks noGrp="1"/>
          </p:cNvGraphicFramePr>
          <p:nvPr/>
        </p:nvGraphicFramePr>
        <p:xfrm>
          <a:off x="0" y="864171"/>
          <a:ext cx="476567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11429" algn="l" rtl="0" eaLnBrk="0">
                        <a:lnSpc>
                          <a:spcPts val="1855"/>
                        </a:lnSpc>
                        <a:spcBef>
                          <a:spcPts val="2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2.2 场地布置-地下室施工阶段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sp>
        <p:nvSpPr>
          <p:cNvPr id="124" name="textbox 124"/>
          <p:cNvSpPr/>
          <p:nvPr/>
        </p:nvSpPr>
        <p:spPr>
          <a:xfrm>
            <a:off x="3697732" y="3452393"/>
            <a:ext cx="628015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二层车库</a:t>
            </a:r>
            <a:endParaRPr lang="SimSun" altLang="SimSun" sz="1200"/>
          </a:p>
        </p:txBody>
      </p:sp>
      <p:sp>
        <p:nvSpPr>
          <p:cNvPr id="126" name="textbox 126"/>
          <p:cNvSpPr/>
          <p:nvPr/>
        </p:nvSpPr>
        <p:spPr>
          <a:xfrm>
            <a:off x="1537081" y="3020212"/>
            <a:ext cx="626744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6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一层车库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130" name="table 130"/>
          <p:cNvGraphicFramePr>
            <a:graphicFrameLocks noGrp="1"/>
          </p:cNvGraphicFramePr>
          <p:nvPr/>
        </p:nvGraphicFramePr>
        <p:xfrm>
          <a:off x="1383791" y="2449448"/>
          <a:ext cx="6369050" cy="636270"/>
        </p:xfrm>
        <a:graphic>
          <a:graphicData uri="http://schemas.openxmlformats.org/drawingml/2006/table">
            <a:tbl>
              <a:tblPr/>
              <a:tblGrid>
                <a:gridCol w="579755"/>
                <a:gridCol w="5789295"/>
              </a:tblGrid>
              <a:tr h="6362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22161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24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34099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施工部署</a:t>
                      </a:r>
                      <a:endParaRPr lang="Microsoft YaHei" altLang="Microsoft YaHei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83791" y="2455798"/>
            <a:ext cx="588263" cy="618109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1598802" y="2592120"/>
            <a:ext cx="182879" cy="330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53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2300" kern="0" spc="-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300"/>
          </a:p>
        </p:txBody>
      </p:sp>
      <p:sp>
        <p:nvSpPr>
          <p:cNvPr id="136" name="textbox 136"/>
          <p:cNvSpPr/>
          <p:nvPr/>
        </p:nvSpPr>
        <p:spPr>
          <a:xfrm>
            <a:off x="1603679" y="5003368"/>
            <a:ext cx="177800" cy="323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15"/>
              </a:lnSpc>
            </a:pPr>
            <a:endParaRPr lang="Arial" altLang="Arial" sz="100"/>
          </a:p>
          <a:p>
            <a:pPr algn="r" rtl="0" eaLnBrk="0">
              <a:lnSpc>
                <a:spcPct val="89000"/>
              </a:lnSpc>
            </a:pPr>
            <a:r>
              <a:rPr sz="2200" kern="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2200"/>
          </a:p>
        </p:txBody>
      </p:sp>
      <p:sp>
        <p:nvSpPr>
          <p:cNvPr id="138" name="rect"/>
          <p:cNvSpPr/>
          <p:nvPr/>
        </p:nvSpPr>
        <p:spPr>
          <a:xfrm>
            <a:off x="1392300" y="3020948"/>
            <a:ext cx="571500" cy="1270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pic>
        <p:nvPicPr>
          <p:cNvPr id="142" name="picture 1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891155" y="2276818"/>
            <a:ext cx="5529579" cy="3744467"/>
          </a:xfrm>
          <a:prstGeom prst="rect">
            <a:avLst/>
          </a:prstGeom>
        </p:spPr>
      </p:pic>
      <p:sp>
        <p:nvSpPr>
          <p:cNvPr id="144" name="path"/>
          <p:cNvSpPr/>
          <p:nvPr/>
        </p:nvSpPr>
        <p:spPr>
          <a:xfrm>
            <a:off x="4058284" y="3849370"/>
            <a:ext cx="1404620" cy="370204"/>
          </a:xfrm>
          <a:custGeom>
            <a:rect l="0" t="0" r="0" b="0"/>
            <a:pathLst>
              <a:path w="2212" h="582">
                <a:moveTo>
                  <a:pt x="0" y="0"/>
                </a:moveTo>
                <a:lnTo>
                  <a:pt x="670" y="0"/>
                </a:lnTo>
                <a:lnTo>
                  <a:pt x="670" y="0"/>
                </a:lnTo>
                <a:lnTo>
                  <a:pt x="957" y="0"/>
                </a:lnTo>
                <a:lnTo>
                  <a:pt x="1149" y="0"/>
                </a:lnTo>
                <a:lnTo>
                  <a:pt x="1149" y="97"/>
                </a:lnTo>
                <a:lnTo>
                  <a:pt x="2212" y="180"/>
                </a:lnTo>
                <a:lnTo>
                  <a:pt x="1149" y="242"/>
                </a:lnTo>
                <a:lnTo>
                  <a:pt x="1149" y="582"/>
                </a:lnTo>
                <a:lnTo>
                  <a:pt x="957" y="582"/>
                </a:lnTo>
                <a:lnTo>
                  <a:pt x="670" y="582"/>
                </a:lnTo>
                <a:lnTo>
                  <a:pt x="670" y="582"/>
                </a:lnTo>
                <a:lnTo>
                  <a:pt x="0" y="582"/>
                </a:lnTo>
                <a:lnTo>
                  <a:pt x="0" y="242"/>
                </a:lnTo>
                <a:lnTo>
                  <a:pt x="0" y="97"/>
                </a:lnTo>
                <a:lnTo>
                  <a:pt x="0" y="97"/>
                </a:lnTo>
                <a:lnTo>
                  <a:pt x="0" y="0"/>
                </a:lnTo>
                <a:close/>
              </a:path>
            </a:pathLst>
          </a:cu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path"/>
          <p:cNvSpPr/>
          <p:nvPr/>
        </p:nvSpPr>
        <p:spPr>
          <a:xfrm>
            <a:off x="7441565" y="3843020"/>
            <a:ext cx="1212850" cy="590550"/>
          </a:xfrm>
          <a:custGeom>
            <a:rect l="0" t="0" r="0" b="0"/>
            <a:pathLst>
              <a:path w="1910" h="930">
                <a:moveTo>
                  <a:pt x="760" y="0"/>
                </a:moveTo>
                <a:lnTo>
                  <a:pt x="952" y="0"/>
                </a:lnTo>
                <a:lnTo>
                  <a:pt x="952" y="0"/>
                </a:lnTo>
                <a:lnTo>
                  <a:pt x="1239" y="0"/>
                </a:lnTo>
                <a:lnTo>
                  <a:pt x="1910" y="0"/>
                </a:lnTo>
                <a:lnTo>
                  <a:pt x="1910" y="204"/>
                </a:lnTo>
                <a:lnTo>
                  <a:pt x="1910" y="204"/>
                </a:lnTo>
                <a:lnTo>
                  <a:pt x="1910" y="292"/>
                </a:lnTo>
                <a:lnTo>
                  <a:pt x="1910" y="350"/>
                </a:lnTo>
                <a:lnTo>
                  <a:pt x="1239" y="350"/>
                </a:lnTo>
                <a:lnTo>
                  <a:pt x="0" y="930"/>
                </a:lnTo>
                <a:lnTo>
                  <a:pt x="952" y="350"/>
                </a:lnTo>
                <a:lnTo>
                  <a:pt x="760" y="350"/>
                </a:lnTo>
                <a:lnTo>
                  <a:pt x="760" y="292"/>
                </a:lnTo>
                <a:lnTo>
                  <a:pt x="760" y="204"/>
                </a:lnTo>
                <a:lnTo>
                  <a:pt x="760" y="204"/>
                </a:lnTo>
                <a:lnTo>
                  <a:pt x="760" y="0"/>
                </a:lnTo>
                <a:close/>
              </a:path>
            </a:pathLst>
          </a:custGeom>
          <a:solidFill>
            <a:srgbClr val="0099C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path"/>
          <p:cNvSpPr/>
          <p:nvPr/>
        </p:nvSpPr>
        <p:spPr>
          <a:xfrm>
            <a:off x="4058284" y="5207000"/>
            <a:ext cx="1023620" cy="247650"/>
          </a:xfrm>
          <a:custGeom>
            <a:rect l="0" t="0" r="0" b="0"/>
            <a:pathLst>
              <a:path w="1611" h="390">
                <a:moveTo>
                  <a:pt x="0" y="38"/>
                </a:moveTo>
                <a:lnTo>
                  <a:pt x="670" y="38"/>
                </a:lnTo>
                <a:lnTo>
                  <a:pt x="670" y="38"/>
                </a:lnTo>
                <a:lnTo>
                  <a:pt x="957" y="38"/>
                </a:lnTo>
                <a:lnTo>
                  <a:pt x="1149" y="38"/>
                </a:lnTo>
                <a:lnTo>
                  <a:pt x="1149" y="97"/>
                </a:lnTo>
                <a:lnTo>
                  <a:pt x="1612" y="0"/>
                </a:lnTo>
                <a:lnTo>
                  <a:pt x="1149" y="185"/>
                </a:lnTo>
                <a:lnTo>
                  <a:pt x="1149" y="390"/>
                </a:lnTo>
                <a:lnTo>
                  <a:pt x="957" y="390"/>
                </a:lnTo>
                <a:lnTo>
                  <a:pt x="670" y="390"/>
                </a:lnTo>
                <a:lnTo>
                  <a:pt x="670" y="390"/>
                </a:lnTo>
                <a:lnTo>
                  <a:pt x="0" y="390"/>
                </a:lnTo>
                <a:lnTo>
                  <a:pt x="0" y="185"/>
                </a:lnTo>
                <a:lnTo>
                  <a:pt x="0" y="97"/>
                </a:lnTo>
                <a:lnTo>
                  <a:pt x="0" y="97"/>
                </a:lnTo>
                <a:lnTo>
                  <a:pt x="0" y="38"/>
                </a:lnTo>
                <a:close/>
              </a:path>
            </a:pathLst>
          </a:custGeom>
          <a:solidFill>
            <a:srgbClr val="FF66C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path"/>
          <p:cNvSpPr/>
          <p:nvPr/>
        </p:nvSpPr>
        <p:spPr>
          <a:xfrm>
            <a:off x="3347847" y="2420874"/>
            <a:ext cx="1410334" cy="664209"/>
          </a:xfrm>
          <a:custGeom>
            <a:rect l="0" t="0" r="0" b="0"/>
            <a:pathLst>
              <a:path w="2220" h="1045">
                <a:moveTo>
                  <a:pt x="0" y="0"/>
                </a:moveTo>
                <a:lnTo>
                  <a:pt x="992" y="0"/>
                </a:lnTo>
                <a:lnTo>
                  <a:pt x="992" y="0"/>
                </a:lnTo>
                <a:lnTo>
                  <a:pt x="1417" y="0"/>
                </a:lnTo>
                <a:lnTo>
                  <a:pt x="1700" y="0"/>
                </a:lnTo>
                <a:lnTo>
                  <a:pt x="1700" y="226"/>
                </a:lnTo>
                <a:lnTo>
                  <a:pt x="1700" y="226"/>
                </a:lnTo>
                <a:lnTo>
                  <a:pt x="1700" y="323"/>
                </a:lnTo>
                <a:lnTo>
                  <a:pt x="1700" y="388"/>
                </a:lnTo>
                <a:lnTo>
                  <a:pt x="1417" y="388"/>
                </a:lnTo>
                <a:lnTo>
                  <a:pt x="2220" y="1045"/>
                </a:lnTo>
                <a:lnTo>
                  <a:pt x="992" y="388"/>
                </a:lnTo>
                <a:lnTo>
                  <a:pt x="0" y="388"/>
                </a:lnTo>
                <a:lnTo>
                  <a:pt x="0" y="323"/>
                </a:lnTo>
                <a:lnTo>
                  <a:pt x="0" y="226"/>
                </a:lnTo>
                <a:lnTo>
                  <a:pt x="0" y="226"/>
                </a:lnTo>
                <a:lnTo>
                  <a:pt x="0" y="0"/>
                </a:lnTo>
                <a:close/>
              </a:path>
            </a:pathLst>
          </a:cu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path"/>
          <p:cNvSpPr/>
          <p:nvPr/>
        </p:nvSpPr>
        <p:spPr>
          <a:xfrm>
            <a:off x="5004053" y="2852928"/>
            <a:ext cx="1281429" cy="697229"/>
          </a:xfrm>
          <a:custGeom>
            <a:rect l="0" t="0" r="0" b="0"/>
            <a:pathLst>
              <a:path w="2017" h="1097">
                <a:moveTo>
                  <a:pt x="0" y="0"/>
                </a:moveTo>
                <a:lnTo>
                  <a:pt x="1177" y="0"/>
                </a:lnTo>
                <a:lnTo>
                  <a:pt x="1177" y="0"/>
                </a:lnTo>
                <a:lnTo>
                  <a:pt x="1681" y="0"/>
                </a:lnTo>
                <a:lnTo>
                  <a:pt x="2017" y="0"/>
                </a:lnTo>
                <a:lnTo>
                  <a:pt x="2017" y="204"/>
                </a:lnTo>
                <a:lnTo>
                  <a:pt x="2017" y="204"/>
                </a:lnTo>
                <a:lnTo>
                  <a:pt x="2017" y="292"/>
                </a:lnTo>
                <a:lnTo>
                  <a:pt x="2017" y="350"/>
                </a:lnTo>
                <a:lnTo>
                  <a:pt x="1681" y="350"/>
                </a:lnTo>
                <a:lnTo>
                  <a:pt x="1647" y="1097"/>
                </a:lnTo>
                <a:lnTo>
                  <a:pt x="1177" y="350"/>
                </a:lnTo>
                <a:lnTo>
                  <a:pt x="0" y="350"/>
                </a:lnTo>
                <a:lnTo>
                  <a:pt x="0" y="292"/>
                </a:lnTo>
                <a:lnTo>
                  <a:pt x="0" y="204"/>
                </a:lnTo>
                <a:lnTo>
                  <a:pt x="0" y="204"/>
                </a:lnTo>
                <a:lnTo>
                  <a:pt x="0" y="0"/>
                </a:lnTo>
                <a:close/>
              </a:path>
            </a:pathLst>
          </a:cu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54" name="table 154"/>
          <p:cNvGraphicFramePr>
            <a:graphicFrameLocks noGrp="1"/>
          </p:cNvGraphicFramePr>
          <p:nvPr/>
        </p:nvGraphicFramePr>
        <p:xfrm>
          <a:off x="2814637" y="1696021"/>
          <a:ext cx="5939155" cy="4861559"/>
        </p:xfrm>
        <a:graphic>
          <a:graphicData uri="http://schemas.openxmlformats.org/drawingml/2006/table">
            <a:tbl>
              <a:tblPr/>
              <a:tblGrid>
                <a:gridCol w="2066289"/>
                <a:gridCol w="1982470"/>
                <a:gridCol w="1890395"/>
              </a:tblGrid>
              <a:tr h="200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49"/>
                        </a:lnSpc>
                      </a:pPr>
                      <a:endParaRPr lang="Arial" altLang="Arial" sz="100"/>
                    </a:p>
                    <a:p>
                      <a:pPr marL="636269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建筑用地红线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45"/>
                        </a:lnSpc>
                      </a:pPr>
                      <a:endParaRPr lang="Arial" altLang="Arial" sz="100"/>
                    </a:p>
                    <a:p>
                      <a:pPr marL="178435" algn="l" rtl="0" eaLnBrk="0">
                        <a:lnSpc>
                          <a:spcPct val="95000"/>
                        </a:lnSpc>
                      </a:pPr>
                      <a:r>
                        <a:rPr sz="12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地下室车库轮廓线</a:t>
                      </a:r>
                      <a:endParaRPr lang="SimSun" altLang="SimSun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96"/>
                        </a:lnSpc>
                      </a:pPr>
                      <a:endParaRPr lang="Arial" altLang="Arial" sz="100"/>
                    </a:p>
                    <a:p>
                      <a:pPr marL="1148714" algn="l" rtl="0" eaLnBrk="0">
                        <a:lnSpc>
                          <a:spcPct val="95000"/>
                        </a:lnSpc>
                      </a:pPr>
                      <a:r>
                        <a:rPr sz="12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二层车库</a:t>
                      </a:r>
                      <a:endParaRPr lang="SimSun" altLang="SimSun" sz="12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120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0000"/>
                        </a:lnSpc>
                      </a:pPr>
                      <a:endParaRPr lang="Arial" altLang="Arial" sz="1000"/>
                    </a:p>
                    <a:p>
                      <a:pPr marL="133032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一层车库</a:t>
                      </a:r>
                      <a:endParaRPr lang="SimSun" altLang="SimSun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3736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84"/>
                        </a:lnSpc>
                      </a:pPr>
                      <a:endParaRPr lang="Arial" altLang="Arial" sz="100"/>
                    </a:p>
                    <a:p>
                      <a:pPr marL="1329689" algn="l" rtl="0" eaLnBrk="0">
                        <a:lnSpc>
                          <a:spcPct val="95000"/>
                        </a:lnSpc>
                      </a:pPr>
                      <a:r>
                        <a:rPr sz="12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建筑围挡</a:t>
                      </a:r>
                      <a:endParaRPr lang="SimSun" altLang="SimSun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6" name="table 156"/>
          <p:cNvGraphicFramePr>
            <a:graphicFrameLocks noGrp="1"/>
          </p:cNvGraphicFramePr>
          <p:nvPr/>
        </p:nvGraphicFramePr>
        <p:xfrm>
          <a:off x="128587" y="1760537"/>
          <a:ext cx="2526665" cy="4816475"/>
        </p:xfrm>
        <a:graphic>
          <a:graphicData uri="http://schemas.openxmlformats.org/drawingml/2006/table">
            <a:tbl>
              <a:tblPr/>
              <a:tblGrid>
                <a:gridCol w="2442845"/>
                <a:gridCol w="83819"/>
              </a:tblGrid>
              <a:tr h="39852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45"/>
                        </a:lnSpc>
                      </a:pPr>
                      <a:endParaRPr lang="Arial" altLang="Arial" sz="100"/>
                    </a:p>
                    <a:p>
                      <a:pPr marL="111760" algn="l" rtl="0" eaLnBrk="0">
                        <a:lnSpc>
                          <a:spcPct val="89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1、总体施工顺序：1#A座</a:t>
                      </a:r>
                      <a:endParaRPr lang="Microsoft YaHei" altLang="Microsoft YaHei" sz="1400"/>
                    </a:p>
                    <a:p>
                      <a:pPr marL="97155" indent="5714" algn="l" rtl="0" eaLnBrk="0">
                        <a:lnSpc>
                          <a:spcPct val="151000"/>
                        </a:lnSpc>
                        <a:spcBef>
                          <a:spcPts val="49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→</a:t>
                      </a:r>
                      <a:r>
                        <a:rPr sz="1400" kern="0" spc="-2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B座 →C座→2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#楼。2、单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栋施工顺序：地下结构→主     体结构→屋面工程→外装修     →室内装修(含机电、水暖、    消防、通风等工程安装)→室  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外工程、园林绿化施工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  <a:p>
                      <a:pPr marL="108585" algn="l" rtl="0" eaLnBrk="0">
                        <a:lnSpc>
                          <a:spcPct val="89000"/>
                        </a:lnSpc>
                        <a:spcBef>
                          <a:spcPts val="878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3、所有安装的预留预埋随主</a:t>
                      </a:r>
                      <a:endParaRPr lang="Microsoft YaHei" altLang="Microsoft YaHei" sz="1400"/>
                    </a:p>
                    <a:p>
                      <a:pPr marL="98425" indent="-635" algn="l" rtl="0" eaLnBrk="0">
                        <a:lnSpc>
                          <a:spcPct val="152000"/>
                        </a:lnSpc>
                        <a:spcBef>
                          <a:spcPts val="12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体结构同步进行。外装修自     上而下进行,外立面完成后进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行园林绿化与室外工程施工。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室内装修以层分段进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行。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BE0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BE0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121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8" name="table 158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BBE4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45"/>
                        </a:lnSpc>
                        <a:spcBef>
                          <a:spcPts val="4"/>
                        </a:spcBef>
                      </a:pP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3.1.1总体施工顺序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BBE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0" name="table 160"/>
          <p:cNvGraphicFramePr>
            <a:graphicFrameLocks noGrp="1"/>
          </p:cNvGraphicFramePr>
          <p:nvPr/>
        </p:nvGraphicFramePr>
        <p:xfrm>
          <a:off x="22031" y="835342"/>
          <a:ext cx="4770120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70120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20320" algn="l" rtl="0" eaLnBrk="0">
                        <a:lnSpc>
                          <a:spcPts val="1861"/>
                        </a:lnSpc>
                        <a:spcBef>
                          <a:spcPts val="5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3.1总体施工部署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164" name="table 164"/>
          <p:cNvGraphicFramePr>
            <a:graphicFrameLocks noGrp="1"/>
          </p:cNvGraphicFramePr>
          <p:nvPr/>
        </p:nvGraphicFramePr>
        <p:xfrm>
          <a:off x="2738437" y="1747837"/>
          <a:ext cx="6257290" cy="4810125"/>
        </p:xfrm>
        <a:graphic>
          <a:graphicData uri="http://schemas.openxmlformats.org/drawingml/2006/table">
            <a:tbl>
              <a:tblPr/>
              <a:tblGrid>
                <a:gridCol w="2192020"/>
                <a:gridCol w="4065270"/>
              </a:tblGrid>
              <a:tr h="4810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6" name="table 166"/>
          <p:cNvGraphicFramePr>
            <a:graphicFrameLocks noGrp="1"/>
          </p:cNvGraphicFramePr>
          <p:nvPr/>
        </p:nvGraphicFramePr>
        <p:xfrm>
          <a:off x="128587" y="1760537"/>
          <a:ext cx="2527300" cy="4816475"/>
        </p:xfrm>
        <a:graphic>
          <a:graphicData uri="http://schemas.openxmlformats.org/drawingml/2006/table">
            <a:tbl>
              <a:tblPr/>
              <a:tblGrid>
                <a:gridCol w="2527300"/>
              </a:tblGrid>
              <a:tr h="4806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45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89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1、地下室区段划分原则：根</a:t>
                      </a:r>
                      <a:endParaRPr lang="Microsoft YaHei" altLang="Microsoft YaHei" sz="1400"/>
                    </a:p>
                    <a:p>
                      <a:pPr marL="147954" algn="l" rtl="0" eaLnBrk="0">
                        <a:lnSpc>
                          <a:spcPts val="252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据本工程的建筑结构特点、</a:t>
                      </a:r>
                      <a:endParaRPr lang="Microsoft YaHei" altLang="Microsoft YaHei" sz="1400"/>
                    </a:p>
                    <a:p>
                      <a:pPr marL="147320" algn="l" rtl="0" eaLnBrk="0">
                        <a:lnSpc>
                          <a:spcPct val="89000"/>
                        </a:lnSpc>
                        <a:spcBef>
                          <a:spcPts val="1025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现场施工条件及工期要求等</a:t>
                      </a:r>
                      <a:endParaRPr lang="Microsoft YaHei" altLang="Microsoft YaHei" sz="1400"/>
                    </a:p>
                    <a:p>
                      <a:pPr marL="147320" algn="l" rtl="0" eaLnBrk="0">
                        <a:lnSpc>
                          <a:spcPts val="252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情况，拟先施工地下二层</a:t>
                      </a:r>
                      <a:endParaRPr lang="Microsoft YaHei" altLang="Microsoft YaHei" sz="1400"/>
                    </a:p>
                    <a:p>
                      <a:pPr marL="217170" algn="l" rtl="0" eaLnBrk="0">
                        <a:lnSpc>
                          <a:spcPct val="89000"/>
                        </a:lnSpc>
                        <a:spcBef>
                          <a:spcPts val="1028"/>
                        </a:spcBef>
                      </a:pPr>
                      <a:r>
                        <a:rPr sz="14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（东区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4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然后施工地下一</a:t>
                      </a:r>
                      <a:endParaRPr lang="Microsoft YaHei" altLang="Microsoft YaHei" sz="1400"/>
                    </a:p>
                    <a:p>
                      <a:pPr marL="146685" algn="l" rtl="0" eaLnBrk="0">
                        <a:lnSpc>
                          <a:spcPct val="152000"/>
                        </a:lnSpc>
                        <a:spcBef>
                          <a:spcPts val="35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层（西区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形成总体流水，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人员、材料设备配置遵循先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东后西的施工顺序。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154304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2、施工流水：1#区→ 2#区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8" name="table 168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BBE4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49"/>
                        </a:lnSpc>
                        <a:spcBef>
                          <a:spcPts val="4"/>
                        </a:spcBef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3.1.2地下室施工阶段区段划分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和施工流程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BBE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0" name="table 170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61"/>
                        </a:lnSpc>
                        <a:spcBef>
                          <a:spcPts val="6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3.1总体施工部署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sp>
        <p:nvSpPr>
          <p:cNvPr id="172" name="path"/>
          <p:cNvSpPr/>
          <p:nvPr/>
        </p:nvSpPr>
        <p:spPr>
          <a:xfrm>
            <a:off x="3845683" y="2491763"/>
            <a:ext cx="300742" cy="1442672"/>
          </a:xfrm>
          <a:custGeom>
            <a:rect l="0" t="0" r="0" b="0"/>
            <a:pathLst>
              <a:path w="472" h="2271">
                <a:moveTo>
                  <a:pt x="9" y="1"/>
                </a:moveTo>
                <a:lnTo>
                  <a:pt x="463" y="2269"/>
                </a:lnTo>
              </a:path>
            </a:pathLst>
          </a:custGeom>
          <a:noFill/>
          <a:ln w="12700" cap="flat">
            <a:solidFill>
              <a:srgbClr val="FF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path"/>
          <p:cNvSpPr/>
          <p:nvPr/>
        </p:nvSpPr>
        <p:spPr>
          <a:xfrm>
            <a:off x="3130490" y="3926980"/>
            <a:ext cx="1011038" cy="228318"/>
          </a:xfrm>
          <a:custGeom>
            <a:rect l="0" t="0" r="0" b="0"/>
            <a:pathLst>
              <a:path w="1592" h="359">
                <a:moveTo>
                  <a:pt x="1590" y="9"/>
                </a:moveTo>
                <a:lnTo>
                  <a:pt x="2" y="349"/>
                </a:lnTo>
              </a:path>
            </a:pathLst>
          </a:custGeom>
          <a:noFill/>
          <a:ln w="12700" cap="flat">
            <a:solidFill>
              <a:srgbClr val="FF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" name="textbox 176"/>
          <p:cNvSpPr/>
          <p:nvPr/>
        </p:nvSpPr>
        <p:spPr>
          <a:xfrm>
            <a:off x="3438525" y="3526154"/>
            <a:ext cx="542925" cy="27559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96519" algn="l" rtl="0" eaLnBrk="0">
              <a:lnSpc>
                <a:spcPct val="97000"/>
              </a:lnSpc>
              <a:spcBef>
                <a:spcPts val="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2#区</a:t>
            </a:r>
            <a:endParaRPr lang="SimHei" altLang="SimHei" sz="1200"/>
          </a:p>
        </p:txBody>
      </p:sp>
      <p:sp>
        <p:nvSpPr>
          <p:cNvPr id="178" name="textbox 178"/>
          <p:cNvSpPr/>
          <p:nvPr/>
        </p:nvSpPr>
        <p:spPr>
          <a:xfrm>
            <a:off x="5715634" y="3526154"/>
            <a:ext cx="487680" cy="27559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106045" algn="l" rtl="0" eaLnBrk="0">
              <a:lnSpc>
                <a:spcPct val="97000"/>
              </a:lnSpc>
              <a:spcBef>
                <a:spcPts val="5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1#区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pic>
        <p:nvPicPr>
          <p:cNvPr id="182" name="picture 1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40675" y="5862320"/>
            <a:ext cx="959484" cy="460374"/>
          </a:xfrm>
          <a:prstGeom prst="rect">
            <a:avLst/>
          </a:prstGeom>
        </p:spPr>
      </p:pic>
      <p:sp>
        <p:nvSpPr>
          <p:cNvPr id="184" name="rect"/>
          <p:cNvSpPr/>
          <p:nvPr/>
        </p:nvSpPr>
        <p:spPr>
          <a:xfrm>
            <a:off x="2933064" y="1639887"/>
            <a:ext cx="6064884" cy="952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6" name="picture 1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861434" y="1644650"/>
            <a:ext cx="4104640" cy="4712970"/>
          </a:xfrm>
          <a:prstGeom prst="rect">
            <a:avLst/>
          </a:prstGeom>
        </p:spPr>
      </p:pic>
      <p:pic>
        <p:nvPicPr>
          <p:cNvPr id="188" name="picture 1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261105" y="2652395"/>
            <a:ext cx="522477" cy="176910"/>
          </a:xfrm>
          <a:prstGeom prst="rect">
            <a:avLst/>
          </a:prstGeom>
        </p:spPr>
      </p:pic>
      <p:pic>
        <p:nvPicPr>
          <p:cNvPr id="190" name="picture 1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283711" y="3538347"/>
            <a:ext cx="522351" cy="176783"/>
          </a:xfrm>
          <a:prstGeom prst="rect">
            <a:avLst/>
          </a:prstGeom>
        </p:spPr>
      </p:pic>
      <p:graphicFrame>
        <p:nvGraphicFramePr>
          <p:cNvPr id="192" name="table 192"/>
          <p:cNvGraphicFramePr>
            <a:graphicFrameLocks noGrp="1"/>
          </p:cNvGraphicFramePr>
          <p:nvPr/>
        </p:nvGraphicFramePr>
        <p:xfrm>
          <a:off x="2928302" y="1644650"/>
          <a:ext cx="6073775" cy="4810759"/>
        </p:xfrm>
        <a:graphic>
          <a:graphicData uri="http://schemas.openxmlformats.org/drawingml/2006/table">
            <a:tbl>
              <a:tblPr/>
              <a:tblGrid>
                <a:gridCol w="6073775"/>
              </a:tblGrid>
              <a:tr h="48107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235584" algn="l" rtl="0" eaLnBrk="0">
                        <a:lnSpc>
                          <a:spcPct val="83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第三次悬挑</a:t>
                      </a:r>
                      <a:endParaRPr lang="SimHei" altLang="SimHei" sz="1200"/>
                    </a:p>
                    <a:p>
                      <a:pPr marL="443865" algn="l" rtl="0" eaLnBrk="0">
                        <a:lnSpc>
                          <a:spcPts val="2525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23F</a:t>
                      </a:r>
                      <a:endParaRPr lang="SimHei" altLang="SimHei" sz="12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258445" algn="l" rtl="0" eaLnBrk="0">
                        <a:lnSpc>
                          <a:spcPct val="83000"/>
                        </a:lnSpc>
                        <a:spcBef>
                          <a:spcPts val="36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第三次悬挑</a:t>
                      </a:r>
                      <a:endParaRPr lang="SimHei" altLang="SimHei" sz="1200"/>
                    </a:p>
                    <a:p>
                      <a:pPr marL="475615" algn="l" rtl="0" eaLnBrk="0">
                        <a:lnSpc>
                          <a:spcPts val="2516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17F</a:t>
                      </a:r>
                      <a:endParaRPr lang="SimHei" altLang="SimHei" sz="1200"/>
                    </a:p>
                    <a:p>
                      <a:pPr algn="l" rtl="0" eaLnBrk="0">
                        <a:lnSpc>
                          <a:spcPct val="191000"/>
                        </a:lnSpc>
                      </a:pPr>
                      <a:endParaRPr lang="Arial" altLang="Arial" sz="1000"/>
                    </a:p>
                    <a:p>
                      <a:pPr marL="266065" algn="l" rtl="0" eaLnBrk="0">
                        <a:lnSpc>
                          <a:spcPct val="95000"/>
                        </a:lnSpc>
                        <a:spcBef>
                          <a:spcPts val="36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第二次悬挑</a:t>
                      </a:r>
                      <a:endParaRPr lang="SimHei" altLang="SimHei" sz="12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459740" algn="l" rtl="0" eaLnBrk="0">
                        <a:lnSpc>
                          <a:spcPct val="78000"/>
                        </a:lnSpc>
                        <a:spcBef>
                          <a:spcPts val="363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11F</a:t>
                      </a:r>
                      <a:endParaRPr lang="SimHei" altLang="SimHei" sz="1200"/>
                    </a:p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0"/>
                    </a:p>
                    <a:p>
                      <a:pPr marL="208915" algn="l" rtl="0" eaLnBrk="0">
                        <a:lnSpc>
                          <a:spcPct val="88000"/>
                        </a:lnSpc>
                        <a:spcBef>
                          <a:spcPts val="36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第一次悬挑</a:t>
                      </a:r>
                      <a:endParaRPr lang="SimHei" altLang="SimHei" sz="12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465455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5F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4" name="table 194"/>
          <p:cNvGraphicFramePr>
            <a:graphicFrameLocks noGrp="1"/>
          </p:cNvGraphicFramePr>
          <p:nvPr/>
        </p:nvGraphicFramePr>
        <p:xfrm>
          <a:off x="128587" y="1760537"/>
          <a:ext cx="2527300" cy="4816475"/>
        </p:xfrm>
        <a:graphic>
          <a:graphicData uri="http://schemas.openxmlformats.org/drawingml/2006/table">
            <a:tbl>
              <a:tblPr/>
              <a:tblGrid>
                <a:gridCol w="2527300"/>
              </a:tblGrid>
              <a:tr h="4806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45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89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1、根据工程特点，西区共有</a:t>
                      </a:r>
                      <a:endParaRPr lang="Microsoft YaHei" altLang="Microsoft YaHei" sz="1400"/>
                    </a:p>
                    <a:p>
                      <a:pPr marL="146050" indent="13970" algn="l" rtl="0" eaLnBrk="0">
                        <a:lnSpc>
                          <a:spcPct val="151000"/>
                        </a:lnSpc>
                        <a:spcBef>
                          <a:spcPts val="2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1个单体（1#楼A座和1个一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层地库），东区共有3个单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  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（1#B、C座、</a:t>
                      </a:r>
                      <a:r>
                        <a:rPr sz="14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2#楼和1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个二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层地库），其中西区按照1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个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单体的施工顺序小流水段施 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工，东区按照3个单体的施工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顺序小流水段施工。</a:t>
                      </a:r>
                      <a:endParaRPr lang="Microsoft YaHei" altLang="Microsoft YaHei" sz="1400"/>
                    </a:p>
                    <a:p>
                      <a:pPr marL="154304" algn="l" rtl="0" eaLnBrk="0">
                        <a:lnSpc>
                          <a:spcPct val="89000"/>
                        </a:lnSpc>
                        <a:spcBef>
                          <a:spcPts val="893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2、结合主体结构施工区域，</a:t>
                      </a:r>
                      <a:endParaRPr lang="Microsoft YaHei" altLang="Microsoft YaHei" sz="1400"/>
                    </a:p>
                    <a:p>
                      <a:pPr marL="147320" algn="l" rtl="0" eaLnBrk="0">
                        <a:lnSpc>
                          <a:spcPct val="152000"/>
                        </a:lnSpc>
                        <a:spcBef>
                          <a:spcPts val="46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装修工程施工区域也作相应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划分为两个施工区平行施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工，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形成两条独立的流水线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6" name="path"/>
          <p:cNvSpPr/>
          <p:nvPr/>
        </p:nvSpPr>
        <p:spPr>
          <a:xfrm>
            <a:off x="4037329" y="4528184"/>
            <a:ext cx="3855720" cy="915034"/>
          </a:xfrm>
          <a:custGeom>
            <a:rect l="0" t="0" r="0" b="0"/>
            <a:pathLst>
              <a:path w="6072" h="1440">
                <a:moveTo>
                  <a:pt x="30" y="260"/>
                </a:moveTo>
                <a:cubicBezTo>
                  <a:pt x="30" y="132"/>
                  <a:pt x="132" y="30"/>
                  <a:pt x="260" y="30"/>
                </a:cubicBezTo>
                <a:moveTo>
                  <a:pt x="260" y="30"/>
                </a:moveTo>
                <a:lnTo>
                  <a:pt x="5811" y="30"/>
                </a:lnTo>
                <a:lnTo>
                  <a:pt x="5811" y="30"/>
                </a:lnTo>
                <a:cubicBezTo>
                  <a:pt x="5938" y="30"/>
                  <a:pt x="6042" y="132"/>
                  <a:pt x="6042" y="260"/>
                </a:cubicBezTo>
                <a:moveTo>
                  <a:pt x="6042" y="260"/>
                </a:moveTo>
                <a:lnTo>
                  <a:pt x="6042" y="1180"/>
                </a:lnTo>
                <a:lnTo>
                  <a:pt x="6042" y="1180"/>
                </a:lnTo>
                <a:cubicBezTo>
                  <a:pt x="6042" y="1307"/>
                  <a:pt x="5938" y="1410"/>
                  <a:pt x="5811" y="1410"/>
                </a:cubicBezTo>
                <a:moveTo>
                  <a:pt x="5811" y="1410"/>
                </a:moveTo>
                <a:lnTo>
                  <a:pt x="260" y="1410"/>
                </a:lnTo>
                <a:lnTo>
                  <a:pt x="260" y="1410"/>
                </a:lnTo>
                <a:cubicBezTo>
                  <a:pt x="132" y="1410"/>
                  <a:pt x="30" y="1307"/>
                  <a:pt x="30" y="1180"/>
                </a:cubicBezTo>
                <a:moveTo>
                  <a:pt x="30" y="1180"/>
                </a:moveTo>
                <a:lnTo>
                  <a:pt x="30" y="260"/>
                </a:lnTo>
              </a:path>
            </a:pathLst>
          </a:custGeom>
          <a:noFill/>
          <a:ln w="38100" cap="flat">
            <a:solidFill>
              <a:srgbClr val="FF0000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path"/>
          <p:cNvSpPr/>
          <p:nvPr/>
        </p:nvSpPr>
        <p:spPr>
          <a:xfrm>
            <a:off x="4052570" y="2767329"/>
            <a:ext cx="3856354" cy="1795526"/>
          </a:xfrm>
          <a:custGeom>
            <a:rect l="0" t="0" r="0" b="0"/>
            <a:pathLst>
              <a:path w="6072" h="2827">
                <a:moveTo>
                  <a:pt x="30" y="1646"/>
                </a:moveTo>
                <a:cubicBezTo>
                  <a:pt x="30" y="1519"/>
                  <a:pt x="133" y="1416"/>
                  <a:pt x="261" y="1416"/>
                </a:cubicBezTo>
                <a:moveTo>
                  <a:pt x="261" y="1416"/>
                </a:moveTo>
                <a:lnTo>
                  <a:pt x="5812" y="1416"/>
                </a:lnTo>
                <a:lnTo>
                  <a:pt x="5812" y="1416"/>
                </a:lnTo>
                <a:cubicBezTo>
                  <a:pt x="5939" y="1416"/>
                  <a:pt x="6042" y="1519"/>
                  <a:pt x="6042" y="1646"/>
                </a:cubicBezTo>
                <a:moveTo>
                  <a:pt x="6042" y="2567"/>
                </a:moveTo>
                <a:cubicBezTo>
                  <a:pt x="6042" y="2694"/>
                  <a:pt x="5939" y="2797"/>
                  <a:pt x="5812" y="2797"/>
                </a:cubicBezTo>
                <a:moveTo>
                  <a:pt x="261" y="2797"/>
                </a:moveTo>
                <a:cubicBezTo>
                  <a:pt x="133" y="2797"/>
                  <a:pt x="30" y="2694"/>
                  <a:pt x="30" y="2567"/>
                </a:cubicBezTo>
                <a:moveTo>
                  <a:pt x="30" y="2567"/>
                </a:moveTo>
                <a:lnTo>
                  <a:pt x="30" y="1646"/>
                </a:lnTo>
                <a:moveTo>
                  <a:pt x="30" y="260"/>
                </a:moveTo>
                <a:cubicBezTo>
                  <a:pt x="30" y="133"/>
                  <a:pt x="132" y="30"/>
                  <a:pt x="260" y="30"/>
                </a:cubicBezTo>
                <a:moveTo>
                  <a:pt x="5811" y="30"/>
                </a:moveTo>
                <a:cubicBezTo>
                  <a:pt x="5938" y="30"/>
                  <a:pt x="6042" y="133"/>
                  <a:pt x="6042" y="260"/>
                </a:cubicBezTo>
                <a:moveTo>
                  <a:pt x="6042" y="1181"/>
                </a:moveTo>
                <a:cubicBezTo>
                  <a:pt x="6042" y="1307"/>
                  <a:pt x="5938" y="1411"/>
                  <a:pt x="5811" y="1411"/>
                </a:cubicBezTo>
                <a:moveTo>
                  <a:pt x="5811" y="1411"/>
                </a:moveTo>
                <a:lnTo>
                  <a:pt x="260" y="1411"/>
                </a:lnTo>
                <a:lnTo>
                  <a:pt x="260" y="1411"/>
                </a:lnTo>
                <a:cubicBezTo>
                  <a:pt x="132" y="1411"/>
                  <a:pt x="30" y="1307"/>
                  <a:pt x="30" y="1181"/>
                </a:cubicBezTo>
                <a:moveTo>
                  <a:pt x="30" y="1181"/>
                </a:moveTo>
                <a:lnTo>
                  <a:pt x="30" y="260"/>
                </a:lnTo>
              </a:path>
            </a:pathLst>
          </a:custGeom>
          <a:noFill/>
          <a:ln w="38100" cap="flat">
            <a:solidFill>
              <a:srgbClr val="FF0000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4037329" y="1883536"/>
            <a:ext cx="3855720" cy="921892"/>
          </a:xfrm>
          <a:custGeom>
            <a:rect l="0" t="0" r="0" b="0"/>
            <a:pathLst>
              <a:path w="6072" h="1451">
                <a:moveTo>
                  <a:pt x="284" y="1421"/>
                </a:moveTo>
                <a:lnTo>
                  <a:pt x="5835" y="1421"/>
                </a:lnTo>
                <a:moveTo>
                  <a:pt x="30" y="260"/>
                </a:moveTo>
                <a:cubicBezTo>
                  <a:pt x="30" y="132"/>
                  <a:pt x="132" y="30"/>
                  <a:pt x="260" y="30"/>
                </a:cubicBezTo>
                <a:moveTo>
                  <a:pt x="260" y="30"/>
                </a:moveTo>
                <a:lnTo>
                  <a:pt x="5811" y="30"/>
                </a:lnTo>
                <a:lnTo>
                  <a:pt x="5811" y="30"/>
                </a:lnTo>
                <a:cubicBezTo>
                  <a:pt x="5938" y="30"/>
                  <a:pt x="6042" y="132"/>
                  <a:pt x="6042" y="260"/>
                </a:cubicBezTo>
                <a:moveTo>
                  <a:pt x="6042" y="260"/>
                </a:moveTo>
                <a:lnTo>
                  <a:pt x="6042" y="1180"/>
                </a:lnTo>
                <a:lnTo>
                  <a:pt x="6042" y="1180"/>
                </a:lnTo>
                <a:cubicBezTo>
                  <a:pt x="6042" y="1307"/>
                  <a:pt x="5938" y="1410"/>
                  <a:pt x="5811" y="1410"/>
                </a:cubicBezTo>
                <a:moveTo>
                  <a:pt x="5811" y="1410"/>
                </a:moveTo>
                <a:lnTo>
                  <a:pt x="260" y="1410"/>
                </a:lnTo>
                <a:lnTo>
                  <a:pt x="260" y="1410"/>
                </a:lnTo>
                <a:cubicBezTo>
                  <a:pt x="132" y="1410"/>
                  <a:pt x="30" y="1307"/>
                  <a:pt x="30" y="1180"/>
                </a:cubicBezTo>
                <a:moveTo>
                  <a:pt x="30" y="1180"/>
                </a:moveTo>
                <a:lnTo>
                  <a:pt x="30" y="260"/>
                </a:lnTo>
              </a:path>
            </a:pathLst>
          </a:custGeom>
          <a:noFill/>
          <a:ln w="38100" cap="flat">
            <a:solidFill>
              <a:srgbClr val="FF0000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02" name="table 202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49"/>
                        </a:lnSpc>
                        <a:spcBef>
                          <a:spcPts val="4"/>
                        </a:spcBef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3.1.3主体和装修施工阶段区段划分和施工流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4" name="table 204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61"/>
                        </a:lnSpc>
                        <a:spcBef>
                          <a:spcPts val="6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3.1总体施工部署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sp>
        <p:nvSpPr>
          <p:cNvPr id="206" name="rect"/>
          <p:cNvSpPr/>
          <p:nvPr/>
        </p:nvSpPr>
        <p:spPr>
          <a:xfrm>
            <a:off x="4218432" y="4524755"/>
            <a:ext cx="3525265" cy="38100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8" name="picture 20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250819" y="4403090"/>
            <a:ext cx="522351" cy="176910"/>
          </a:xfrm>
          <a:prstGeom prst="rect">
            <a:avLst/>
          </a:prstGeom>
        </p:spPr>
      </p:pic>
      <p:pic>
        <p:nvPicPr>
          <p:cNvPr id="210" name="picture 2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265423" y="5273547"/>
            <a:ext cx="522351" cy="176783"/>
          </a:xfrm>
          <a:prstGeom prst="rect">
            <a:avLst/>
          </a:prstGeom>
        </p:spPr>
      </p:pic>
      <p:sp>
        <p:nvSpPr>
          <p:cNvPr id="212" name="rect"/>
          <p:cNvSpPr/>
          <p:nvPr/>
        </p:nvSpPr>
        <p:spPr>
          <a:xfrm>
            <a:off x="7870190" y="2932557"/>
            <a:ext cx="38100" cy="584708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rect"/>
          <p:cNvSpPr/>
          <p:nvPr/>
        </p:nvSpPr>
        <p:spPr>
          <a:xfrm>
            <a:off x="7870825" y="3813047"/>
            <a:ext cx="38100" cy="584580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18" name="table 218"/>
          <p:cNvGraphicFramePr>
            <a:graphicFrameLocks noGrp="1"/>
          </p:cNvGraphicFramePr>
          <p:nvPr/>
        </p:nvGraphicFramePr>
        <p:xfrm>
          <a:off x="450850" y="1746250"/>
          <a:ext cx="7860664" cy="4701539"/>
        </p:xfrm>
        <a:graphic>
          <a:graphicData uri="http://schemas.openxmlformats.org/drawingml/2006/table">
            <a:tbl>
              <a:tblPr/>
              <a:tblGrid>
                <a:gridCol w="1530350"/>
                <a:gridCol w="5081269"/>
                <a:gridCol w="1249044"/>
              </a:tblGrid>
              <a:tr h="3606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41465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主要方案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2009139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具体实施方案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17970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班组或厂家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41211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模板工程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107314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1#楼A/B/C座采用传统木模支模体系。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270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98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苏小林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82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41275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钢筋工程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93980" indent="1270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1.钢筋加工：钢筋混凝土结构的主筋在场内集中加工；箍筋采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取外包的方式，由具备相应实力的箍筋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专业分包商场外加工后，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按进度需要分批进场。</a:t>
                      </a:r>
                      <a:endParaRPr lang="Microsoft YaHei" altLang="Microsoft YaHei" sz="1400"/>
                    </a:p>
                    <a:p>
                      <a:pPr marL="97789" indent="2540" algn="l" rtl="0" eaLnBrk="0">
                        <a:lnSpc>
                          <a:spcPct val="96000"/>
                        </a:lnSpc>
                        <a:spcBef>
                          <a:spcPts val="52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2.钢筋连接：钢筋直径≥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φ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20的，采用直螺纹套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筒连接，小于  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φ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20的钢筋采用绑扎搭接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08"/>
                        </a:lnSpc>
                      </a:pPr>
                      <a:endParaRPr lang="Arial" altLang="Arial" sz="100"/>
                    </a:p>
                    <a:p>
                      <a:pPr marL="179070" algn="l" rtl="0" eaLnBrk="0">
                        <a:lnSpc>
                          <a:spcPct val="98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韶钢、裕丰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32512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混凝土工程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9398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采用 3台混凝土输送泵，2台汽车泵，3台混凝土布料机，8辆     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混凝土运输车。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47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98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永恒业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69"/>
                        </a:lnSpc>
                      </a:pPr>
                      <a:endParaRPr lang="Arial" altLang="Arial" sz="100"/>
                    </a:p>
                    <a:p>
                      <a:pPr marL="589915" algn="l" rtl="0" eaLnBrk="0">
                        <a:lnSpc>
                          <a:spcPct val="98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外架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100330" indent="635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1#A、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B、C座塔楼4层以下和裙楼采用落地式双排脚手架，5层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以上6层一悬挑；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359409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黄建民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8928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砌体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9398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混凝土加气块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8039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591184" algn="l" rtl="0" eaLnBrk="0">
                        <a:lnSpc>
                          <a:spcPct val="98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抹灰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93980" algn="l" rtl="0" eaLnBrk="0">
                        <a:lnSpc>
                          <a:spcPct val="98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一般抹灰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8039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41148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外墙涂料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92710" algn="l" rtl="0" eaLnBrk="0">
                        <a:lnSpc>
                          <a:spcPct val="98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外墙乳胶漆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8039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413384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屋面工程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92710" algn="l" rtl="0" eaLnBrk="0">
                        <a:lnSpc>
                          <a:spcPct val="97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倒置式破屋面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8039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323215" algn="l" rtl="0" eaLnBrk="0">
                        <a:lnSpc>
                          <a:spcPct val="98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地下室地面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9398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混凝土固化剂地坪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8039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0" name="table 220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55"/>
                        </a:lnSpc>
                        <a:spcBef>
                          <a:spcPts val="4"/>
                        </a:spcBef>
                      </a:pP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3.2主要施工方案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2" name="table 222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3"/>
                        </a:lnSpc>
                        <a:spcBef>
                          <a:spcPts val="6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3.2主要施工方案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26" name="table 226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43"/>
                        </a:lnSpc>
                        <a:spcBef>
                          <a:spcPts val="4"/>
                        </a:spcBef>
                      </a:pP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3.3.1项目部管理组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织架构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8" name="table 228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2"/>
                        </a:lnSpc>
                        <a:spcBef>
                          <a:spcPts val="6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3.3主要资源配置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32" name="table 232"/>
          <p:cNvGraphicFramePr>
            <a:graphicFrameLocks noGrp="1"/>
          </p:cNvGraphicFramePr>
          <p:nvPr/>
        </p:nvGraphicFramePr>
        <p:xfrm>
          <a:off x="831850" y="1802129"/>
          <a:ext cx="7440295" cy="4441189"/>
        </p:xfrm>
        <a:graphic>
          <a:graphicData uri="http://schemas.openxmlformats.org/drawingml/2006/table">
            <a:tbl>
              <a:tblPr/>
              <a:tblGrid>
                <a:gridCol w="2011679"/>
                <a:gridCol w="1737995"/>
                <a:gridCol w="2271395"/>
                <a:gridCol w="1419225"/>
              </a:tblGrid>
              <a:tr h="4419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34"/>
                        </a:lnSpc>
                      </a:pPr>
                      <a:endParaRPr lang="Arial" altLang="Arial" sz="100"/>
                    </a:p>
                    <a:p>
                      <a:pPr marL="718819" algn="l" rtl="0" eaLnBrk="0">
                        <a:lnSpc>
                          <a:spcPct val="97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岗位名称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67"/>
                        </a:lnSpc>
                      </a:pPr>
                      <a:endParaRPr lang="Arial" altLang="Arial" sz="100"/>
                    </a:p>
                    <a:p>
                      <a:pPr marL="568959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配备人数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34"/>
                        </a:lnSpc>
                      </a:pPr>
                      <a:endParaRPr lang="Arial" altLang="Arial" sz="100"/>
                    </a:p>
                    <a:p>
                      <a:pPr marL="845819" algn="l" rtl="0" eaLnBrk="0">
                        <a:lnSpc>
                          <a:spcPct val="97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岗位名称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67"/>
                        </a:lnSpc>
                      </a:pPr>
                      <a:endParaRPr lang="Arial" altLang="Arial" sz="100"/>
                    </a:p>
                    <a:p>
                      <a:pPr marL="407034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配备人数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394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70421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项目经理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83693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48"/>
                        </a:lnSpc>
                      </a:pPr>
                      <a:endParaRPr lang="Arial" altLang="Arial" sz="100"/>
                    </a:p>
                    <a:p>
                      <a:pPr marL="758825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土建质量员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6699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62801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项目副经理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83693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48"/>
                        </a:lnSpc>
                      </a:pPr>
                      <a:endParaRPr lang="Arial" altLang="Arial" sz="100"/>
                    </a:p>
                    <a:p>
                      <a:pPr marL="757555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水电施工员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995"/>
                        </a:lnSpc>
                      </a:pPr>
                      <a:endParaRPr lang="Arial" altLang="Arial" sz="100"/>
                    </a:p>
                    <a:p>
                      <a:pPr marL="669925" algn="l" rtl="0" eaLnBrk="0">
                        <a:lnSpc>
                          <a:spcPct val="8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650240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技术负责人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83693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02"/>
                        </a:lnSpc>
                      </a:pPr>
                      <a:endParaRPr lang="Arial" altLang="Arial" sz="100"/>
                    </a:p>
                    <a:p>
                      <a:pPr marL="758825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专职资料员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672465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82550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技术员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83693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909319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材料员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67500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629919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计价工程师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83693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90995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采购员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675005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913"/>
                        </a:lnSpc>
                      </a:pPr>
                      <a:endParaRPr lang="Arial" altLang="Arial" sz="100"/>
                    </a:p>
                    <a:p>
                      <a:pPr marL="826769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预算员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824864" algn="l" rtl="0" eaLnBrk="0">
                        <a:lnSpc>
                          <a:spcPct val="83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94106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仓  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675005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63182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专职安全员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831214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94297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财</a:t>
                      </a:r>
                      <a:r>
                        <a:rPr sz="1200" kern="0" spc="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675005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63055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土建施工员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832485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75882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专职实验员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67500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04215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质量总监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836930" algn="l" rtl="0" eaLnBrk="0">
                        <a:lnSpc>
                          <a:spcPct val="8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68135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实测实量人员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675005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634"/>
                        </a:lnSpc>
                      </a:pPr>
                      <a:endParaRPr lang="Arial" altLang="Arial" sz="100"/>
                    </a:p>
                    <a:p>
                      <a:pPr marL="857885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203517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管理人员共</a:t>
                      </a:r>
                      <a:r>
                        <a:rPr sz="1200" u="sng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35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4" name="table 234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46"/>
                        </a:lnSpc>
                        <a:spcBef>
                          <a:spcPts val="4"/>
                        </a:spcBef>
                      </a:pP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3.3.2主要管理人员配备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6" name="table 236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2"/>
                        </a:lnSpc>
                        <a:spcBef>
                          <a:spcPts val="6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3.3主要资源配置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8" name="table 238"/>
          <p:cNvGraphicFramePr>
            <a:graphicFrameLocks noGrp="1"/>
          </p:cNvGraphicFramePr>
          <p:nvPr/>
        </p:nvGraphicFramePr>
        <p:xfrm>
          <a:off x="147637" y="2967037"/>
          <a:ext cx="542925" cy="2066925"/>
        </p:xfrm>
        <a:graphic>
          <a:graphicData uri="http://schemas.openxmlformats.org/drawingml/2006/table">
            <a:tbl>
              <a:tblPr>
                <a:solidFill>
                  <a:srgbClr val="BBE0E3"/>
                </a:solidFill>
              </a:tblPr>
              <a:tblGrid>
                <a:gridCol w="542925"/>
              </a:tblGrid>
              <a:tr h="205740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60"/>
                        </a:lnSpc>
                      </a:pPr>
                      <a:endParaRPr lang="Arial" altLang="Arial" sz="100"/>
                    </a:p>
                    <a:p>
                      <a:pPr marL="210820" algn="l" rtl="0" eaLnBrk="0">
                        <a:lnSpc>
                          <a:spcPct val="95000"/>
                        </a:lnSpc>
                      </a:pPr>
                      <a:r>
                        <a:rPr sz="1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管</a:t>
                      </a:r>
                      <a:r>
                        <a:rPr sz="15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 人</a:t>
                      </a:r>
                      <a:r>
                        <a:rPr sz="15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员</a:t>
                      </a:r>
                      <a:r>
                        <a:rPr sz="15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配</a:t>
                      </a:r>
                      <a:r>
                        <a:rPr sz="15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</a:t>
                      </a:r>
                      <a:r>
                        <a:rPr sz="1500" kern="0" spc="-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表</a:t>
                      </a:r>
                      <a:endParaRPr lang="Microsoft YaHei" altLang="Microsoft YaHei" sz="1500"/>
                    </a:p>
                  </a:txBody>
                  <a:tcPr marL="0" marR="0" marT="0" marB="0" vert="eaVert">
                    <a:lnL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42" name="table 242"/>
          <p:cNvGraphicFramePr>
            <a:graphicFrameLocks noGrp="1"/>
          </p:cNvGraphicFramePr>
          <p:nvPr/>
        </p:nvGraphicFramePr>
        <p:xfrm>
          <a:off x="901700" y="1816100"/>
          <a:ext cx="7492365" cy="4368800"/>
        </p:xfrm>
        <a:graphic>
          <a:graphicData uri="http://schemas.openxmlformats.org/drawingml/2006/table">
            <a:tbl>
              <a:tblPr/>
              <a:tblGrid>
                <a:gridCol w="1243330"/>
                <a:gridCol w="1055369"/>
                <a:gridCol w="1489075"/>
                <a:gridCol w="1312544"/>
                <a:gridCol w="1229995"/>
                <a:gridCol w="1162050"/>
              </a:tblGrid>
              <a:tr h="3492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61"/>
                        </a:lnSpc>
                      </a:pPr>
                      <a:endParaRPr lang="Arial" altLang="Arial" sz="100"/>
                    </a:p>
                    <a:p>
                      <a:pPr marL="499109" algn="l" rtl="0" eaLnBrk="0">
                        <a:lnSpc>
                          <a:spcPct val="89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  种</a:t>
                      </a:r>
                      <a:endParaRPr lang="Microsoft YaHei" altLang="Microsoft YaHei" sz="1200"/>
                    </a:p>
                    <a:p>
                      <a:pPr marL="497205" algn="l" rtl="0" eaLnBrk="0">
                        <a:lnSpc>
                          <a:spcPts val="1566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级  别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1874520" algn="l" rtl="0" eaLnBrk="0">
                        <a:lnSpc>
                          <a:spcPct val="97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按工程施工阶段投入劳动力情况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57276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22479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基础施工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516890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</a:t>
                      </a:r>
                      <a:endParaRPr lang="Microsoft YaHei" altLang="Microsoft YaHei" sz="1200"/>
                    </a:p>
                    <a:p>
                      <a:pPr marL="441959" algn="l" rtl="0" eaLnBrk="0">
                        <a:lnSpc>
                          <a:spcPts val="1574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结构施工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507365" algn="l" rtl="0" eaLnBrk="0">
                        <a:lnSpc>
                          <a:spcPct val="98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主体</a:t>
                      </a:r>
                      <a:endParaRPr lang="Microsoft YaHei" altLang="Microsoft YaHei" sz="1200"/>
                    </a:p>
                    <a:p>
                      <a:pPr marL="353059" algn="l" rtl="0" eaLnBrk="0">
                        <a:lnSpc>
                          <a:spcPct val="98000"/>
                        </a:lnSpc>
                        <a:spcBef>
                          <a:spcPts val="30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结构施工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312420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装修装饰</a:t>
                      </a:r>
                      <a:endParaRPr lang="Microsoft YaHei" altLang="Microsoft YaHei" sz="1200"/>
                    </a:p>
                    <a:p>
                      <a:pPr marL="464184" algn="l" rtl="0" eaLnBrk="0">
                        <a:lnSpc>
                          <a:spcPts val="1586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275590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收尾阶段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337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47815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普工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38784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667384" algn="l" rtl="0" eaLnBrk="0">
                        <a:lnSpc>
                          <a:spcPct val="83000"/>
                        </a:lnSpc>
                        <a:spcBef>
                          <a:spcPts val="3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7721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27050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96569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476884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木工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38784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23569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35940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33400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9466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6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400684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钢筋工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5085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23569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3594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3848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9403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6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476884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砼工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45769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62940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74675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36575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99744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6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478790" algn="l" rtl="0" eaLnBrk="0">
                        <a:lnSpc>
                          <a:spcPct val="83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瓦工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48309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55955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67690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38480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96569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6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400684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抹灰工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45"/>
                        </a:lnSpc>
                      </a:pPr>
                      <a:endParaRPr lang="Arial" altLang="Arial" sz="100"/>
                    </a:p>
                    <a:p>
                      <a:pPr marL="445769" algn="l" rtl="0" eaLnBrk="0">
                        <a:lnSpc>
                          <a:spcPct val="84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68019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45"/>
                        </a:lnSpc>
                      </a:pPr>
                      <a:endParaRPr lang="Arial" altLang="Arial" sz="100"/>
                    </a:p>
                    <a:p>
                      <a:pPr marL="577215" algn="l" rtl="0" eaLnBrk="0">
                        <a:lnSpc>
                          <a:spcPct val="84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45"/>
                        </a:lnSpc>
                      </a:pPr>
                      <a:endParaRPr lang="Arial" altLang="Arial" sz="100"/>
                    </a:p>
                    <a:p>
                      <a:pPr marL="527050" algn="l" rtl="0" eaLnBrk="0">
                        <a:lnSpc>
                          <a:spcPct val="8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99744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484505" algn="l" rtl="0" eaLnBrk="0">
                        <a:lnSpc>
                          <a:spcPct val="90000"/>
                        </a:lnSpc>
                        <a:spcBef>
                          <a:spcPts val="7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5085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66230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57467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53657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9403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6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399415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外架工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5085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66484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57975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52705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9656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48284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机械操作工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450850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662305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574675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533400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499744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8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43243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  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0005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240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61150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460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535305" algn="l" rtl="0" eaLnBrk="0">
                        <a:lnSpc>
                          <a:spcPct val="83000"/>
                        </a:lnSpc>
                        <a:spcBef>
                          <a:spcPts val="7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555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921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385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4830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44" name="table 244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3.3.3劳动力投入（建议放柱</a:t>
                      </a: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状图）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6" name="table 246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2"/>
                        </a:lnSpc>
                        <a:spcBef>
                          <a:spcPts val="6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3.3主要资源配置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8" name="table 248"/>
          <p:cNvGraphicFramePr>
            <a:graphicFrameLocks noGrp="1"/>
          </p:cNvGraphicFramePr>
          <p:nvPr/>
        </p:nvGraphicFramePr>
        <p:xfrm>
          <a:off x="147637" y="2967037"/>
          <a:ext cx="542925" cy="2066925"/>
        </p:xfrm>
        <a:graphic>
          <a:graphicData uri="http://schemas.openxmlformats.org/drawingml/2006/table">
            <a:tbl>
              <a:tblPr>
                <a:solidFill>
                  <a:srgbClr val="BBE0E3"/>
                </a:solidFill>
              </a:tblPr>
              <a:tblGrid>
                <a:gridCol w="542925"/>
              </a:tblGrid>
              <a:tr h="205740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80"/>
                        </a:lnSpc>
                      </a:pPr>
                      <a:endParaRPr lang="Arial" altLang="Arial" sz="100"/>
                    </a:p>
                    <a:p>
                      <a:pPr marL="332740" algn="l" rtl="0" eaLnBrk="0">
                        <a:lnSpc>
                          <a:spcPct val="95000"/>
                        </a:lnSpc>
                      </a:pPr>
                      <a:r>
                        <a:rPr sz="1500" kern="0" spc="3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劳动力投入表</a:t>
                      </a:r>
                      <a:endParaRPr lang="Microsoft YaHei" altLang="Microsoft YaHei" sz="1500"/>
                    </a:p>
                  </a:txBody>
                  <a:tcPr marL="0" marR="0" marT="0" marB="0" vert="eaVert">
                    <a:lnL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52" name="table 252"/>
          <p:cNvGraphicFramePr>
            <a:graphicFrameLocks noGrp="1"/>
          </p:cNvGraphicFramePr>
          <p:nvPr/>
        </p:nvGraphicFramePr>
        <p:xfrm>
          <a:off x="831850" y="1746250"/>
          <a:ext cx="8013065" cy="2440939"/>
        </p:xfrm>
        <a:graphic>
          <a:graphicData uri="http://schemas.openxmlformats.org/drawingml/2006/table">
            <a:tbl>
              <a:tblPr/>
              <a:tblGrid>
                <a:gridCol w="920750"/>
                <a:gridCol w="1524000"/>
                <a:gridCol w="998219"/>
                <a:gridCol w="828675"/>
                <a:gridCol w="796925"/>
                <a:gridCol w="880744"/>
                <a:gridCol w="2063750"/>
              </a:tblGrid>
              <a:tr h="4711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160020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机械名称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458469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规格型号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82575" indent="-86994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额定功率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r>
                        <a:rPr sz="12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（KW）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69"/>
                        </a:lnSpc>
                      </a:pPr>
                      <a:endParaRPr lang="Arial" altLang="Arial" sz="100"/>
                    </a:p>
                    <a:p>
                      <a:pPr marL="111125" algn="l" rtl="0" eaLnBrk="0">
                        <a:lnSpc>
                          <a:spcPct val="98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进场时间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19684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2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数量（台）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29019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备注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575309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用于施工阶段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274954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238759" algn="l" rtl="0" eaLnBrk="0">
                        <a:lnSpc>
                          <a:spcPct val="97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挖掘机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544194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PC200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34861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柴油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179704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206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2016.6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36449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29146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租赁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49720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地下室施工阶段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544194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PC360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34861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柴油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179704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206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2016.6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361315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29146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租赁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49720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地下室施工阶段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25272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自卸车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58229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EQ30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34861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柴油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179704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206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2016.6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32257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29146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租赁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49720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地下室施工阶段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5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290829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</a:t>
                      </a:r>
                      <a:r>
                        <a:rPr sz="1200" kern="0" spc="8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吊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416559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TC6013-6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422275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4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179704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2016.6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61315" algn="l" rtl="0" eaLnBrk="0">
                        <a:lnSpc>
                          <a:spcPct val="84000"/>
                        </a:lnSpc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29146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租赁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42290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主体结构施工阶段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319404" indent="-160020" algn="l" rtl="0" eaLnBrk="0">
                        <a:lnSpc>
                          <a:spcPct val="99000"/>
                        </a:lnSpc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双笼人货</a:t>
                      </a:r>
                      <a:r>
                        <a:rPr sz="12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200" kern="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6797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SC200/200(G)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41783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17970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2016.9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36449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36"/>
                        </a:lnSpc>
                      </a:pPr>
                      <a:endParaRPr lang="Arial" altLang="Arial" sz="100"/>
                    </a:p>
                    <a:p>
                      <a:pPr marL="307975" algn="l" rtl="0" eaLnBrk="0">
                        <a:lnSpc>
                          <a:spcPct val="98000"/>
                        </a:lnSpc>
                      </a:pPr>
                      <a:r>
                        <a:rPr sz="1200" kern="0" spc="-5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自有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16"/>
                        </a:lnSpc>
                      </a:pPr>
                      <a:endParaRPr lang="Arial" altLang="Arial" sz="100"/>
                    </a:p>
                    <a:p>
                      <a:pPr marL="346709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主体、装饰施工阶段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3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31178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泵车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539750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HBT60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34861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柴油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179704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206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2016.6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64490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074"/>
                        </a:lnSpc>
                      </a:pPr>
                      <a:endParaRPr lang="Arial" altLang="Arial" sz="100"/>
                    </a:p>
                    <a:p>
                      <a:pPr marL="307975" algn="l" rtl="0" eaLnBrk="0">
                        <a:lnSpc>
                          <a:spcPct val="98000"/>
                        </a:lnSpc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自有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354"/>
                        </a:lnSpc>
                      </a:pPr>
                      <a:endParaRPr lang="Arial" altLang="Arial" sz="100"/>
                    </a:p>
                    <a:p>
                      <a:pPr marL="268604" algn="l" rtl="0" eaLnBrk="0">
                        <a:lnSpc>
                          <a:spcPct val="97000"/>
                        </a:lnSpc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地下室、主体施工阶段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54" name="table 254"/>
          <p:cNvGraphicFramePr>
            <a:graphicFrameLocks noGrp="1"/>
          </p:cNvGraphicFramePr>
          <p:nvPr/>
        </p:nvGraphicFramePr>
        <p:xfrm>
          <a:off x="831850" y="4260850"/>
          <a:ext cx="8013065" cy="2031999"/>
        </p:xfrm>
        <a:graphic>
          <a:graphicData uri="http://schemas.openxmlformats.org/drawingml/2006/table">
            <a:tbl>
              <a:tblPr/>
              <a:tblGrid>
                <a:gridCol w="2444114"/>
                <a:gridCol w="2667000"/>
                <a:gridCol w="2901950"/>
              </a:tblGrid>
              <a:tr h="2806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922019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材料名称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116205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规格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400"/>
                    </a:p>
                    <a:p>
                      <a:pPr marL="1275714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数量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2908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769619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外脚手架钢管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788669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φ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48壁厚3.5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mm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206500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1485吨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8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84836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支模架钢管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788669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φ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48壁厚3.5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mm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244600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760吨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8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07505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方木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875664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50*100*20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121475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24万条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8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031875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扣  件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575309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直角、对接、旋转扣件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115633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53.4万只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8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69469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绿色密目安全网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137919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1.8</a:t>
                      </a:r>
                      <a:r>
                        <a:rPr sz="12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×6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00393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11.3万平方米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847089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胶合板模板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03886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18mm厚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10375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4.0万平方米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56" name="table 256"/>
          <p:cNvGraphicFramePr>
            <a:graphicFrameLocks noGrp="1"/>
          </p:cNvGraphicFramePr>
          <p:nvPr/>
        </p:nvGraphicFramePr>
        <p:xfrm>
          <a:off x="0" y="1296987"/>
          <a:ext cx="49320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320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53"/>
                        </a:lnSpc>
                        <a:spcBef>
                          <a:spcPts val="4"/>
                        </a:spcBef>
                      </a:pP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3.3.4主要材料和机械设备投入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8" name="table 258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2"/>
                        </a:lnSpc>
                        <a:spcBef>
                          <a:spcPts val="6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3.3主要资源配置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0" name="table 260"/>
          <p:cNvGraphicFramePr>
            <a:graphicFrameLocks noGrp="1"/>
          </p:cNvGraphicFramePr>
          <p:nvPr/>
        </p:nvGraphicFramePr>
        <p:xfrm>
          <a:off x="147637" y="4338637"/>
          <a:ext cx="542925" cy="2219325"/>
        </p:xfrm>
        <a:graphic>
          <a:graphicData uri="http://schemas.openxmlformats.org/drawingml/2006/table">
            <a:tbl>
              <a:tblPr>
                <a:solidFill>
                  <a:srgbClr val="BBE0E3"/>
                </a:solidFill>
              </a:tblPr>
              <a:tblGrid>
                <a:gridCol w="542925"/>
              </a:tblGrid>
              <a:tr h="220980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0"/>
                    </a:p>
                    <a:p>
                      <a:pPr marL="62864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14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 要</a:t>
                      </a:r>
                      <a:r>
                        <a:rPr sz="14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</a:t>
                      </a:r>
                      <a:r>
                        <a:rPr sz="14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 机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材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料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入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表</a:t>
                      </a:r>
                      <a:endParaRPr lang="Microsoft YaHei" altLang="Microsoft YaHei" sz="1400"/>
                    </a:p>
                  </a:txBody>
                  <a:tcPr marL="0" marR="0" marT="0" marB="0" vert="eaVert">
                    <a:lnL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2" name="table 262"/>
          <p:cNvGraphicFramePr>
            <a:graphicFrameLocks noGrp="1"/>
          </p:cNvGraphicFramePr>
          <p:nvPr/>
        </p:nvGraphicFramePr>
        <p:xfrm>
          <a:off x="147637" y="1900237"/>
          <a:ext cx="542925" cy="2143125"/>
        </p:xfrm>
        <a:graphic>
          <a:graphicData uri="http://schemas.openxmlformats.org/drawingml/2006/table">
            <a:tbl>
              <a:tblPr>
                <a:solidFill>
                  <a:srgbClr val="BBE0E3"/>
                </a:solidFill>
              </a:tblPr>
              <a:tblGrid>
                <a:gridCol w="542925"/>
              </a:tblGrid>
              <a:tr h="213360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0"/>
                    </a:p>
                    <a:p>
                      <a:pPr marL="131445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 要</a:t>
                      </a:r>
                      <a:r>
                        <a:rPr sz="14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</a:t>
                      </a:r>
                      <a:r>
                        <a:rPr sz="14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 机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械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入</a:t>
                      </a:r>
                      <a:r>
                        <a:rPr sz="14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表</a:t>
                      </a:r>
                      <a:endParaRPr lang="Microsoft YaHei" altLang="Microsoft YaHei" sz="1400"/>
                    </a:p>
                  </a:txBody>
                  <a:tcPr marL="0" marR="0" marT="0" marB="0" vert="eaVert">
                    <a:lnL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66" name="table 266"/>
          <p:cNvGraphicFramePr>
            <a:graphicFrameLocks noGrp="1"/>
          </p:cNvGraphicFramePr>
          <p:nvPr/>
        </p:nvGraphicFramePr>
        <p:xfrm>
          <a:off x="1089025" y="2705735"/>
          <a:ext cx="7107554" cy="4004945"/>
        </p:xfrm>
        <a:graphic>
          <a:graphicData uri="http://schemas.openxmlformats.org/drawingml/2006/table">
            <a:tbl>
              <a:tblPr/>
              <a:tblGrid>
                <a:gridCol w="658494"/>
                <a:gridCol w="1964054"/>
                <a:gridCol w="2052954"/>
                <a:gridCol w="1221105"/>
                <a:gridCol w="1210944"/>
              </a:tblGrid>
              <a:tr h="488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156845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栋号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452119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工期节点名称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675005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工期节点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257809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完成天数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04"/>
                        </a:lnSpc>
                      </a:pPr>
                      <a:endParaRPr lang="Arial" altLang="Arial" sz="100"/>
                    </a:p>
                    <a:p>
                      <a:pPr marL="425450" algn="l" rtl="0" eaLnBrk="0">
                        <a:lnSpc>
                          <a:spcPct val="98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备注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2429">
                <a:tc row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8763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1#A、</a:t>
                      </a:r>
                      <a:endParaRPr lang="Microsoft YaHei" altLang="Microsoft YaHei" sz="1400"/>
                    </a:p>
                    <a:p>
                      <a:pPr marL="142875" algn="l" rtl="0" eaLnBrk="0">
                        <a:lnSpc>
                          <a:spcPct val="84000"/>
                        </a:lnSpc>
                        <a:spcBef>
                          <a:spcPts val="86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B、C</a:t>
                      </a:r>
                      <a:endParaRPr lang="Microsoft YaHei" altLang="Microsoft YaHei" sz="1400"/>
                    </a:p>
                    <a:p>
                      <a:pPr marL="153670" algn="l" rtl="0" eaLnBrk="0">
                        <a:lnSpc>
                          <a:spcPct val="89000"/>
                        </a:lnSpc>
                        <a:spcBef>
                          <a:spcPts val="204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座塔</a:t>
                      </a:r>
                      <a:endParaRPr lang="Microsoft YaHei" altLang="Microsoft YaHei" sz="1400"/>
                    </a:p>
                    <a:p>
                      <a:pPr marL="241934" algn="l" rtl="0" eaLnBrk="0">
                        <a:lnSpc>
                          <a:spcPts val="1828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楼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6280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进场日期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40005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2017年7月15日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57023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735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15"/>
                        </a:lnSpc>
                      </a:pPr>
                      <a:endParaRPr lang="Arial" altLang="Arial" sz="100"/>
                    </a:p>
                    <a:p>
                      <a:pPr marL="358140" algn="l" rtl="0" eaLnBrk="0">
                        <a:lnSpc>
                          <a:spcPct val="97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地下室全部封顶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15"/>
                        </a:lnSpc>
                      </a:pPr>
                      <a:endParaRPr lang="Arial" altLang="Arial" sz="100"/>
                    </a:p>
                    <a:p>
                      <a:pPr marL="346709" algn="l" rtl="0" eaLnBrk="0">
                        <a:lnSpc>
                          <a:spcPct val="97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2017年11月10日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467994" algn="l" rtl="0" eaLnBrk="0">
                        <a:lnSpc>
                          <a:spcPct val="84000"/>
                        </a:lnSpc>
                        <a:spcBef>
                          <a:spcPts val="6"/>
                        </a:spcBef>
                      </a:pP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115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7175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场地移交后</a:t>
                      </a:r>
                      <a:endParaRPr lang="Microsoft YaHei" altLang="Microsoft YaHei" sz="1400"/>
                    </a:p>
                    <a:p>
                      <a:pPr marL="85089" algn="l" rtl="0" eaLnBrk="0">
                        <a:lnSpc>
                          <a:spcPts val="1759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115天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735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81"/>
                        </a:lnSpc>
                      </a:pPr>
                      <a:endParaRPr lang="Arial" altLang="Arial" sz="100"/>
                    </a:p>
                    <a:p>
                      <a:pPr marL="449580" algn="l" rtl="0" eaLnBrk="0">
                        <a:lnSpc>
                          <a:spcPct val="97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达到预售条件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81"/>
                        </a:lnSpc>
                      </a:pPr>
                      <a:endParaRPr lang="Arial" altLang="Arial" sz="100"/>
                    </a:p>
                    <a:p>
                      <a:pPr marL="400050" algn="l" rtl="0" eaLnBrk="0">
                        <a:lnSpc>
                          <a:spcPct val="97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2018年1月31日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80"/>
                        </a:lnSpc>
                      </a:pPr>
                      <a:endParaRPr lang="Arial" altLang="Arial" sz="100"/>
                    </a:p>
                    <a:p>
                      <a:pPr marL="514984" algn="l" rtl="0" eaLnBrk="0">
                        <a:lnSpc>
                          <a:spcPct val="84000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80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70485" algn="l" rtl="0" eaLnBrk="0">
                        <a:lnSpc>
                          <a:spcPct val="89000"/>
                        </a:lnSpc>
                        <a:spcBef>
                          <a:spcPts val="3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地下结构后</a:t>
                      </a:r>
                      <a:endParaRPr lang="Microsoft YaHei" altLang="Microsoft YaHei" sz="1400"/>
                    </a:p>
                    <a:p>
                      <a:pPr marL="78739" algn="l" rtl="0" eaLnBrk="0">
                        <a:lnSpc>
                          <a:spcPts val="1757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80天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735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14"/>
                        </a:lnSpc>
                      </a:pPr>
                      <a:endParaRPr lang="Arial" altLang="Arial" sz="100"/>
                    </a:p>
                    <a:p>
                      <a:pPr marL="450850" algn="l" rtl="0" eaLnBrk="0">
                        <a:lnSpc>
                          <a:spcPct val="97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主体结构封顶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14"/>
                        </a:lnSpc>
                      </a:pPr>
                      <a:endParaRPr lang="Arial" altLang="Arial" sz="100"/>
                    </a:p>
                    <a:p>
                      <a:pPr marL="400050" algn="l" rtl="0" eaLnBrk="0">
                        <a:lnSpc>
                          <a:spcPct val="97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2018年3月31日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13"/>
                        </a:lnSpc>
                      </a:pPr>
                      <a:endParaRPr lang="Arial" altLang="Arial" sz="100"/>
                    </a:p>
                    <a:p>
                      <a:pPr marL="516255" algn="l" rtl="0" eaLnBrk="0">
                        <a:lnSpc>
                          <a:spcPct val="84000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60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71755" algn="l" rtl="0" eaLnBrk="0">
                        <a:lnSpc>
                          <a:spcPct val="89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达到预售后</a:t>
                      </a:r>
                      <a:endParaRPr lang="Microsoft YaHei" altLang="Microsoft YaHei" sz="1400"/>
                    </a:p>
                    <a:p>
                      <a:pPr marL="79375" algn="l" rtl="0" eaLnBrk="0">
                        <a:lnSpc>
                          <a:spcPts val="1756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60天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735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44830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外架拆除完成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81"/>
                        </a:lnSpc>
                      </a:pPr>
                      <a:endParaRPr lang="Arial" altLang="Arial" sz="100"/>
                    </a:p>
                    <a:p>
                      <a:pPr marL="400050" algn="l" rtl="0" eaLnBrk="0">
                        <a:lnSpc>
                          <a:spcPct val="97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2018年7月20日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80"/>
                        </a:lnSpc>
                      </a:pPr>
                      <a:endParaRPr lang="Arial" altLang="Arial" sz="100"/>
                    </a:p>
                    <a:p>
                      <a:pPr marL="467994" algn="l" rtl="0" eaLnBrk="0">
                        <a:lnSpc>
                          <a:spcPct val="84000"/>
                        </a:lnSpc>
                      </a:pP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110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73660" algn="l" rtl="0" eaLnBrk="0">
                        <a:lnSpc>
                          <a:spcPct val="89000"/>
                        </a:lnSpc>
                        <a:spcBef>
                          <a:spcPts val="3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主体封顶后</a:t>
                      </a:r>
                      <a:endParaRPr lang="Microsoft YaHei" altLang="Microsoft YaHei" sz="1400"/>
                    </a:p>
                    <a:p>
                      <a:pPr marL="85089" algn="l" rtl="0" eaLnBrk="0">
                        <a:lnSpc>
                          <a:spcPts val="1757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110天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735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44958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塔吊电梯拆除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4000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2018年8月20日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247"/>
                        </a:lnSpc>
                      </a:pPr>
                      <a:endParaRPr lang="Arial" altLang="Arial" sz="100"/>
                    </a:p>
                    <a:p>
                      <a:pPr marL="518159" algn="l" rtl="0" eaLnBrk="0">
                        <a:lnSpc>
                          <a:spcPct val="84000"/>
                        </a:lnSpc>
                      </a:pP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419734" indent="-262254" algn="l" rtl="0" eaLnBrk="0">
                        <a:lnSpc>
                          <a:spcPct val="97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外架拆除后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30天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89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448309" algn="l" rtl="0" eaLnBrk="0">
                        <a:lnSpc>
                          <a:spcPct val="9700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移交园林市政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400050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2018年9月10日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51498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8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62991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交付时间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23"/>
                        </a:lnSpc>
                      </a:pPr>
                      <a:endParaRPr lang="Arial" altLang="Arial" sz="100"/>
                    </a:p>
                    <a:p>
                      <a:pPr marL="346709" algn="l" rtl="0" eaLnBrk="0">
                        <a:lnSpc>
                          <a:spcPct val="97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2018年10月20日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454025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465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68" name="textbox 268"/>
          <p:cNvSpPr/>
          <p:nvPr/>
        </p:nvSpPr>
        <p:spPr>
          <a:xfrm>
            <a:off x="260176" y="1782311"/>
            <a:ext cx="3127375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2"/>
              </a:lnSpc>
            </a:pPr>
            <a:endParaRPr lang="Arial" altLang="Arial" sz="100"/>
          </a:p>
          <a:p>
            <a:pPr marL="15875" algn="l" rtl="0" eaLnBrk="0">
              <a:lnSpc>
                <a:spcPct val="97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工程开工：2017年7月15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</a:t>
            </a:r>
            <a:endParaRPr lang="Microsoft YaHei" altLang="Microsoft YaHei" sz="1400"/>
          </a:p>
          <a:p>
            <a:pPr marL="13970" algn="l" rtl="0" eaLnBrk="0">
              <a:lnSpc>
                <a:spcPct val="95000"/>
              </a:lnSpc>
              <a:spcBef>
                <a:spcPts val="88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预售节点：2018年1月31日（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1#A座）</a:t>
            </a:r>
            <a:endParaRPr lang="Microsoft YaHei" altLang="Microsoft YaHei" sz="14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精装交楼时间：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2018年10月20日</a:t>
            </a:r>
            <a:endParaRPr lang="Microsoft YaHei" altLang="Microsoft YaHei" sz="1400"/>
          </a:p>
        </p:txBody>
      </p:sp>
      <p:sp>
        <p:nvSpPr>
          <p:cNvPr id="270" name="textbox 270"/>
          <p:cNvSpPr/>
          <p:nvPr/>
        </p:nvSpPr>
        <p:spPr>
          <a:xfrm>
            <a:off x="3558965" y="1782311"/>
            <a:ext cx="3430270" cy="548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3"/>
              </a:lnSpc>
            </a:pPr>
            <a:endParaRPr lang="Arial" altLang="Arial" sz="100"/>
          </a:p>
          <a:p>
            <a:pPr marL="21590" algn="l" rtl="0" eaLnBrk="0">
              <a:lnSpc>
                <a:spcPct val="97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正负零结构：2017年11月10日</a:t>
            </a:r>
            <a:endParaRPr lang="Microsoft YaHei" altLang="Microsoft YaHei" sz="14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毛坯竣备时间：2018年3月3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1日（1#A座）</a:t>
            </a:r>
            <a:endParaRPr lang="Microsoft YaHei" altLang="Microsoft YaHei" sz="1400"/>
          </a:p>
        </p:txBody>
      </p:sp>
      <p:graphicFrame>
        <p:nvGraphicFramePr>
          <p:cNvPr id="272" name="table 272"/>
          <p:cNvGraphicFramePr>
            <a:graphicFrameLocks noGrp="1"/>
          </p:cNvGraphicFramePr>
          <p:nvPr/>
        </p:nvGraphicFramePr>
        <p:xfrm>
          <a:off x="0" y="1296987"/>
          <a:ext cx="46526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6526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55"/>
                        </a:lnSpc>
                        <a:spcBef>
                          <a:spcPts val="4"/>
                        </a:spcBef>
                      </a:pP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3.4总进度计划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4" name="table 274"/>
          <p:cNvGraphicFramePr>
            <a:graphicFrameLocks noGrp="1"/>
          </p:cNvGraphicFramePr>
          <p:nvPr/>
        </p:nvGraphicFramePr>
        <p:xfrm>
          <a:off x="0" y="831913"/>
          <a:ext cx="4472940" cy="35560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472940"/>
              </a:tblGrid>
              <a:tr h="346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2"/>
                        </a:lnSpc>
                        <a:spcBef>
                          <a:spcPts val="2"/>
                        </a:spcBef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3.4总进度计划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" name="picture 2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78" name="table 278"/>
          <p:cNvGraphicFramePr>
            <a:graphicFrameLocks noGrp="1"/>
          </p:cNvGraphicFramePr>
          <p:nvPr/>
        </p:nvGraphicFramePr>
        <p:xfrm>
          <a:off x="5110162" y="854011"/>
          <a:ext cx="3886200" cy="5551170"/>
        </p:xfrm>
        <a:graphic>
          <a:graphicData uri="http://schemas.openxmlformats.org/drawingml/2006/table">
            <a:tbl>
              <a:tblPr/>
              <a:tblGrid>
                <a:gridCol w="3886200"/>
              </a:tblGrid>
              <a:tr h="55416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11239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1、塔吊布置原则：</a:t>
                      </a:r>
                      <a:endParaRPr lang="Microsoft YaHei" altLang="Microsoft YaHei" sz="1400"/>
                    </a:p>
                    <a:p>
                      <a:pPr marL="112395" algn="l" rtl="0" eaLnBrk="0">
                        <a:lnSpc>
                          <a:spcPct val="89000"/>
                        </a:lnSpc>
                        <a:spcBef>
                          <a:spcPts val="882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1）第一批次施工的相关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塔吊布置在第一批次桩</a:t>
                      </a:r>
                      <a:endParaRPr lang="Microsoft YaHei" altLang="Microsoft YaHei" sz="1400"/>
                    </a:p>
                    <a:p>
                      <a:pPr marL="98425" algn="l" rtl="0" eaLnBrk="0">
                        <a:lnSpc>
                          <a:spcPts val="2520"/>
                        </a:lnSpc>
                      </a:pPr>
                      <a:r>
                        <a:rPr sz="1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施工范围内；</a:t>
                      </a:r>
                      <a:endParaRPr lang="Microsoft YaHei" altLang="Microsoft YaHei" sz="1400"/>
                    </a:p>
                    <a:p>
                      <a:pPr marL="106045" algn="l" rtl="0" eaLnBrk="0">
                        <a:lnSpc>
                          <a:spcPct val="89000"/>
                        </a:lnSpc>
                        <a:spcBef>
                          <a:spcPts val="1025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2）安装时避开结构梁、设备房、后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浇带、沉降</a:t>
                      </a:r>
                      <a:endParaRPr lang="Microsoft YaHei" altLang="Microsoft YaHei" sz="1400"/>
                    </a:p>
                    <a:p>
                      <a:pPr marL="99060" algn="l" rtl="0" eaLnBrk="0">
                        <a:lnSpc>
                          <a:spcPts val="2520"/>
                        </a:lnSpc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缝等，拆除时无障碍物影响。</a:t>
                      </a:r>
                      <a:endParaRPr lang="Microsoft YaHei" altLang="Microsoft YaHei" sz="1400"/>
                    </a:p>
                    <a:p>
                      <a:pPr marL="109220" algn="l" rtl="0" eaLnBrk="0">
                        <a:lnSpc>
                          <a:spcPct val="89000"/>
                        </a:lnSpc>
                        <a:spcBef>
                          <a:spcPts val="1027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3）塔吊布在车库内，尽量避开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雨污管线，当确</a:t>
                      </a:r>
                      <a:endParaRPr lang="Microsoft YaHei" altLang="Microsoft YaHei" sz="1400"/>
                    </a:p>
                    <a:p>
                      <a:pPr marL="99694" algn="l" rtl="0" eaLnBrk="0">
                        <a:lnSpc>
                          <a:spcPct val="152000"/>
                        </a:lnSpc>
                        <a:spcBef>
                          <a:spcPts val="4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实无法避开时，塔吊基础顶标高低于管网标高 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100，塔吊基础顶部标高与地下室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底板顶部标高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一致。</a:t>
                      </a:r>
                      <a:endParaRPr lang="Microsoft YaHei" altLang="Microsoft YaHei" sz="1400"/>
                    </a:p>
                    <a:p>
                      <a:pPr marL="98425" algn="l" rtl="0" eaLnBrk="0">
                        <a:lnSpc>
                          <a:spcPct val="89000"/>
                        </a:lnSpc>
                        <a:spcBef>
                          <a:spcPts val="882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4）群塔布置，任一台塔大臂端部与其他塔身保</a:t>
                      </a:r>
                      <a:endParaRPr lang="Microsoft YaHei" altLang="Microsoft YaHei" sz="1400"/>
                    </a:p>
                    <a:p>
                      <a:pPr marL="99060" algn="l" rtl="0" eaLnBrk="0">
                        <a:lnSpc>
                          <a:spcPts val="2519"/>
                        </a:lnSpc>
                      </a:pP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持至少二个标准节的安全距离。</a:t>
                      </a:r>
                      <a:endParaRPr lang="Microsoft YaHei" altLang="Microsoft YaHei" sz="1400"/>
                    </a:p>
                    <a:p>
                      <a:pPr marL="112395" algn="l" rtl="0" eaLnBrk="0">
                        <a:lnSpc>
                          <a:spcPct val="89000"/>
                        </a:lnSpc>
                        <a:spcBef>
                          <a:spcPts val="1025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5）安拆时的交通：安装时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，利用现场施工便道</a:t>
                      </a:r>
                      <a:endParaRPr lang="Microsoft YaHei" altLang="Microsoft YaHei" sz="1400"/>
                    </a:p>
                    <a:p>
                      <a:pPr marL="97789" indent="1905" algn="l" rtl="0" eaLnBrk="0">
                        <a:lnSpc>
                          <a:spcPct val="152000"/>
                        </a:lnSpc>
                        <a:spcBef>
                          <a:spcPts val="48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运输，拆除时，利用地下室顶板消防道路拆除  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运输，车库顶板结构承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载力及现场通道能够满     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足拆除条件。</a:t>
                      </a:r>
                      <a:endParaRPr lang="Microsoft YaHei" altLang="Microsoft YaHei" sz="1400"/>
                    </a:p>
                    <a:p>
                      <a:pPr marL="106045" algn="l" rtl="0" eaLnBrk="0">
                        <a:lnSpc>
                          <a:spcPct val="98000"/>
                        </a:lnSpc>
                        <a:spcBef>
                          <a:spcPts val="1474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2、塔吊安装、拆除时间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9906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塔吊在基础进场10天内安装完成；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80" name="table 280"/>
          <p:cNvGraphicFramePr>
            <a:graphicFrameLocks noGrp="1"/>
          </p:cNvGraphicFramePr>
          <p:nvPr/>
        </p:nvGraphicFramePr>
        <p:xfrm>
          <a:off x="222250" y="1900301"/>
          <a:ext cx="4736464" cy="1458595"/>
        </p:xfrm>
        <a:graphic>
          <a:graphicData uri="http://schemas.openxmlformats.org/drawingml/2006/table">
            <a:tbl>
              <a:tblPr/>
              <a:tblGrid>
                <a:gridCol w="1130300"/>
                <a:gridCol w="1383665"/>
                <a:gridCol w="692150"/>
                <a:gridCol w="1530350"/>
              </a:tblGrid>
              <a:tr h="6464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19"/>
                        </a:lnSpc>
                      </a:pPr>
                      <a:endParaRPr lang="Arial" altLang="Arial" sz="100"/>
                    </a:p>
                    <a:p>
                      <a:pPr marL="264795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塔吊编号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19"/>
                        </a:lnSpc>
                      </a:pPr>
                      <a:endParaRPr lang="Arial" altLang="Arial" sz="100"/>
                    </a:p>
                    <a:p>
                      <a:pPr marL="389890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安装位置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94"/>
                        </a:lnSpc>
                      </a:pPr>
                      <a:endParaRPr lang="Arial" altLang="Arial" sz="100"/>
                    </a:p>
                    <a:p>
                      <a:pPr marL="194945" indent="-75564" algn="l" rtl="0" eaLnBrk="0">
                        <a:lnSpc>
                          <a:spcPct val="99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塔基顶   标高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49"/>
                        </a:lnSpc>
                      </a:pPr>
                      <a:endParaRPr lang="Arial" altLang="Arial" sz="100"/>
                    </a:p>
                    <a:p>
                      <a:pPr marL="459105" algn="l" rtl="0" eaLnBrk="0">
                        <a:lnSpc>
                          <a:spcPct val="98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基础位置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3752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700"/>
                    </a:p>
                    <a:p>
                      <a:pPr marL="25463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1号楼A座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16002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1a-F轴×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1a-G轴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245745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8.2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38227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地下室底板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68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594"/>
                        </a:lnSpc>
                      </a:pPr>
                      <a:endParaRPr lang="Arial" altLang="Arial" sz="100"/>
                    </a:p>
                    <a:p>
                      <a:pPr marL="132714" algn="l" rtl="0" eaLnBrk="0">
                        <a:lnSpc>
                          <a:spcPct val="97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1号楼B、C座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501"/>
                        </a:lnSpc>
                      </a:pPr>
                      <a:endParaRPr lang="Arial" altLang="Arial" sz="100"/>
                    </a:p>
                    <a:p>
                      <a:pPr marL="153670" algn="l" rtl="0" eaLnBrk="0">
                        <a:lnSpc>
                          <a:spcPct val="98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1b-4轴×</a:t>
                      </a:r>
                      <a:r>
                        <a:rPr sz="1200" kern="0" spc="-2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1b-7轴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53"/>
                        </a:lnSpc>
                      </a:pPr>
                      <a:endParaRPr lang="Arial" altLang="Arial" sz="100"/>
                    </a:p>
                    <a:p>
                      <a:pPr marL="200660" algn="l" rtl="0" eaLnBrk="0">
                        <a:lnSpc>
                          <a:spcPct val="8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7.15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781"/>
                        </a:lnSpc>
                      </a:pPr>
                      <a:endParaRPr lang="Arial" altLang="Arial" sz="100"/>
                    </a:p>
                    <a:p>
                      <a:pPr marL="382270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地下室底板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82" name="table 282"/>
          <p:cNvGraphicFramePr>
            <a:graphicFrameLocks noGrp="1"/>
          </p:cNvGraphicFramePr>
          <p:nvPr/>
        </p:nvGraphicFramePr>
        <p:xfrm>
          <a:off x="1053465" y="4344034"/>
          <a:ext cx="2833370" cy="1801495"/>
        </p:xfrm>
        <a:graphic>
          <a:graphicData uri="http://schemas.openxmlformats.org/drawingml/2006/table">
            <a:tbl>
              <a:tblPr/>
              <a:tblGrid>
                <a:gridCol w="865505"/>
                <a:gridCol w="1008380"/>
                <a:gridCol w="959485"/>
              </a:tblGrid>
              <a:tr h="46355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73342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塔吊安装、拆除时间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CC"/>
                    </a:solidFill>
                  </a:tcPr>
                </a:tc>
              </a:tr>
              <a:tr h="4121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132079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塔吊编号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42418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391795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2#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13271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安装时间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marL="162560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2017.7.31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marL="135889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2017.7.31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4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132079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拆除时间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636"/>
                        </a:lnSpc>
                      </a:pPr>
                      <a:endParaRPr lang="Arial" altLang="Arial" sz="100"/>
                    </a:p>
                    <a:p>
                      <a:pPr marL="162560" algn="l" rtl="0" eaLnBrk="0">
                        <a:lnSpc>
                          <a:spcPct val="8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2018.8.20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636"/>
                        </a:lnSpc>
                      </a:pPr>
                      <a:endParaRPr lang="Arial" altLang="Arial" sz="100"/>
                    </a:p>
                    <a:p>
                      <a:pPr marL="135889" algn="l" rtl="0" eaLnBrk="0">
                        <a:lnSpc>
                          <a:spcPct val="8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2018.9.10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84" name="table 284"/>
          <p:cNvGraphicFramePr>
            <a:graphicFrameLocks noGrp="1"/>
          </p:cNvGraphicFramePr>
          <p:nvPr/>
        </p:nvGraphicFramePr>
        <p:xfrm>
          <a:off x="0" y="1296987"/>
          <a:ext cx="49447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447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53"/>
                        </a:lnSpc>
                        <a:spcBef>
                          <a:spcPts val="4"/>
                        </a:spcBef>
                      </a:pP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3.5.1垂直运输机械布置计划-塔吊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6" name="table 286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8"/>
                        </a:lnSpc>
                        <a:spcBef>
                          <a:spcPts val="6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3.5垂直运输机械布置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290" name="table 290"/>
          <p:cNvGraphicFramePr>
            <a:graphicFrameLocks noGrp="1"/>
          </p:cNvGraphicFramePr>
          <p:nvPr/>
        </p:nvGraphicFramePr>
        <p:xfrm>
          <a:off x="274637" y="1747837"/>
          <a:ext cx="2701925" cy="4886324"/>
        </p:xfrm>
        <a:graphic>
          <a:graphicData uri="http://schemas.openxmlformats.org/drawingml/2006/table">
            <a:tbl>
              <a:tblPr/>
              <a:tblGrid>
                <a:gridCol w="311150"/>
                <a:gridCol w="2200275"/>
                <a:gridCol w="190500"/>
              </a:tblGrid>
              <a:tr h="3549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001"/>
                        </a:lnSpc>
                      </a:pPr>
                      <a:endParaRPr lang="Arial" altLang="Arial" sz="100"/>
                    </a:p>
                    <a:p>
                      <a:pPr marL="102235" algn="l" rtl="0" eaLnBrk="0">
                        <a:lnSpc>
                          <a:spcPts val="1699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→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109220" algn="l" rtl="0" eaLnBrk="0">
                        <a:lnSpc>
                          <a:spcPts val="1855"/>
                        </a:lnSpc>
                        <a:spcBef>
                          <a:spcPts val="6"/>
                        </a:spcBef>
                      </a:pP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1#楼A座塔吊基础定位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53135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536575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因1号楼A座的塔吊定位处</a:t>
                      </a:r>
                      <a:endParaRPr lang="Microsoft YaHei" altLang="Microsoft YaHei" sz="1400"/>
                    </a:p>
                    <a:p>
                      <a:pPr marL="104139" indent="635" algn="l" rtl="0" eaLnBrk="0">
                        <a:lnSpc>
                          <a:spcPct val="151000"/>
                        </a:lnSpc>
                        <a:spcBef>
                          <a:spcPts val="60"/>
                        </a:spcBef>
                      </a:pP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在二个工程承台之间，因此，在   施工塔吊承台时需同时将二个工   程承台一起施工并在周边设置后   浇带，做好钢筋预留及止水钢板   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等防水措施；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92" name="table 292"/>
          <p:cNvGraphicFramePr>
            <a:graphicFrameLocks noGrp="1"/>
          </p:cNvGraphicFramePr>
          <p:nvPr/>
        </p:nvGraphicFramePr>
        <p:xfrm>
          <a:off x="0" y="1296987"/>
          <a:ext cx="49447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447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53"/>
                        </a:lnSpc>
                        <a:spcBef>
                          <a:spcPts val="4"/>
                        </a:spcBef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3.5.1垂直运输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机械布置计划1#楼A座塔吊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4" name="table 294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8"/>
                        </a:lnSpc>
                        <a:spcBef>
                          <a:spcPts val="6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3.5垂直运输机械布置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sp>
        <p:nvSpPr>
          <p:cNvPr id="296" name="textbox 296"/>
          <p:cNvSpPr/>
          <p:nvPr/>
        </p:nvSpPr>
        <p:spPr>
          <a:xfrm>
            <a:off x="4170679" y="4314190"/>
            <a:ext cx="803275" cy="275590"/>
          </a:xfrm>
          <a:prstGeom prst="rect">
            <a:avLst/>
          </a:prstGeom>
          <a:solidFill>
            <a:srgbClr val="FFC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97155" algn="l" rtl="0" eaLnBrk="0">
              <a:lnSpc>
                <a:spcPct val="94000"/>
              </a:lnSpc>
              <a:spcBef>
                <a:spcPts val="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塔吊基础</a:t>
            </a:r>
            <a:endParaRPr lang="SimHei" altLang="SimHei" sz="1200"/>
          </a:p>
        </p:txBody>
      </p:sp>
      <p:sp>
        <p:nvSpPr>
          <p:cNvPr id="298" name="textbox 298"/>
          <p:cNvSpPr/>
          <p:nvPr/>
        </p:nvSpPr>
        <p:spPr>
          <a:xfrm>
            <a:off x="3529329" y="5661659"/>
            <a:ext cx="792480" cy="27559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98425" algn="l" rtl="0" eaLnBrk="0">
              <a:lnSpc>
                <a:spcPct val="94000"/>
              </a:lnSpc>
              <a:spcBef>
                <a:spcPts val="2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基础承台</a:t>
            </a:r>
            <a:endParaRPr lang="SimHei" altLang="SimHei" sz="1200"/>
          </a:p>
        </p:txBody>
      </p:sp>
      <p:sp>
        <p:nvSpPr>
          <p:cNvPr id="300" name="textbox 300"/>
          <p:cNvSpPr/>
          <p:nvPr/>
        </p:nvSpPr>
        <p:spPr>
          <a:xfrm>
            <a:off x="4940300" y="5013325"/>
            <a:ext cx="640080" cy="275590"/>
          </a:xfrm>
          <a:prstGeom prst="rect">
            <a:avLst/>
          </a:prstGeom>
          <a:solidFill>
            <a:srgbClr val="0099C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95250" algn="l" rtl="0" eaLnBrk="0">
              <a:lnSpc>
                <a:spcPct val="96000"/>
              </a:lnSpc>
              <a:spcBef>
                <a:spcPts val="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标准节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2" name="picture 3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304" name="table 304"/>
          <p:cNvGraphicFramePr>
            <a:graphicFrameLocks noGrp="1"/>
          </p:cNvGraphicFramePr>
          <p:nvPr/>
        </p:nvGraphicFramePr>
        <p:xfrm>
          <a:off x="300037" y="5275262"/>
          <a:ext cx="8563609" cy="1358900"/>
        </p:xfrm>
        <a:graphic>
          <a:graphicData uri="http://schemas.openxmlformats.org/drawingml/2006/table">
            <a:tbl>
              <a:tblPr/>
              <a:tblGrid>
                <a:gridCol w="8563609"/>
              </a:tblGrid>
              <a:tr h="1349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803"/>
                        </a:lnSpc>
                      </a:pPr>
                      <a:endParaRPr lang="Arial" altLang="Arial" sz="100"/>
                    </a:p>
                    <a:p>
                      <a:pPr marL="532130" algn="l" rtl="0" eaLnBrk="0">
                        <a:lnSpc>
                          <a:spcPct val="89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1#塔吊与拟建建筑位置关系如上图，其塔吊基础均位于车库内。现场塔吊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设置时，已和研发充分沟通，</a:t>
                      </a:r>
                      <a:endParaRPr lang="Microsoft YaHei" altLang="Microsoft YaHei" sz="1400"/>
                    </a:p>
                    <a:p>
                      <a:pPr marL="97789" algn="l" rtl="0" eaLnBrk="0">
                        <a:lnSpc>
                          <a:spcPts val="2519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避开结构梁、设备房、后浇带、沉降缝等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，并在塔吊基础边设置集水井，避免塔吊基础泡水。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253614" indent="-2155189" algn="l" rtl="0" eaLnBrk="0">
                        <a:lnSpc>
                          <a:spcPct val="105000"/>
                        </a:lnSpc>
                        <a:spcBef>
                          <a:spcPts val="2"/>
                        </a:spcBef>
                        <a:tabLst>
                          <a:tab pos="2366010"/>
                        </a:tabLst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塔吊基础尺寸：6.0m*6.0m*1.5m，地下每层预留2800宽洞口，洞口周边钢筋预留，顶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板层设置止水钢板。  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1#楼A座塔吊与地下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室水平结构碰撞检查（透视）    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6" name="picture 3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843783" y="1821942"/>
            <a:ext cx="2752597" cy="3024250"/>
          </a:xfrm>
          <a:prstGeom prst="rect">
            <a:avLst/>
          </a:prstGeom>
        </p:spPr>
      </p:pic>
      <p:pic>
        <p:nvPicPr>
          <p:cNvPr id="308" name="picture 3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103" y="1821942"/>
            <a:ext cx="2735452" cy="3024250"/>
          </a:xfrm>
          <a:prstGeom prst="rect">
            <a:avLst/>
          </a:prstGeom>
        </p:spPr>
      </p:pic>
      <p:pic>
        <p:nvPicPr>
          <p:cNvPr id="310" name="picture 3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662548" y="1821942"/>
            <a:ext cx="2733293" cy="3024250"/>
          </a:xfrm>
          <a:prstGeom prst="rect">
            <a:avLst/>
          </a:prstGeom>
        </p:spPr>
      </p:pic>
      <p:graphicFrame>
        <p:nvGraphicFramePr>
          <p:cNvPr id="312" name="table 312"/>
          <p:cNvGraphicFramePr>
            <a:graphicFrameLocks noGrp="1"/>
          </p:cNvGraphicFramePr>
          <p:nvPr/>
        </p:nvGraphicFramePr>
        <p:xfrm>
          <a:off x="0" y="1296987"/>
          <a:ext cx="49447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447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53"/>
                        </a:lnSpc>
                        <a:spcBef>
                          <a:spcPts val="4"/>
                        </a:spcBef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3.5.1垂直运输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机械布置计划1#楼A座塔吊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4" name="table 314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8"/>
                        </a:lnSpc>
                        <a:spcBef>
                          <a:spcPts val="6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3.5垂直运输机械布置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6" name="table 316"/>
          <p:cNvGraphicFramePr>
            <a:graphicFrameLocks noGrp="1"/>
          </p:cNvGraphicFramePr>
          <p:nvPr/>
        </p:nvGraphicFramePr>
        <p:xfrm>
          <a:off x="1449387" y="4870386"/>
          <a:ext cx="556895" cy="317500"/>
        </p:xfrm>
        <a:graphic>
          <a:graphicData uri="http://schemas.openxmlformats.org/drawingml/2006/table">
            <a:tbl>
              <a:tblPr>
                <a:solidFill>
                  <a:srgbClr val="BBE0E3"/>
                </a:solidFill>
              </a:tblPr>
              <a:tblGrid>
                <a:gridCol w="556895"/>
              </a:tblGrid>
              <a:tr h="307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1098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-1层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8" name="table 318"/>
          <p:cNvGraphicFramePr>
            <a:graphicFrameLocks noGrp="1"/>
          </p:cNvGraphicFramePr>
          <p:nvPr/>
        </p:nvGraphicFramePr>
        <p:xfrm>
          <a:off x="4054538" y="4870386"/>
          <a:ext cx="556895" cy="317500"/>
        </p:xfrm>
        <a:graphic>
          <a:graphicData uri="http://schemas.openxmlformats.org/drawingml/2006/table">
            <a:tbl>
              <a:tblPr>
                <a:solidFill>
                  <a:srgbClr val="BBE0E3"/>
                </a:solidFill>
              </a:tblPr>
              <a:tblGrid>
                <a:gridCol w="556895"/>
              </a:tblGrid>
              <a:tr h="307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1098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-2层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0" name="picture 3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7997"/>
          </a:xfrm>
          <a:prstGeom prst="rect">
            <a:avLst/>
          </a:prstGeom>
        </p:spPr>
      </p:pic>
      <p:graphicFrame>
        <p:nvGraphicFramePr>
          <p:cNvPr id="322" name="table 322"/>
          <p:cNvGraphicFramePr>
            <a:graphicFrameLocks noGrp="1"/>
          </p:cNvGraphicFramePr>
          <p:nvPr/>
        </p:nvGraphicFramePr>
        <p:xfrm>
          <a:off x="0" y="1296987"/>
          <a:ext cx="4944745" cy="352425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944745"/>
              </a:tblGrid>
              <a:tr h="34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970" algn="l" rtl="0" eaLnBrk="0">
                        <a:lnSpc>
                          <a:spcPts val="1853"/>
                        </a:lnSpc>
                        <a:spcBef>
                          <a:spcPts val="4"/>
                        </a:spcBef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3.5.1垂直运输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机械布置计划1#楼A座塔吊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4" name="table 324"/>
          <p:cNvGraphicFramePr>
            <a:graphicFrameLocks noGrp="1"/>
          </p:cNvGraphicFramePr>
          <p:nvPr/>
        </p:nvGraphicFramePr>
        <p:xfrm>
          <a:off x="0" y="831913"/>
          <a:ext cx="4765675" cy="351790"/>
        </p:xfrm>
        <a:graphic>
          <a:graphicData uri="http://schemas.openxmlformats.org/drawingml/2006/table">
            <a:tbl>
              <a:tblPr>
                <a:solidFill>
                  <a:srgbClr val="9ED3D7"/>
                </a:solidFill>
              </a:tblPr>
              <a:tblGrid>
                <a:gridCol w="4765675"/>
              </a:tblGrid>
              <a:tr h="342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5240" algn="l" rtl="0" eaLnBrk="0">
                        <a:lnSpc>
                          <a:spcPts val="1858"/>
                        </a:lnSpc>
                        <a:spcBef>
                          <a:spcPts val="6"/>
                        </a:spcBef>
                      </a:pPr>
                      <a:r>
                        <a:rPr sz="15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3.5垂直运输机械布置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ED3D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6" name="table 326"/>
          <p:cNvGraphicFramePr>
            <a:graphicFrameLocks noGrp="1"/>
          </p:cNvGraphicFramePr>
          <p:nvPr/>
        </p:nvGraphicFramePr>
        <p:xfrm>
          <a:off x="2603817" y="6230302"/>
          <a:ext cx="3632200" cy="346075"/>
        </p:xfrm>
        <a:graphic>
          <a:graphicData uri="http://schemas.openxmlformats.org/drawingml/2006/table">
            <a:tbl>
              <a:tblPr/>
              <a:tblGrid>
                <a:gridCol w="3632200"/>
              </a:tblGrid>
              <a:tr h="336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1143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1#楼A座塔吊在楼层中</a:t>
                      </a: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的定位（俯视）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https://d.book118.com/995331201302011112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9">
      <vt:lpstr>Arial</vt:lpstr>
      <vt:lpstr>Calibri</vt:lpstr>
      <vt:lpstr>Microsoft YaHei</vt:lpstr>
      <vt:lpstr>SimSun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2024-09-19T07:20:46.608</cp:lastPrinted>
  <dcterms:created xsi:type="dcterms:W3CDTF">2024-09-18T23:20:46Z</dcterms:created>
  <dcterms:modified xsi:type="dcterms:W3CDTF">2024-09-18T23:20:48Z</dcterms:modified>
</cp:coreProperties>
</file>