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2F6571-4BFE-40E9-86EE-BFF6E57E59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810B2F-F6B8-4A98-BE9C-8D0995552E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8B6E1C-F2AF-4636-A266-31BA93AEA5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ED965D-D94F-4BC4-9F6F-BE4D413359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F1CF24-F63F-4339-8C0B-D5F3646BDC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7EF09E-65DC-4E48-9049-77C0F12148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9F1F84-BB2D-40E7-B4EF-3804163FFF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335385-E1FB-4754-959E-B5E74BDC0F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788261-F292-4411-A160-9B20E204D0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970F08-3557-4884-8AB1-2C9BB9B019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45071F-AD22-494D-9426-AACD89B806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01004402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第六章经济评价指标与方法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经济评价指标概述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宏观经济评价指标</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中观经济评价指标</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微观经济评价指标</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评价方法与技术手段</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实践案例分析与挑战应对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经济评价指标概述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评价指标定义</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经济评价指标是用于衡量和评估经济活动、政策或项目效果的一系列量化标准。这些指标能够反映经济活动的各个方面，为决策者提供客观、可比较的数据支持。</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评价指标作用</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经济评价指标在经济发展和政策制定中发挥着重要作用。首先，它们能够客观地衡量经济活动的表现和成果，为政策制定者提供决策依据。其次，经济评价指标可以揭示经济活动中的问题和挑战，有助于政策制定者及时调整和优化政策。最后，经济评价指标还能够促进不同经济体之间的比较和交流，推动全球经济的可持续发展。</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评价指标定义及作用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系统性原则</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指标体系应涵盖经济活动的各个方面，形成一个完整的评价系统，以便全面反映经济活动的整体情况。</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时效性原则</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指标体系应随着时间和经济条件的变化而更新和调整，以保持其时效性和有效性。</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可操作性原则</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指标体系中的指标应具有可获取性、可量化性和可解释性，便于实际操作和应用。</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科学性原则</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指标体系的构建应遵循科学的方法和理论，确保指标具有代表性、准确性和可比性。</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指标体系构建原则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主要包括国内生产总值（GDP）、人均GDP、GDP增长率等，用于衡量一个国家或地区的经济总体规模和增长速度。</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经济增长指标</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包括劳动生产率、资本产出率、全要素生产率等，用于评估经济活动的效率和效益。</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经济效益指标</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包括产业结构、就业结构、投资结构等，用于反映经济体的结构特征和变化趋势。</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经济结构指标</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包括科技创新能力、人力资源质量、基础设施水平等，用于评估经济体未来的发展潜力和竞争力。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经济发展潜力指标</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常用经济评价指标分类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宏观经济评价指标</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GDP定义</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指一个国家或地区所有常住单位在一定时期内生产活动的最终成果。</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GDP核算方法</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包括生产法、收入法和支出法三种。</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GDP意义</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反映一个国家或地区的经济总体规模和经济增长率，是宏观经济运行的重要指标。</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国内生产总值（GDP）</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失业率定义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指失业人口占劳动人口的比率。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就业情况指标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包括就业率、平均工资、工作时间等。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失业率与就业情况意义</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反映一个国家或地区的就业状况和经济活力，是评估经济发展和社会稳定的重要指标。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失业率与就业情况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物价水平指标</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包括消费者价格指数（CPI）、生产者价格指数（PPI）等。</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通货膨胀率与物价水平意义</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反映货币购买力的变化和物价总水平的变化趋势，是评估经济稳定性和货币政策效果的重要指标。</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通货膨胀率定义</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指物价总水平在一定时期内上涨的幅度。</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通货膨胀率与物价水平</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国际收支平衡指标</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包括贸易差额、经常账户差额、资本和金融账户差额等。</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国际收支平衡意义</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反映一个国家或地区与其他国家或地区之间的经济联系和相互影响，是评估一个国家或地区对外经济关系的重要指标。</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国际收支平衡定义</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指一定时期内一个国家或地区与其他国家或地区之间进行的全部经济交易的记录。</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国际收支平衡状况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中观经济评价指标</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反映产业结构由低级向高级演进的程度，可通过产业结构层次系数来衡量。</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产业结构层次</a:t>
            </a:r>
          </a:p>
        </p:txBody>
      </p:sp>
      <p:pic>
        <p:nvPicPr>
          <p:cNvPr id="5" name="Picture 5"/>
          <p:cNvPicPr>
            <a:picLocks noChangeAspect="1"/>
          </p:cNvPicPr>
          <p:nvPr/>
        </p:nvPicPr>
        <p:blipFill>
          <a:blip r:embed="rId2"/>
          <a:srcRect t="14583" b="14583"/>
          <a:stretch>
            <a:fillRect/>
          </a:stretch>
        </p:blipFill>
        <p:spPr>
          <a:xfrm>
            <a:off x="6096000" y="1153983"/>
            <a:ext cx="5194482" cy="5194483"/>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体现产业间协调发展和资源配置效率，可通过产业结构偏离度等指标来评估。</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产业结构效益</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显示区域经济发展的特色和竞争力，可通过主导产业集中度、主导产业增长率等指标来衡量。</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主导产业优势</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产业结构优化程度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反映各区域间经济增长速度的差异程度，可通过人均GDP、经济增长率等指标来比较。</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区域经济增长差异</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体现区域间经济相互依存和互动关系，可通过贸易依存度、资金流动强度等指标来评估。</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区域经济联系强度</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综合反映区域经济整体协调发展的状况，可通过区域经济协调发展指数等指标来衡量。</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区域经济协调发展水平</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区域经济发展协调性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创新产出成果</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体现创新活动的成果和效益，可通过专利申请数、技术合同成交额等指标来评估。</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创新驱动发展能力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综合反映区域创新对经济发展的驱动作用，可通过创新驱动发展指数等指标来衡量。</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创新投入水平</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反映区域创新活动的规模和强度，可通过R&amp;D经费占GDP比重、科技人员占比等指标来衡量。</a:t>
            </a:r>
          </a:p>
        </p:txBody>
      </p:sp>
      <p:pic>
        <p:nvPicPr>
          <p:cNvPr id="10" name="Picture 10"/>
          <p:cNvPicPr>
            <a:picLocks noChangeAspect="1"/>
          </p:cNvPicPr>
          <p:nvPr/>
        </p:nvPicPr>
        <p:blipFill>
          <a:blip r:embed="rId2"/>
          <a:srcRect t="12583" b="1258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创新驱动能力</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https://d.book118.com/996010044020010050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2024-09-15T05:35:25.103</cp:lastPrinted>
  <dcterms:created xsi:type="dcterms:W3CDTF">2024-09-14T21:35:25Z</dcterms:created>
  <dcterms:modified xsi:type="dcterms:W3CDTF">2024-09-14T21:35:26Z</dcterms:modified>
</cp:coreProperties>
</file>