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57EE03-C764-400B-80DE-34EEB4B3C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FCC840-E4DB-4331-85EA-2C73C7C3F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D04E3C-C6D7-4E33-BFF2-51AC57892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03D117-E4FC-4D0B-B213-4E3800F69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E35537-9E80-4C23-880D-9F496EC34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98B9D3-97FF-4450-9ADA-A93505C52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0AEF72-4EDC-45BD-BAE6-FA726DA3E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4AEE3C-315D-4C16-9E08-07E19050D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9D20B9-1B01-4B98-ADBF-F188ECE92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C665ED-933F-46AE-8D69-3C089B6F1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88BDA7-39EC-4F2D-B9B5-875C7160B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4294967295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emf" /><Relationship Id="rId3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01504223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孕产妇肺栓塞诊治\n## 1.孕产妇肺栓塞概述及流行病学\n### 1.1孕产妇肺栓塞的定义与分类\n### 1.2孕产妇肺栓塞的流行病学特点\n### 1.3孕产妇肺栓塞的发病原因及危险因素\n## 2.孕产妇肺栓塞的临床表现及诊断\n### 2.1孕产妇肺栓塞的临床症状与体征\n### 2.2孕产妇肺栓塞的诊断方法与流程\n### 2.3孕产妇肺栓塞的鉴别诊断与筛查\n## 3.孕产妇肺栓塞的影像学检查\n### 3.1孕产妇肺栓塞的X线检查与CT检查\n### 3.2孕产妇肺栓塞的MRI检查\n### 3.3孕产妇肺栓塞的超声检查\n## 4.孕产妇肺栓塞的治疗策略\n### 4.1孕产妇肺栓塞的药物治疗\n### 4.2孕产妇肺栓塞的介入治疗\n### 4.3孕产妇肺栓塞的外科治疗\n## 5.孕产妇肺栓塞的预防与护理\n### 5.1孕产妇肺栓塞的预防措施\n### 5.2孕产妇肺栓塞的护理要点\n### 5.3孕产妇肺栓塞的康复治疗与随访\n## 6.孕产妇肺栓塞的并发症与预后\n### 6.1孕产妇肺栓塞的并发症及处理\n### 6.2孕产妇肺栓塞的预后评估\n### 6.3孕产妇肺栓塞的死亡原因分析与预防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孕产妇肺栓塞诊治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360568" y="5591814"/>
            <a:ext cx="292067" cy="341632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孕产妇肺栓塞概述及流行病学</a:t>
            </a:r>
            <a:endParaRPr/>
          </a:p>
        </p:txBody>
      </p:sp>
      <p:sp>
        <p:nvSpPr>
          <p:cNvPr id="10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孕产妇肺栓塞的定义与分类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6" name="组合 17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7" name="组合 176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孕产妇肺栓塞的定义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孕期、分娩期及产后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42天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内的女性患者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出现的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肺动脉血栓栓塞症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（PTE）</a:t>
                </a:r>
                <a:endParaRPr/>
              </a:p>
            </p:txBody>
          </p:sp>
          <p:pic>
            <p:nvPicPr>
              <p:cNvPr id="1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2" name="组合 181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孕产妇肺栓塞的分类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急性肺栓塞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：发病时间短，症状明显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慢性肺栓塞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：发病时间较长，症状较轻</a:t>
                </a:r>
                <a:endParaRPr/>
              </a:p>
            </p:txBody>
          </p:sp>
          <p:pic>
            <p:nvPicPr>
              <p:cNvPr id="1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发病率高</a:t>
                </a:r>
                <a:endParaRPr/>
              </a:p>
            </p:txBody>
          </p:sp>
          <p:sp>
            <p:nvSpPr>
              <p:cNvPr id="1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孕产妇肺栓塞的发病率约为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1-2/10000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产后肺栓塞的发病率更高，约为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3-6/10000</a:t>
                </a:r>
                <a:endParaRPr/>
              </a:p>
            </p:txBody>
          </p:sp>
          <p:sp>
            <p:nvSpPr>
              <p:cNvPr id="19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危险因素多</a:t>
                </a:r>
                <a:endParaRPr/>
              </a:p>
            </p:txBody>
          </p:sp>
          <p:sp>
            <p:nvSpPr>
              <p:cNvPr id="19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孕期、分娩期及产后的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高危因素</a:t>
                </a:r>
                <a:endParaRPr/>
              </a:p>
            </p:txBody>
          </p:sp>
          <p:sp>
            <p:nvSpPr>
              <p:cNvPr id="20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孕产妇肺栓塞的流行病学特点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06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7" name="椭圆 48"/>
          <p:cNvSpPr>
            <a:spLocks noChangeAspect="1"/>
          </p:cNvSpPr>
          <p:nvPr/>
        </p:nvSpPr>
        <p:spPr>
          <a:xfrm>
            <a:off x="6756206" y="161539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01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08" name="椭圆 49"/>
          <p:cNvSpPr>
            <a:spLocks noChangeAspect="1"/>
          </p:cNvSpPr>
          <p:nvPr/>
        </p:nvSpPr>
        <p:spPr>
          <a:xfrm>
            <a:off x="6756206" y="449352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02</a:t>
            </a:r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209" name="组合 20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77764" y="1615393"/>
            <a:ext cx="3412535" cy="4719321"/>
            <a:chOff x="7877764" y="1615393"/>
            <a:chExt cx="3412535" cy="4719321"/>
          </a:xfrm>
        </p:grpSpPr>
        <p:grpSp>
          <p:nvGrpSpPr>
            <p:cNvPr id="210" name="组合 209"/>
            <p:cNvGrpSpPr/>
            <p:nvPr/>
          </p:nvGrpSpPr>
          <p:grpSpPr>
            <a:xfrm>
              <a:off x="7877765" y="1615393"/>
              <a:ext cx="3412534" cy="1841188"/>
              <a:chOff x="7877765" y="1615393"/>
              <a:chExt cx="3412534" cy="1841188"/>
            </a:xfrm>
          </p:grpSpPr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6" y="1615393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发病原因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5" y="2015503"/>
                <a:ext cx="3412534" cy="14410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静脉血栓形成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：孕期血液高凝状态，易形成血栓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血栓脱落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：随血流进入肺动脉，导致肺栓塞</a:t>
                </a:r>
                <a:endParaRPr/>
              </a:p>
            </p:txBody>
          </p:sp>
        </p:grpSp>
        <p:grpSp>
          <p:nvGrpSpPr>
            <p:cNvPr id="213" name="组合 212"/>
            <p:cNvGrpSpPr/>
            <p:nvPr/>
          </p:nvGrpSpPr>
          <p:grpSpPr>
            <a:xfrm>
              <a:off x="7877764" y="4493526"/>
              <a:ext cx="3412534" cy="1841188"/>
              <a:chOff x="7877764" y="4493526"/>
              <a:chExt cx="3412534" cy="1841188"/>
            </a:xfrm>
          </p:grpSpPr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5" y="4493526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危险因素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4" y="4893636"/>
                <a:ext cx="3412534" cy="14410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：35岁以上的高龄产妇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肥胖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：BMI&gt;30的孕妇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：如高血压、糖尿病、心脏病等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：如剖宫产、妇科手术等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家族史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：有肺栓塞家族史的患者</a:t>
                </a:r>
                <a:endParaRPr/>
              </a:p>
            </p:txBody>
          </p: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孕产妇肺栓塞的发病原因及危险因素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8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孕产妇肺栓塞的临床表现及诊断</a:t>
            </a:r>
            <a:endParaRPr/>
          </a:p>
        </p:txBody>
      </p:sp>
      <p:sp>
        <p:nvSpPr>
          <p:cNvPr id="219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孕产妇肺栓塞的临床症状与体征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2" name="组合 22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3" name="组合 22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呼吸困难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：活动后加重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：剧烈、锐痛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晕厥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：严重肺栓塞导致脑供血不足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咳血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：小量咳血或血丝痰</a:t>
                </a:r>
                <a:endParaRPr/>
              </a:p>
            </p:txBody>
          </p:sp>
          <p:pic>
            <p:nvPicPr>
              <p:cNvPr id="2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8" name="组合 22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心动过速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：心率&gt;100次/分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血压下降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：收缩压&lt;90mmHg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紫绀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：口唇、指甲床发绀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肺部湿罗音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：肺动脉栓塞导致肺部渗出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</a:t>
                </a:r>
                <a:endParaRPr/>
              </a:p>
            </p:txBody>
          </p:sp>
          <p:sp>
            <p:nvSpPr>
              <p:cNvPr id="2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血浆D-二聚体检测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：敏感性高，但特异性差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心电图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：非特异性改变，有助于排除其他心脏病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：如X线、CT、MRI等</a:t>
                </a:r>
                <a:endParaRPr/>
              </a:p>
            </p:txBody>
          </p:sp>
          <p:sp>
            <p:nvSpPr>
              <p:cNvPr id="23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诊断流程</a:t>
                </a:r>
                <a:endParaRPr/>
              </a:p>
            </p:txBody>
          </p:sp>
          <p:sp>
            <p:nvSpPr>
              <p:cNvPr id="24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高危患者筛查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：根据病史、体征进行筛查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进一步检查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：如血浆D-二聚体、心电图等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：根据影像学检查结果进行确诊</a:t>
                </a:r>
                <a:endParaRPr/>
              </a:p>
            </p:txBody>
          </p:sp>
          <p:sp>
            <p:nvSpPr>
              <p:cNvPr id="24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孕产妇肺栓塞的诊断方法与流程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鉴别诊断</a:t>
                </a:r>
                <a:endParaRPr/>
              </a:p>
            </p:txBody>
          </p:sp>
          <p:sp>
            <p:nvSpPr>
              <p:cNvPr id="25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心肌梗死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：心电图改变，有胸痛症状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：发热、咳嗽、咳痰等症状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心力衰竭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：呼吸困难、水肿等症状</a:t>
                </a:r>
                <a:endParaRPr/>
              </a:p>
            </p:txBody>
          </p:sp>
          <p:sp>
            <p:nvSpPr>
              <p:cNvPr id="25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筛查方法</a:t>
                </a:r>
                <a:endParaRPr/>
              </a:p>
            </p:txBody>
          </p:sp>
          <p:sp>
            <p:nvSpPr>
              <p:cNvPr id="26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孕期筛查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：孕期定期检查，评估高危因素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分娩期筛查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：分娩过程中密切监测产妇情况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产后筛查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：产后定期检查，关注产妇恢复情况</a:t>
                </a:r>
                <a:endParaRPr/>
              </a:p>
            </p:txBody>
          </p:sp>
          <p:sp>
            <p:nvSpPr>
              <p:cNvPr id="26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孕产妇肺栓塞的鉴别诊断与筛查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孕产妇肺栓塞的影像学检查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孕产妇肺栓塞的X线检查与CT检查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组合 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组合 1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X线检查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肺动脉造影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：诊断金标准，但有辐射风险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胸部X线片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：初步判断肺栓塞，无辐射风险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组合 1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CT检查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CT肺动脉造影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：诊断准确性高，无辐射风险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肺部CT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：评估肺部渗出、肺动脉扩张等情况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孕产妇肺栓塞的MRI检查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5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MRI检查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MRI肺动脉造影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：无辐射，准确性高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肺部MRI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：评估肺部渗出、肺动脉扩张等情况</a:t>
            </a:r>
            <a:endParaRPr/>
          </a:p>
        </p:txBody>
      </p:sp>
      <p:cxnSp>
        <p:nvCxnSpPr>
          <p:cNvPr id="26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https://d.book118.com/996015042233010054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孕产妇肺栓塞诊治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2024-09-22T05:52:30.142</cp:lastPrinted>
  <dcterms:created xsi:type="dcterms:W3CDTF">2024-09-21T21:52:30Z</dcterms:created>
  <dcterms:modified xsi:type="dcterms:W3CDTF">2024-09-21T21:52:32Z</dcterms:modified>
</cp:coreProperties>
</file>