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76EAC-98BB-4768-9B4D-A271DD80F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D9015-CD0F-4E6C-BF59-8F3A1E7B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7B8B0-C8EE-4902-8C28-D154975F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78B20-CEC1-4CB7-9F7D-1B690002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92850-70C1-4DF9-B24C-F297A6D3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282A3-192F-497A-9AB2-F2D9C158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A057C-F946-4553-AF0A-A3ABA2EA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B8798-7F85-40AB-A832-0EE71ABA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0E006-6908-4871-A77A-B5F76C76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45ED-7985-4080-BC1A-A0073F2A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81552-BD7A-4350-A745-F6F2E48F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4572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9144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3716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18288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441502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/>
          <p:cNvSpPr/>
          <p:nvPr>
            <p:ph type="ctrTitle" sz="quarter" idx="4294967295"/>
          </p:nvPr>
        </p:nvSpPr>
        <p:spPr>
          <a:xfrm>
            <a:off x="1549400" y="2439988"/>
            <a:ext cx="7148512" cy="1189038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1pPr>
          </a:lstStyle>
          <a:p>
            <a:pPr lvl="0" eaLnBrk="1" hangingPunct="1"/>
            <a:endParaRPr lang="zh-CN" altLang="zh-CN"/>
          </a:p>
        </p:txBody>
      </p:sp>
      <p:sp>
        <p:nvSpPr>
          <p:cNvPr id="3074" name="Rectangle 3"/>
          <p:cNvSpPr/>
          <p:nvPr>
            <p:ph type="subTitle" sz="quarter" idx="4294967295"/>
          </p:nvPr>
        </p:nvSpPr>
        <p:spPr>
          <a:xfrm>
            <a:off x="3132138" y="4124325"/>
            <a:ext cx="5543550" cy="17526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  <a:ea typeface="楷体_GB2312" pitchFamily="1" charset="-122"/>
              </a:defRPr>
            </a:lvl1pPr>
            <a:lvl2pPr marL="4572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>
                <a:solidFill>
                  <a:schemeClr val="tx1"/>
                </a:solidFill>
                <a:latin typeface="Arial" pitchFamily="34" charset="0"/>
                <a:ea typeface="楷体_GB2312" pitchFamily="1" charset="-122"/>
              </a:defRPr>
            </a:lvl2pPr>
            <a:lvl3pPr marL="9144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楷体_GB2312" pitchFamily="1" charset="-122"/>
              </a:defRPr>
            </a:lvl3pPr>
            <a:lvl4pPr marL="13716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>
                <a:solidFill>
                  <a:schemeClr val="tx1"/>
                </a:solidFill>
                <a:latin typeface="Arial" pitchFamily="34" charset="0"/>
                <a:ea typeface="楷体_GB2312" pitchFamily="1" charset="-122"/>
              </a:defRPr>
            </a:lvl4pPr>
            <a:lvl5pPr marL="18288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>
                <a:solidFill>
                  <a:schemeClr val="tx1"/>
                </a:solidFill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r" eaLnBrk="1" hangingPunct="1">
              <a:buNone/>
            </a:pPr>
            <a:endParaRPr lang="zh-CN" altLang="zh-CN"/>
          </a:p>
        </p:txBody>
      </p:sp>
      <p:pic>
        <p:nvPicPr>
          <p:cNvPr id="307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757238" y="838200"/>
            <a:ext cx="7287659" cy="4628606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6" name="TextBox 307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框 1"/>
          <p:cNvSpPr/>
          <p:nvPr/>
        </p:nvSpPr>
        <p:spPr>
          <a:xfrm>
            <a:off x="1971675" y="2452688"/>
            <a:ext cx="1498827" cy="21357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800">
                <a:solidFill>
                  <a:schemeClr val="bg1"/>
                </a:solidFill>
                <a:sym typeface="楷体_GB2312" pitchFamily="1" charset="-122"/>
              </a:rPr>
              <a:t>武汉信诺嘉捷    .sennuojj.    </a:t>
            </a:r>
          </a:p>
        </p:txBody>
      </p:sp>
      <p:pic>
        <p:nvPicPr>
          <p:cNvPr id="4098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6875" y="260350"/>
            <a:ext cx="8096227" cy="63636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TextBox 40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4212" y="333375"/>
            <a:ext cx="7505896" cy="535019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2" name="TextBox 51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/>
          <p:cNvSpPr/>
          <p:nvPr>
            <p:ph type="body" idx="4294967295"/>
          </p:nvPr>
        </p:nvSpPr>
        <p:spPr>
          <a:xfrm>
            <a:off x="395288" y="1270000"/>
            <a:ext cx="8229600" cy="452596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2800"/>
              <a:t>看风景图画：先整体看，是处什么地方，表达你对它印象。</a:t>
            </a:r>
          </a:p>
          <a:p>
            <a:pPr marL="342900" lvl="0" indent="-342900" eaLnBrk="1" hangingPunct="1"/>
            <a:r>
              <a:rPr lang="zh-CN" altLang="en-US" sz="2800"/>
              <a:t>接着按次序看：从远到近，从近到远。从左到右，从右到左，从上到下，从下到上……</a:t>
            </a:r>
          </a:p>
          <a:p>
            <a:pPr marL="342900" lvl="0" indent="-342900" eaLnBrk="1" hangingPunct="1"/>
            <a:r>
              <a:rPr lang="zh-CN" altLang="en-US" sz="2800"/>
              <a:t>不要平均使用力量：把自己认为最感爱好，或是最美几处风景详细写出来。其他略写。</a:t>
            </a:r>
          </a:p>
          <a:p>
            <a:pPr marL="342900" lvl="0" indent="-342900" eaLnBrk="1" hangingPunct="1"/>
            <a:r>
              <a:rPr lang="zh-CN" altLang="en-US" sz="2800"/>
              <a:t>全文要有个主调（中心）：景怎样美，动物怎样有趣，。表达你热爱大自然和热爱生活以及小动物感情。</a:t>
            </a:r>
          </a:p>
        </p:txBody>
      </p:sp>
      <p:sp>
        <p:nvSpPr>
          <p:cNvPr id="6146" name="Text Box 3"/>
          <p:cNvSpPr/>
          <p:nvPr/>
        </p:nvSpPr>
        <p:spPr>
          <a:xfrm>
            <a:off x="1187450" y="404812"/>
            <a:ext cx="4597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0"/>
              <a:t>怎样写看图写话（写景）</a:t>
            </a:r>
          </a:p>
        </p:txBody>
      </p:sp>
      <p:sp>
        <p:nvSpPr>
          <p:cNvPr id="6147" name="TextBox 614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/>
          <p:cNvSpPr/>
          <p:nvPr>
            <p:ph type="title" idx="4294967295"/>
          </p:nvPr>
        </p:nvSpPr>
        <p:spPr>
          <a:xfrm>
            <a:off x="1187450" y="620712"/>
            <a:ext cx="6911975" cy="187166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9pPr>
          </a:lstStyle>
          <a:p>
            <a:pPr lvl="0" eaLnBrk="1" hangingPunct="1"/>
            <a:r>
              <a:rPr lang="zh-CN" altLang="zh-CN" sz="4000"/>
              <a:t>    </a:t>
            </a:r>
            <a:r>
              <a:rPr lang="zh-CN" altLang="en-US" sz="4000">
                <a:solidFill>
                  <a:schemeClr val="tx1"/>
                </a:solidFill>
              </a:rPr>
              <a:t>先对自己图画有第一感受：是“美”还是有“趣”。</a:t>
            </a:r>
            <a:br>
              <a:rPr lang="zh-CN" altLang="en-US" sz="4000">
                <a:solidFill>
                  <a:schemeClr val="tx1"/>
                </a:solidFill>
              </a:rPr>
            </a:br>
            <a:br>
              <a:rPr lang="zh-CN" altLang="en-US" sz="4000">
                <a:solidFill>
                  <a:schemeClr val="tx1"/>
                </a:solidFill>
              </a:rPr>
            </a:br>
            <a:r>
              <a:rPr lang="zh-CN" altLang="en-US" sz="4000">
                <a:solidFill>
                  <a:schemeClr val="tx1"/>
                </a:solidFill>
              </a:rPr>
              <a:t>     </a:t>
            </a:r>
          </a:p>
        </p:txBody>
      </p:sp>
      <p:sp>
        <p:nvSpPr>
          <p:cNvPr id="7170" name="Text Box 3"/>
          <p:cNvSpPr/>
          <p:nvPr/>
        </p:nvSpPr>
        <p:spPr>
          <a:xfrm>
            <a:off x="827088" y="2565400"/>
            <a:ext cx="7497314" cy="25323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000"/>
              <a:t>因什么“美”，因什么“趣”，要懂得，要确定。 </a:t>
            </a:r>
            <a:br>
              <a:rPr lang="zh-CN" altLang="en-US" sz="4000"/>
            </a:br>
            <a:br>
              <a:rPr lang="zh-CN" altLang="en-US" sz="4000"/>
            </a:br>
          </a:p>
        </p:txBody>
      </p:sp>
      <p:sp>
        <p:nvSpPr>
          <p:cNvPr id="7171" name="Text Box 4"/>
          <p:cNvSpPr/>
          <p:nvPr/>
        </p:nvSpPr>
        <p:spPr>
          <a:xfrm>
            <a:off x="1331912" y="4581525"/>
            <a:ext cx="5110162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800"/>
              <a:t>美景，都因景物。</a:t>
            </a:r>
            <a:br>
              <a:rPr lang="zh-CN" altLang="en-US" sz="4800"/>
            </a:br>
            <a:r>
              <a:rPr lang="zh-CN" altLang="en-US" sz="4800"/>
              <a:t>趣味，因情景。</a:t>
            </a:r>
          </a:p>
        </p:txBody>
      </p:sp>
      <p:sp>
        <p:nvSpPr>
          <p:cNvPr id="7172" name="TextBox 717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" grpId="0"/>
      <p:bldP spid="7170" grpId="1"/>
      <p:bldP spid="7171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/>
          <p:cNvSpPr/>
          <p:nvPr>
            <p:ph type="title" idx="4294967295"/>
          </p:nvPr>
        </p:nvSpPr>
        <p:spPr>
          <a:xfrm>
            <a:off x="971550" y="4437062"/>
            <a:ext cx="7715250" cy="10668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zh-CN" altLang="en-US" sz="4400" b="1">
                <a:solidFill>
                  <a:schemeClr val="tx2"/>
                </a:solidFill>
                <a:latin typeface="Arial" pitchFamily="34" charset="0"/>
                <a:ea typeface="华文行楷" pitchFamily="2" charset="-122"/>
              </a:defRPr>
            </a:lvl9pPr>
          </a:lstStyle>
          <a:p>
            <a:pPr lvl="0" eaLnBrk="1" hangingPunct="1"/>
            <a:r>
              <a:rPr lang="zh-CN" altLang="en-US" sz="4000"/>
              <a:t>要有美词美句</a:t>
            </a:r>
            <a:br>
              <a:rPr lang="zh-CN" altLang="en-US" sz="4000"/>
            </a:br>
          </a:p>
        </p:txBody>
      </p:sp>
      <p:sp>
        <p:nvSpPr>
          <p:cNvPr id="8194" name="Rectangle 3"/>
          <p:cNvSpPr/>
          <p:nvPr>
            <p:ph idx="4294967295"/>
          </p:nvPr>
        </p:nvSpPr>
        <p:spPr>
          <a:xfrm>
            <a:off x="1331912" y="404812"/>
            <a:ext cx="7426325" cy="338455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4400"/>
              <a:t>有哪些景物美？按次序罗列： </a:t>
            </a:r>
          </a:p>
          <a:p>
            <a:pPr marL="342900" lvl="0" indent="-342900" eaLnBrk="1" hangingPunct="1"/>
            <a:r>
              <a:rPr lang="zh-CN" altLang="en-US" sz="4400"/>
              <a:t>天空    什么样天空？     </a:t>
            </a:r>
          </a:p>
          <a:p>
            <a:pPr marL="342900" lvl="0" indent="-342900" eaLnBrk="1" hangingPunct="1"/>
            <a:r>
              <a:rPr lang="zh-CN" altLang="en-US" sz="4400"/>
              <a:t>树木    什么样树林？     </a:t>
            </a:r>
          </a:p>
          <a:p>
            <a:pPr marL="342900" lvl="0" indent="-342900" eaLnBrk="1" hangingPunct="1"/>
            <a:r>
              <a:rPr lang="zh-CN" altLang="en-US" sz="4400"/>
              <a:t>野花   什么样 野花？       </a:t>
            </a:r>
          </a:p>
          <a:p>
            <a:pPr marL="342900" lvl="0" indent="-342900" eaLnBrk="1" hangingPunct="1"/>
            <a:r>
              <a:rPr lang="zh-CN" altLang="en-US" sz="4400"/>
              <a:t>小河   什么样小河？</a:t>
            </a:r>
          </a:p>
          <a:p>
            <a:pPr marL="342900" lvl="0" indent="-342900" eaLnBrk="1" hangingPunct="1">
              <a:buNone/>
            </a:pPr>
            <a:r>
              <a:rPr lang="zh-CN" altLang="zh-CN" sz="4400"/>
              <a:t>                 </a:t>
            </a:r>
          </a:p>
          <a:p>
            <a:pPr marL="342900" lvl="0" indent="-342900" eaLnBrk="1" hangingPunct="1"/>
            <a:endParaRPr lang="zh-CN" altLang="zh-CN" sz="4400"/>
          </a:p>
        </p:txBody>
      </p:sp>
      <p:sp>
        <p:nvSpPr>
          <p:cNvPr id="8195" name="Text Box 4"/>
          <p:cNvSpPr/>
          <p:nvPr/>
        </p:nvSpPr>
        <p:spPr>
          <a:xfrm>
            <a:off x="1116012" y="5302250"/>
            <a:ext cx="6336010" cy="762762"/>
          </a:xfrm>
          <a:prstGeom prst="rect">
            <a:avLst/>
          </a:prstGeom>
          <a:gradFill rotWithShape="0">
            <a:gsLst>
              <a:gs pos="0">
                <a:srgbClr val="755E75"/>
              </a:gs>
              <a:gs pos="50000">
                <a:srgbClr val="FFCCFF"/>
              </a:gs>
              <a:gs pos="100000">
                <a:srgbClr val="755E75"/>
              </a:gs>
            </a:gsLst>
            <a:lin ang="2700000" scaled="1"/>
          </a:gra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400" b="0"/>
              <a:t>可以用比方让其形象生动。</a:t>
            </a:r>
          </a:p>
        </p:txBody>
      </p:sp>
      <p:sp>
        <p:nvSpPr>
          <p:cNvPr id="8196" name="Text Box 5"/>
          <p:cNvSpPr/>
          <p:nvPr/>
        </p:nvSpPr>
        <p:spPr>
          <a:xfrm>
            <a:off x="7740650" y="1989138"/>
            <a:ext cx="30956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zh-CN" altLang="zh-CN" b="0"/>
          </a:p>
        </p:txBody>
      </p:sp>
      <p:sp>
        <p:nvSpPr>
          <p:cNvPr id="8197" name="Text Box 6"/>
          <p:cNvSpPr/>
          <p:nvPr/>
        </p:nvSpPr>
        <p:spPr>
          <a:xfrm>
            <a:off x="7308850" y="1773238"/>
            <a:ext cx="1655762" cy="1874838"/>
          </a:xfrm>
          <a:prstGeom prst="rect">
            <a:avLst/>
          </a:prstGeom>
          <a:solidFill>
            <a:srgbClr val="FF33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11700" b="0"/>
              <a:t>美</a:t>
            </a:r>
          </a:p>
        </p:txBody>
      </p:sp>
      <p:sp>
        <p:nvSpPr>
          <p:cNvPr id="8198" name="TextBox 819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 fill="hold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 fill="hold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 fill="hold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  <p:bldP spid="8194" grpId="1" uiExpand="1" build="p"/>
      <p:bldP spid="8195" grpId="2"/>
      <p:bldP spid="8197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/>
          <p:cNvSpPr/>
          <p:nvPr>
            <p:ph type="body" idx="4294967295"/>
          </p:nvPr>
        </p:nvSpPr>
        <p:spPr>
          <a:xfrm>
            <a:off x="757238" y="549275"/>
            <a:ext cx="8064500" cy="3455988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>
              <a:lnSpc>
                <a:spcPct val="90000"/>
              </a:lnSpc>
            </a:pPr>
            <a:r>
              <a:rPr lang="zh-CN" altLang="en-US" sz="4400"/>
              <a:t>动物：鸟、猴子、乌龟、鱼……，有选择写。</a:t>
            </a:r>
          </a:p>
          <a:p>
            <a:pPr marL="342900" lvl="0" indent="-342900" eaLnBrk="1" hangingPunct="1">
              <a:lnSpc>
                <a:spcPct val="90000"/>
              </a:lnSpc>
            </a:pPr>
            <a:r>
              <a:rPr lang="zh-CN" altLang="en-US" sz="4400"/>
              <a:t>要想情景，可以写它们外形特点可爱；可以写动作憨态可掬；可以写情景有趣。</a:t>
            </a:r>
          </a:p>
        </p:txBody>
      </p:sp>
      <p:sp>
        <p:nvSpPr>
          <p:cNvPr id="9218" name="Text Box 3"/>
          <p:cNvSpPr/>
          <p:nvPr/>
        </p:nvSpPr>
        <p:spPr>
          <a:xfrm>
            <a:off x="900112" y="4652962"/>
            <a:ext cx="7422626" cy="1433993"/>
          </a:xfrm>
          <a:prstGeom prst="rect">
            <a:avLst/>
          </a:prstGeom>
          <a:gradFill rotWithShape="0">
            <a:gsLst>
              <a:gs pos="0">
                <a:srgbClr val="755E75"/>
              </a:gs>
              <a:gs pos="50000">
                <a:srgbClr val="FFCCFF"/>
              </a:gs>
              <a:gs pos="100000">
                <a:srgbClr val="755E75"/>
              </a:gs>
            </a:gsLst>
            <a:lin ang="2700000" scaled="1"/>
          </a:gradFill>
          <a:ln>
            <a:noFill/>
            <a:miter lim="800000"/>
          </a:ln>
        </p:spPr>
        <p:txBody>
          <a:bodyPr anchor="t" anchorCtr="0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1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400" b="0"/>
              <a:t>可用拟人措施让其感情人物化，生动丰富起来。</a:t>
            </a:r>
          </a:p>
        </p:txBody>
      </p:sp>
      <p:sp>
        <p:nvSpPr>
          <p:cNvPr id="9219" name="TextBox 921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 uiExpand="1" build="p"/>
      <p:bldP spid="921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/>
          <p:nvPr>
            <p:ph type="body" idx="4294967295"/>
          </p:nvPr>
        </p:nvSpPr>
        <p:spPr>
          <a:xfrm>
            <a:off x="900112" y="1701800"/>
            <a:ext cx="7931150" cy="2620962"/>
          </a:xfrm>
          <a:prstGeom prst="rect">
            <a:avLst/>
          </a:prstGeom>
          <a:solidFill>
            <a:srgbClr val="FFCCFF"/>
          </a:solidFill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12900"/>
              <a:t>美词美句</a:t>
            </a:r>
          </a:p>
        </p:txBody>
      </p:sp>
      <p:sp>
        <p:nvSpPr>
          <p:cNvPr id="10242" name="TextBox 1024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/>
          <p:cNvSpPr/>
          <p:nvPr>
            <p:ph type="body" idx="4294967295"/>
          </p:nvPr>
        </p:nvSpPr>
        <p:spPr>
          <a:xfrm>
            <a:off x="539750" y="404812"/>
            <a:ext cx="7931150" cy="434975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3600">
                <a:solidFill>
                  <a:srgbClr val="FF3300"/>
                </a:solidFill>
              </a:rPr>
              <a:t>天空 （ 一碧如洗 湛蓝湛蓝  透亮  清水洗过  纯净  明洁蓝晶晶万里无云 一望无际 湛蓝如水湛蓝天空 晴朗天空 灰色天空 清澈如洗天空 一望无际天空  ）</a:t>
            </a:r>
          </a:p>
          <a:p>
            <a:pPr marL="342900" lvl="0" indent="-342900" eaLnBrk="1" hangingPunct="1"/>
            <a:r>
              <a:rPr lang="zh-CN" altLang="en-US" sz="3600">
                <a:solidFill>
                  <a:srgbClr val="FF3300"/>
                </a:solidFill>
              </a:rPr>
              <a:t>一块透明蓝天，像一张丝手帕，蓝天上停留某些细碎而洁白云块，像是绣在纱巾上花朵。 </a:t>
            </a:r>
          </a:p>
          <a:p>
            <a:pPr marL="342900" lvl="0" indent="-342900" eaLnBrk="1" hangingPunct="1"/>
            <a:r>
              <a:rPr lang="zh-CN" altLang="en-US" sz="3600">
                <a:solidFill>
                  <a:srgbClr val="FF3300"/>
                </a:solidFill>
              </a:rPr>
              <a:t> 高高空中，明丽蔚蓝色，流动彩云在空中随风翩翩起舞            </a:t>
            </a:r>
          </a:p>
        </p:txBody>
      </p:sp>
      <p:sp>
        <p:nvSpPr>
          <p:cNvPr id="11266" name="TextBox 1126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Rectangle 2"/>
          <p:cNvSpPr/>
          <p:nvPr>
            <p:ph type="body" idx="4294967295"/>
          </p:nvPr>
        </p:nvSpPr>
        <p:spPr>
          <a:xfrm>
            <a:off x="468312" y="333375"/>
            <a:ext cx="8424862" cy="434975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4000" b="1">
                <a:solidFill>
                  <a:srgbClr val="FF3300"/>
                </a:solidFill>
              </a:rPr>
              <a:t>树木  （ 茂盛、繁密、葱葱翠茏、密密层层、严严实实、郁郁葱葱、枝繁叶茂、绿树成荫 </a:t>
            </a:r>
          </a:p>
          <a:p>
            <a:pPr marL="342900" lvl="0" indent="-342900" eaLnBrk="1" hangingPunct="1"/>
            <a:r>
              <a:rPr lang="zh-CN" altLang="en-US" sz="4000" b="1">
                <a:solidFill>
                  <a:srgbClr val="FF3300"/>
                </a:solidFill>
              </a:rPr>
              <a:t>树木旺盛高大雄伟     </a:t>
            </a:r>
          </a:p>
          <a:p>
            <a:pPr marL="342900" lvl="0" indent="-342900" eaLnBrk="1" hangingPunct="1"/>
            <a:r>
              <a:rPr lang="zh-CN" altLang="en-US" sz="4000" b="1">
                <a:solidFill>
                  <a:srgbClr val="FF3300"/>
                </a:solidFill>
              </a:rPr>
              <a:t>描写花草树木： </a:t>
            </a:r>
          </a:p>
          <a:p>
            <a:pPr marL="342900" lvl="0" indent="-342900" eaLnBrk="1" hangingPunct="1"/>
            <a:r>
              <a:rPr lang="zh-CN" altLang="en-US" sz="4000" b="1">
                <a:solidFill>
                  <a:srgbClr val="FF3300"/>
                </a:solidFill>
              </a:rPr>
              <a:t>繁花似锦 绿草如茵 郁郁葱葱 古树参天 万木争荣 </a:t>
            </a:r>
          </a:p>
          <a:p>
            <a:pPr marL="342900" lvl="0" indent="-342900" eaLnBrk="1" hangingPunct="1"/>
            <a:r>
              <a:rPr lang="zh-CN" altLang="en-US" sz="4000" b="1">
                <a:solidFill>
                  <a:srgbClr val="FF3300"/>
                </a:solidFill>
              </a:rPr>
              <a:t>百花齐放 花团锦簇 万紫千红 桃红柳绿 绿树成荫 </a:t>
            </a:r>
          </a:p>
        </p:txBody>
      </p:sp>
      <p:sp>
        <p:nvSpPr>
          <p:cNvPr id="12290" name="TextBox 122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/>
          <p:cNvSpPr/>
          <p:nvPr>
            <p:ph type="body" idx="4294967295"/>
          </p:nvPr>
        </p:nvSpPr>
        <p:spPr>
          <a:xfrm>
            <a:off x="396875" y="1196975"/>
            <a:ext cx="7931150" cy="434975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4400" b="1">
                <a:solidFill>
                  <a:srgbClr val="FF3300"/>
                </a:solidFill>
              </a:rPr>
              <a:t>野花 </a:t>
            </a:r>
            <a:r>
              <a:rPr lang="zh-CN" altLang="en-US" sz="4400" b="1"/>
              <a:t>  （  野花遍地是：杂样儿，有名字，没名字，散在草丛里，像眼睛，像星星还眨呀眨。    </a:t>
            </a:r>
          </a:p>
          <a:p>
            <a:pPr marL="342900" lvl="0" indent="-342900" eaLnBrk="1" hangingPunct="1"/>
            <a:r>
              <a:rPr lang="zh-CN" altLang="en-US" sz="4400" b="1">
                <a:solidFill>
                  <a:srgbClr val="FF3300"/>
                </a:solidFill>
              </a:rPr>
              <a:t>小河</a:t>
            </a:r>
            <a:r>
              <a:rPr lang="zh-CN" altLang="en-US" sz="4400" b="1"/>
              <a:t>（波平如镜</a:t>
            </a:r>
            <a:r>
              <a:rPr lang="zh-CN" altLang="zh-CN" sz="4400" b="1"/>
              <a:t>/</a:t>
            </a:r>
            <a:r>
              <a:rPr lang="zh-CN" altLang="en-US" sz="4400" b="1"/>
              <a:t>清澈见底</a:t>
            </a:r>
            <a:r>
              <a:rPr lang="zh-CN" altLang="zh-CN" sz="4400" b="1"/>
              <a:t>/</a:t>
            </a:r>
            <a:r>
              <a:rPr lang="zh-CN" altLang="en-US" sz="4400" b="1"/>
              <a:t>蜿蜒波折</a:t>
            </a:r>
            <a:r>
              <a:rPr lang="zh-CN" altLang="zh-CN" sz="4400" b="1"/>
              <a:t>/</a:t>
            </a:r>
            <a:r>
              <a:rPr lang="zh-CN" altLang="en-US" sz="4400" b="1"/>
              <a:t>流水潺潺</a:t>
            </a:r>
            <a:r>
              <a:rPr lang="zh-CN" altLang="zh-CN" sz="4400" b="1"/>
              <a:t>/</a:t>
            </a:r>
            <a:r>
              <a:rPr lang="zh-CN" altLang="en-US" sz="4400" b="1"/>
              <a:t>波光粼粼</a:t>
            </a:r>
          </a:p>
          <a:p>
            <a:pPr marL="342900" lvl="0" indent="-342900" eaLnBrk="1" hangingPunct="1"/>
            <a:endParaRPr lang="zh-CN" altLang="en-US" sz="2800" b="1"/>
          </a:p>
        </p:txBody>
      </p:sp>
      <p:sp>
        <p:nvSpPr>
          <p:cNvPr id="13314" name="TextBox 133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2"/>
          <p:cNvSpPr/>
          <p:nvPr>
            <p:ph type="body" idx="4294967295"/>
          </p:nvPr>
        </p:nvSpPr>
        <p:spPr>
          <a:xfrm>
            <a:off x="684212" y="549275"/>
            <a:ext cx="7931150" cy="434975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3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Blip>
                <a:blip r:embed="rId2"/>
              </a:buBlip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>
              <a:lnSpc>
                <a:spcPct val="90000"/>
              </a:lnSpc>
            </a:pPr>
            <a:r>
              <a:rPr lang="zh-CN" altLang="en-US" sz="4000" b="1">
                <a:solidFill>
                  <a:srgbClr val="FF3300"/>
                </a:solidFill>
              </a:rPr>
              <a:t>描写动物词语：灵活、胖乎乎、懒洋洋、毛茸茸、温和、四蹄生风、贪吃好睡、昂首嘶鸣、狗仗人势、欢蹦乱跳、快马加鞭、老马识途、高大雄健、摇头摆尾 活泼可爱 、飞跃、迎风飞舞、觅食、划行、艳丽、扑击、银灰、孔雀开屏、报晓、翱翔 、可爱、小巧、温顺、拙笨、黑油油、牛肥马壮、高大、调皮、嬉闹、机灵、敏捷 。 </a:t>
            </a:r>
          </a:p>
        </p:txBody>
      </p:sp>
      <p:sp>
        <p:nvSpPr>
          <p:cNvPr id="14338" name="TextBox 1433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https://d.book118.com/996044150231010040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宋体</vt:lpstr>
      <vt:lpstr>华文行楷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    先对自己图画有第一感受：是“美”还是有“趣”。     </vt:lpstr>
      <vt:lpstr>要有美词美句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2024-09-07T12:21:31.943</cp:lastPrinted>
  <dcterms:created xsi:type="dcterms:W3CDTF">2024-09-07T04:21:31Z</dcterms:created>
  <dcterms:modified xsi:type="dcterms:W3CDTF">2024-09-07T04:21:33Z</dcterms:modified>
</cp:coreProperties>
</file>