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DJCOEG+IQLSMM+ArialMT"/>
      <p:regular r:id="rId15"/>
    </p:embeddedFont>
    <p:embeddedFont>
      <p:font typeface="GUTGJE+MS-UIGothic"/>
      <p:regular r:id="rId16"/>
    </p:embeddedFont>
    <p:embeddedFont>
      <p:font typeface="FBQGIV+FVUEGR+MicrosoftYaHei-Bold"/>
      <p:regular r:id="rId17"/>
    </p:embeddedFont>
    <p:embeddedFont>
      <p:font typeface="SKUGES+EOTTPK+MicrosoftYaHei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DBA6E-3215-4E5D-9878-7BA7260FB9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09788D-E38B-45AF-869C-1BBD51476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086E56-1AE9-4F69-9E23-152EBCC66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AF8667-9B57-4A1E-959B-B395F9ED4A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725BB8-9918-434E-BB4E-FA18DE69A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962221-2939-4589-918A-08F360DD0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6390066-C078-42FF-A727-304DF2784E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EFAD40-D96A-4D73-908E-630BFD6AF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E7ED15C-A356-4F56-833F-457D61431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F64FF-7DAF-4ACC-A1E8-DFF2705FC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F390B5-BB18-4C6A-8756-4F22C08CD3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96054134023010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238625" y="1128585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JCOEG+IQLSMM+ArialMT"/>
                <a:cs typeface="DJCOEG+IQLSM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UTGJE+MS-UIGothic"/>
                <a:cs typeface="GUTGJE+MS-UIGothic"/>
              </a:rPr>
              <a:t>乘法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简</a:t>
            </a:r>
            <a:r>
              <a:rPr sz="2400">
                <a:solidFill>
                  <a:srgbClr val="FFFFFF"/>
                </a:solidFill>
                <a:latin typeface="GUTGJE+MS-UIGothic"/>
                <a:cs typeface="GUTGJE+MS-UIGothic"/>
              </a:rPr>
              <a:t>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238625" y="2248090"/>
            <a:ext cx="1881454" cy="7845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JCOEG+IQLSMM+ArialMT"/>
                <a:cs typeface="DJCOEG+IQLSM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UTGJE+MS-UIGothic"/>
                <a:cs typeface="GUTGJE+MS-UIGothic"/>
              </a:rPr>
              <a:t>乘法运算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38625" y="2807525"/>
            <a:ext cx="3404620" cy="13437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JCOEG+IQLSMM+ArialMT"/>
                <a:cs typeface="DJCOEG+IQLSM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UTGJE+MS-UIGothic"/>
                <a:cs typeface="GUTGJE+MS-UIGothic"/>
              </a:rPr>
              <a:t>乘法在数学中的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FFFFFF"/>
                </a:solidFill>
                <a:latin typeface="GUTGJE+MS-UIGothic"/>
                <a:cs typeface="GUTGJE+MS-UIGothic"/>
              </a:rPr>
              <a:t>用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FFFFFF"/>
                </a:solidFill>
                <a:latin typeface="DJCOEG+IQLSMM+ArialMT"/>
                <a:cs typeface="DJCOEG+IQLSMM+ArialMT"/>
              </a:rPr>
              <a:t>•</a:t>
            </a:r>
            <a:r>
              <a:rPr sz="2450" spc="128">
                <a:solidFill>
                  <a:srgbClr val="FFFFFF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FFFFFF"/>
                </a:solidFill>
                <a:latin typeface="GUTGJE+MS-UIGothic"/>
                <a:cs typeface="GUTGJE+MS-UIGothic"/>
              </a:rPr>
              <a:t>乘法的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扩</a:t>
            </a:r>
            <a:r>
              <a:rPr sz="2400">
                <a:solidFill>
                  <a:srgbClr val="FFFFFF"/>
                </a:solidFill>
                <a:latin typeface="GUTGJE+MS-UIGothic"/>
                <a:cs typeface="GUTGJE+MS-UIGothic"/>
              </a:rPr>
              <a:t>展知</a:t>
            </a:r>
            <a:r>
              <a:rPr sz="2400">
                <a:solidFill>
                  <a:srgbClr val="FFFFFF"/>
                </a:solidFill>
                <a:latin typeface="SimSun"/>
                <a:cs typeface="SimSun"/>
              </a:rPr>
              <a:t>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FBQGIV+FVUEGR+MicrosoftYaHei-Bold"/>
                <a:cs typeface="FBQGIV+FVUEGR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GUTGJE+MS-UIGothic"/>
                <a:cs typeface="GUTGJE+MS-UIGothic"/>
              </a:rPr>
              <a:t>乘法的定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609FFF"/>
                </a:solidFill>
                <a:latin typeface="GUTGJE+MS-UIGothic"/>
                <a:cs typeface="GUTGJE+MS-UIGothic"/>
              </a:rPr>
              <a:t>描述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GUTGJE+MS-UIGothic"/>
                <a:cs typeface="GUTGJE+MS-UIGothic"/>
              </a:rPr>
              <a:t>乘法的基本性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 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2694109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乘法的交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律、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合律和分配律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GUTGJE+MS-UIGothic"/>
                <a:cs typeface="GUTGJ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22950" cy="74811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乘法具有交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换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律，即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a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乘以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b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等于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b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乘以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a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合律，即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(a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乘以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b)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乘以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c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等于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a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乘以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(b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乘以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c)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；以及分配律，即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a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乘以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(b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加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c)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等于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(a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乘以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b)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加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(a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乘以</a:t>
            </a:r>
            <a:r>
              <a:rPr sz="135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c)</a:t>
            </a:r>
            <a:r>
              <a:rPr sz="1350">
                <a:solidFill>
                  <a:srgbClr val="FFFFFF"/>
                </a:solidFill>
                <a:latin typeface="GUTGJE+MS-UIGothic"/>
                <a:cs typeface="GUTGJ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GUTGJE+MS-UIGothic"/>
                <a:cs typeface="GUTGJE+MS-UIGothic"/>
              </a:rPr>
              <a:t>乘法在生活中的运用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28479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GUTGJE+MS-UIGothic"/>
                <a:cs typeface="GUTGJE+MS-UIGothic"/>
              </a:rPr>
              <a:t>乘法在日常生活中的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GUTGJE+MS-UIGothic"/>
                <a:cs typeface="GUTGJE+MS-UIGothic"/>
              </a:rPr>
              <a:t>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GUTGJE+MS-UIGothic"/>
                <a:cs typeface="GUTGJE+MS-UIGothic"/>
              </a:rPr>
              <a:t>例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609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609FFF"/>
                </a:solidFill>
                <a:latin typeface="GUTGJE+MS-UIGothic"/>
                <a:cs typeface="GUTGJE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440292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乘法在生活中的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用非常广泛，如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算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物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需要支付的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总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金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额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、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算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和速度的关系等。通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过这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些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例，学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生可以更好地理解乘法的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意</a:t>
            </a:r>
            <a:r>
              <a:rPr sz="1500">
                <a:solidFill>
                  <a:srgbClr val="0046AF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46AF"/>
                </a:solidFill>
                <a:latin typeface="GUTGJE+MS-UIGothic"/>
                <a:cs typeface="GUTGJ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78779" y="1309651"/>
            <a:ext cx="16114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CA5F4"/>
                </a:solidFill>
                <a:latin typeface="FBQGIV+FVUEGR+MicrosoftYaHei-Bold"/>
                <a:cs typeface="FBQGIV+FVUEGR+MicrosoftYaHei-Bold"/>
              </a:rPr>
              <a:t>CHAPTER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GUTGJE+MS-UIGothic"/>
                <a:cs typeface="GUTGJE+MS-UIGothic"/>
              </a:rPr>
              <a:t>乘法表的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结</a:t>
            </a:r>
            <a:r>
              <a:rPr sz="3000">
                <a:solidFill>
                  <a:srgbClr val="609FFF"/>
                </a:solidFill>
                <a:latin typeface="GUTGJE+MS-UIGothic"/>
                <a:cs typeface="GUTGJE+MS-UIGothic"/>
              </a:rPr>
              <a:t>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421889" y="1709959"/>
            <a:ext cx="89204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UTGJE+MS-UIGothic"/>
                <a:cs typeface="GUTGJE+MS-UIGothic"/>
              </a:rPr>
              <a:t>定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211944" y="170995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UTGJE+MS-UIGothic"/>
                <a:cs typeface="GUTGJE+MS-UIGothic"/>
              </a:rPr>
              <a:t>分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505200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乘法表是按照一定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顺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序排列的乘法口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诀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表，用于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找两个数相乘的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按照不同的分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类标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准，可以将乘法表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不同的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型，如按照位数可以分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一位数乘法表和多位数乘法表等。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817234" y="3853719"/>
            <a:ext cx="892047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GUTGJE+MS-UIGothic"/>
                <a:cs typeface="GUTGJE+MS-UIGothic"/>
              </a:rPr>
              <a:t>特点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940038"/>
            <a:ext cx="357708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乘法表具有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律性，便于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用。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GUTGJE+MS-UIGothic"/>
                <a:cs typeface="GUTGJE+MS-UIGothic"/>
              </a:rPr>
              <a:t>乘法表的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记忆</a:t>
            </a:r>
            <a:r>
              <a:rPr sz="3000">
                <a:solidFill>
                  <a:srgbClr val="609FFF"/>
                </a:solidFill>
                <a:latin typeface="GUTGJE+MS-UIGothic"/>
                <a:cs typeface="GUTGJE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UTGJE+MS-UIGothic"/>
                <a:cs typeface="GUTGJE+MS-UIGothic"/>
              </a:rPr>
              <a:t>口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诀记忆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248150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2000" spc="25">
                <a:solidFill>
                  <a:srgbClr val="FFFFFF"/>
                </a:solidFill>
                <a:latin typeface="GUTGJE+MS-UIGothic"/>
                <a:cs typeface="GUTGJE+MS-UIGothic"/>
              </a:rPr>
              <a:t>律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记忆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0529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FFFF"/>
                </a:solidFill>
                <a:latin typeface="GUTGJE+MS-UIGothic"/>
                <a:cs typeface="GUTGJE+MS-UIGothic"/>
              </a:rPr>
              <a:t>用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记忆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GUTGJE+MS-UIGothic"/>
                <a:cs typeface="GUTGJE+MS-UIGothic"/>
              </a:rPr>
              <a:t>游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戏记忆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86460" y="46682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朗朗上口的口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诀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来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3758565" y="4839708"/>
            <a:ext cx="2190750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过总结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乘法表的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律</a:t>
            </a:r>
          </a:p>
          <a:p>
            <a:pPr marL="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SKUGES+EOTTPK+MicrosoftYaHei"/>
                <a:cs typeface="SKUGES+EOTTPK+MicrosoftYaHei"/>
              </a:rPr>
              <a:t>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同尾合</a:t>
            </a:r>
          </a:p>
          <a:p>
            <a:pPr marL="57150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十</a:t>
            </a:r>
            <a:r>
              <a:rPr sz="1500">
                <a:solidFill>
                  <a:srgbClr val="FFFDFD"/>
                </a:solidFill>
                <a:latin typeface="SKUGES+EOTTPK+MicrosoftYaHei"/>
                <a:cs typeface="SKUGES+EOTTPK+MicrosoftYaHei"/>
              </a:rPr>
              <a:t>”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86460" y="5011158"/>
            <a:ext cx="2126753" cy="11741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乘法表，如</a:t>
            </a:r>
            <a:r>
              <a:rPr sz="1500">
                <a:solidFill>
                  <a:srgbClr val="FFFDFD"/>
                </a:solidFill>
                <a:latin typeface="SKUGES+EOTTPK+MicrosoftYaHei"/>
                <a:cs typeface="SKUGES+EOTTPK+MicrosoftYaHei"/>
              </a:rPr>
              <a:t>“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一一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得一，一二得二，一三</a:t>
            </a:r>
          </a:p>
          <a:p>
            <a:pPr marL="476250" marR="0">
              <a:lnSpc>
                <a:spcPts val="1562"/>
              </a:lnSpc>
              <a:spcBef>
                <a:spcPts val="1137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得三</a:t>
            </a:r>
            <a:r>
              <a:rPr sz="1500">
                <a:solidFill>
                  <a:srgbClr val="FFFDFD"/>
                </a:solidFill>
                <a:latin typeface="SKUGES+EOTTPK+MicrosoftYaHei"/>
                <a:cs typeface="SKUGES+EOTTPK+MicrosoftYaHei"/>
              </a:rPr>
              <a:t>”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5011158"/>
            <a:ext cx="23362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实际应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用中不断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练习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，</a:t>
            </a:r>
          </a:p>
          <a:p>
            <a:pPr marL="952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过实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践来加深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9448165" y="5011158"/>
            <a:ext cx="219075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各种游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戏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记忆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乘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9257665" y="5354058"/>
            <a:ext cx="2481708" cy="4883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法表，如</a:t>
            </a:r>
            <a:r>
              <a:rPr sz="1500">
                <a:solidFill>
                  <a:srgbClr val="FFFDFD"/>
                </a:solidFill>
                <a:latin typeface="SKUGES+EOTTPK+MicrosoftYaHei"/>
                <a:cs typeface="SKUGES+EOTTPK+MicrosoftYaHei"/>
              </a:rPr>
              <a:t>“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乘法接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龙</a:t>
            </a:r>
            <a:r>
              <a:rPr sz="1500">
                <a:solidFill>
                  <a:srgbClr val="FFFDFD"/>
                </a:solidFill>
                <a:latin typeface="SKUGES+EOTTPK+MicrosoftYaHei"/>
                <a:cs typeface="SKUGES+EOTTPK+MicrosoftYaHei"/>
              </a:rPr>
              <a:t>”</a:t>
            </a:r>
            <a:r>
              <a:rPr sz="1500">
                <a:solidFill>
                  <a:srgbClr val="FFFDFD"/>
                </a:solidFill>
                <a:latin typeface="GUTGJE+MS-UIGothic"/>
                <a:cs typeface="GUTGJE+MS-UIGothic"/>
              </a:rPr>
              <a:t>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609FFF"/>
                </a:solidFill>
                <a:latin typeface="GUTGJE+MS-UIGothic"/>
                <a:cs typeface="GUTGJE+MS-UIGothic"/>
              </a:rPr>
              <a:t>乘法表的</a:t>
            </a:r>
            <a:r>
              <a:rPr sz="3000">
                <a:solidFill>
                  <a:srgbClr val="609F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609FFF"/>
                </a:solidFill>
                <a:latin typeface="GUTGJE+MS-UIGothic"/>
                <a:cs typeface="GUTGJE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KUGES+EOTTPK+MicrosoftYaHei"/>
                <a:cs typeface="SKUGES+EOTTPK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计</a:t>
            </a:r>
            <a:r>
              <a:rPr sz="1550" spc="25">
                <a:solidFill>
                  <a:srgbClr val="609FFF"/>
                </a:solidFill>
                <a:latin typeface="GUTGJE+MS-UIGothic"/>
                <a:cs typeface="GUTGJE+MS-UIGothic"/>
              </a:rPr>
              <a:t>算乘</a:t>
            </a:r>
            <a:r>
              <a:rPr sz="1550">
                <a:solidFill>
                  <a:srgbClr val="609FFF"/>
                </a:solidFill>
                <a:latin typeface="SimSun"/>
                <a:cs typeface="SimSun"/>
              </a:rPr>
              <a:t>积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检验计</a:t>
            </a:r>
            <a:r>
              <a:rPr sz="1550">
                <a:solidFill>
                  <a:srgbClr val="609FFF"/>
                </a:solidFill>
                <a:latin typeface="GUTGJE+MS-UIGothic"/>
                <a:cs typeface="GUTGJE+MS-UIGothic"/>
              </a:rPr>
              <a:t>算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简</a:t>
            </a:r>
            <a:r>
              <a:rPr sz="1550" spc="25">
                <a:solidFill>
                  <a:srgbClr val="609FFF"/>
                </a:solidFill>
                <a:latin typeface="GUTGJE+MS-UIGothic"/>
                <a:cs typeface="GUTGJE+MS-UIGothic"/>
              </a:rPr>
              <a:t>化</a:t>
            </a:r>
            <a:r>
              <a:rPr sz="1550" spc="25">
                <a:solidFill>
                  <a:srgbClr val="609FFF"/>
                </a:solidFill>
                <a:latin typeface="SimSun"/>
                <a:cs typeface="SimSun"/>
              </a:rPr>
              <a:t>计</a:t>
            </a:r>
            <a:r>
              <a:rPr sz="1550">
                <a:solidFill>
                  <a:srgbClr val="609FFF"/>
                </a:solidFill>
                <a:latin typeface="GUTGJE+MS-UIGothic"/>
                <a:cs typeface="GUTGJE+MS-UIGothic"/>
              </a:rPr>
              <a:t>算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609FFF"/>
                </a:solidFill>
                <a:latin typeface="GUTGJE+MS-UIGothic"/>
                <a:cs typeface="GUTGJE+MS-UIGothic"/>
              </a:rPr>
              <a:t>数学建模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https://d.book118.com/996054134023010103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DJCOEG+IQLSMM+ArialMT</vt:lpstr>
      <vt:lpstr>Times New Roman</vt:lpstr>
      <vt:lpstr>GUTGJE+MS-UIGothic</vt:lpstr>
      <vt:lpstr>SimSun</vt:lpstr>
      <vt:lpstr>FBQGIV+FVUEGR+MicrosoftYaHei-Bold</vt:lpstr>
      <vt:lpstr>SKUGES+EOTTPK+MicrosoftYaHei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2024-09-28T07:31:50.163</cp:lastPrinted>
  <dcterms:created xsi:type="dcterms:W3CDTF">2024-09-27T23:31:50Z</dcterms:created>
  <dcterms:modified xsi:type="dcterms:W3CDTF">2024-09-27T23:31:51Z</dcterms:modified>
</cp:coreProperties>
</file>