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783A7-0E62-4DD6-8EB4-F185C9A0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981BC-4E5F-40D5-8188-3DA1585B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450EC-87D2-4C69-9728-9820E734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726CA-6127-4A82-8F6C-17458384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ADE78-C354-49F2-A491-70B32621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95D05-0846-4DE1-B6A9-3D21E7C3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00866-9EF4-4A2E-A89E-6A0D29EE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01DE7-60B6-4C01-885E-B78AFEBC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ED659-C1C5-46F6-BC15-6C47C841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CCE2-0839-44D1-AC38-9DB71686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9BDEC-6D57-4FFC-A7EF-D7F4102C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97986" name="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sp>
          <p:nvSpPr>
            <p:cNvPr id="297987" name=""/>
            <p:cNvSpPr/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297988" name=""/>
            <p:cNvSpPr/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 sz="2400">
                <a:latin typeface="Times New Roman" pitchFamily="18" charset="0"/>
              </a:endParaRPr>
            </a:p>
          </p:txBody>
        </p:sp>
        <p:grpSp>
          <p:nvGrpSpPr>
            <p:cNvPr id="297989" name=""/>
            <p:cNvGrpSpPr/>
            <p:nvPr/>
          </p:nvGrpSpPr>
          <p:grpSpPr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297990" name=""/>
              <p:cNvSpPr/>
              <p:nvPr/>
            </p:nvSpPr>
            <p:spPr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1" name=""/>
              <p:cNvSpPr/>
              <p:nvPr/>
            </p:nvSpPr>
            <p:spPr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2" name=""/>
              <p:cNvSpPr/>
              <p:nvPr/>
            </p:nvSpPr>
            <p:spPr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3" name=""/>
              <p:cNvSpPr/>
              <p:nvPr/>
            </p:nvSpPr>
            <p:spPr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4" name=""/>
              <p:cNvSpPr/>
              <p:nvPr/>
            </p:nvSpPr>
            <p:spPr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5" name=""/>
              <p:cNvSpPr/>
              <p:nvPr/>
            </p:nvSpPr>
            <p:spPr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6" name=""/>
              <p:cNvSpPr/>
              <p:nvPr/>
            </p:nvSpPr>
            <p:spPr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7" name=""/>
              <p:cNvSpPr/>
              <p:nvPr/>
            </p:nvSpPr>
            <p:spPr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8" name=""/>
              <p:cNvSpPr/>
              <p:nvPr/>
            </p:nvSpPr>
            <p:spPr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  <p:sp>
            <p:nvSpPr>
              <p:cNvPr id="297999" name=""/>
              <p:cNvSpPr/>
              <p:nvPr/>
            </p:nvSpPr>
            <p:spPr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/>
                <a:endParaRPr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98000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200"/>
          </a:p>
        </p:txBody>
      </p:sp>
      <p:sp>
        <p:nvSpPr>
          <p:cNvPr id="298001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1A08A3DB-CCA2-486C-AFAA-6C9A506AAD9B}" type="footer">
              <a:rPr sz="1200"/>
              <a:t/>
            </a:fld>
            <a:endParaRPr sz="1200"/>
          </a:p>
        </p:txBody>
      </p:sp>
      <p:sp>
        <p:nvSpPr>
          <p:cNvPr id="298002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1ABBAD47-9070-4B63-B8FC-8565F12FDF21}" type="slidenum">
              <a:rPr sz="1200">
                <a:latin typeface="Arial Black" pitchFamily="34" charset="0"/>
              </a:rPr>
              <a:t>*</a:t>
            </a:fld>
            <a:endParaRPr sz="1200">
              <a:latin typeface="Arial Black" pitchFamily="34" charset="0"/>
            </a:endParaRPr>
          </a:p>
        </p:txBody>
      </p:sp>
      <p:sp>
        <p:nvSpPr>
          <p:cNvPr id="298003" name=""/>
          <p:cNvSpPr/>
          <p:nvPr>
            <p:ph type="ctrTitle"/>
          </p:nvPr>
        </p:nvSpPr>
        <p:spPr>
          <a:xfrm>
            <a:off x="2971800" y="1828800"/>
            <a:ext cx="6019800" cy="2209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0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98004" name=""/>
          <p:cNvSpPr/>
          <p:nvPr>
            <p:ph type="subTitle" idx="1"/>
          </p:nvPr>
        </p:nvSpPr>
        <p:spPr>
          <a:xfrm>
            <a:off x="2971800" y="4267200"/>
            <a:ext cx="6019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None/>
              <a:defRPr kumimoji="0" lang="zh-CN" altLang="en-US" sz="3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</p:spTree>
  </p:cSld>
  <p:clrMapOvr>
    <a:masterClrMapping/>
  </p:clrMapOvr>
  <p:transition>
    <p:randomBar dir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6338BC-E933-4E74-A85A-4F2DF144B1A8}" type="footer">
              <a:rPr sz="1200"/>
              <a:t/>
            </a:fld>
            <a:endParaRPr sz="12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Arial Black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96962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3EE93C44-8036-4148-84CB-9D48DC9526AB}" type="footer">
              <a:rPr sz="1200"/>
              <a:t/>
            </a:fld>
            <a:endParaRPr sz="1200"/>
          </a:p>
        </p:txBody>
      </p:sp>
      <p:sp>
        <p:nvSpPr>
          <p:cNvPr id="296963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3E35EC79-5509-4C04-9542-2C679FD64C19}" type="slidenum">
              <a:rPr sz="1200">
                <a:latin typeface="Arial Black" pitchFamily="34" charset="0"/>
              </a:rPr>
              <a:t>*</a:t>
            </a:fld>
            <a:endParaRPr sz="1200">
              <a:latin typeface="Arial Black" pitchFamily="34" charset="0"/>
            </a:endParaRPr>
          </a:p>
        </p:txBody>
      </p:sp>
      <p:grpSp>
        <p:nvGrpSpPr>
          <p:cNvPr id="296964" name=""/>
          <p:cNvGrpSpPr/>
          <p:nvPr/>
        </p:nvGrpSpPr>
        <p:grpSpPr>
          <a:xfrm>
            <a:off x="0" y="0"/>
            <a:ext cx="9144000" cy="546100"/>
            <a:chExt cx="5760" cy="344"/>
          </a:xfrm>
        </p:grpSpPr>
        <p:sp>
          <p:nvSpPr>
            <p:cNvPr id="296965" name=""/>
            <p:cNvSpPr/>
            <p:nvPr/>
          </p:nvSpPr>
          <p:spPr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296966" name=""/>
            <p:cNvSpPr/>
            <p:nvPr/>
          </p:nvSpPr>
          <p:spPr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 sz="2400">
                <a:latin typeface="Times New Roman" pitchFamily="18" charset="0"/>
              </a:endParaRPr>
            </a:p>
          </p:txBody>
        </p:sp>
        <p:sp>
          <p:nvSpPr>
            <p:cNvPr id="296967" name=""/>
            <p:cNvSpPr/>
            <p:nvPr/>
          </p:nvSpPr>
          <p:spPr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hlink"/>
                </a:solidFill>
              </a:endParaRPr>
            </a:p>
          </p:txBody>
        </p:sp>
        <p:sp>
          <p:nvSpPr>
            <p:cNvPr id="296968" name=""/>
            <p:cNvSpPr/>
            <p:nvPr/>
          </p:nvSpPr>
          <p:spPr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hlink"/>
                </a:solidFill>
              </a:endParaRPr>
            </a:p>
          </p:txBody>
        </p:sp>
        <p:sp>
          <p:nvSpPr>
            <p:cNvPr id="296969" name=""/>
            <p:cNvSpPr/>
            <p:nvPr/>
          </p:nvSpPr>
          <p:spPr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accent2"/>
                </a:solidFill>
              </a:endParaRPr>
            </a:p>
          </p:txBody>
        </p:sp>
        <p:sp>
          <p:nvSpPr>
            <p:cNvPr id="296970" name=""/>
            <p:cNvSpPr/>
            <p:nvPr/>
          </p:nvSpPr>
          <p:spPr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hlink"/>
                </a:solidFill>
              </a:endParaRPr>
            </a:p>
          </p:txBody>
        </p:sp>
        <p:sp>
          <p:nvSpPr>
            <p:cNvPr id="296971" name=""/>
            <p:cNvSpPr/>
            <p:nvPr/>
          </p:nvSpPr>
          <p:spPr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 sz="2400">
                <a:latin typeface="Times New Roman" pitchFamily="18" charset="0"/>
              </a:endParaRPr>
            </a:p>
          </p:txBody>
        </p:sp>
        <p:sp>
          <p:nvSpPr>
            <p:cNvPr id="296972" name=""/>
            <p:cNvSpPr/>
            <p:nvPr/>
          </p:nvSpPr>
          <p:spPr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accent2"/>
                </a:solidFill>
              </a:endParaRPr>
            </a:p>
          </p:txBody>
        </p:sp>
        <p:sp>
          <p:nvSpPr>
            <p:cNvPr id="296973" name=""/>
            <p:cNvSpPr/>
            <p:nvPr/>
          </p:nvSpPr>
          <p:spPr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>
              <a:no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>
                <a:solidFill>
                  <a:schemeClr val="accent2"/>
                </a:solidFill>
              </a:endParaRPr>
            </a:p>
          </p:txBody>
        </p:sp>
      </p:grpSp>
      <p:sp>
        <p:nvSpPr>
          <p:cNvPr id="296974" name=""/>
          <p:cNvSpPr/>
          <p:nvPr>
            <p:ph type="title"/>
          </p:nvPr>
        </p:nvSpPr>
        <p:spPr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96975" name=""/>
          <p:cNvSpPr/>
          <p:nvPr>
            <p:ph type="body" idx="1"/>
          </p:nvPr>
        </p:nvSpPr>
        <p:spPr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96976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13" r:id="rId2"/>
  </p:sldLayoutIdLst>
  <p:transition>
    <p:randomBar dir="vert"/>
  </p:transition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Tx/>
        <a:buFont typeface="Wingdings" pitchFamily="2" charset="2"/>
        <a:buChar char="§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01124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010" name=""/>
          <p:cNvSpPr/>
          <p:nvPr>
            <p:ph type="ctrTitle"/>
          </p:nvPr>
        </p:nvSpPr>
        <p:spPr>
          <a:xfrm>
            <a:off x="1547812" y="2565400"/>
            <a:ext cx="7632700" cy="18716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sz="4000" b="1"/>
              <a:t>第十一章  货物运输代理法律法规</a:t>
            </a:r>
            <a:endParaRPr sz="4000" b="1"/>
          </a:p>
        </p:txBody>
      </p:sp>
      <p:sp>
        <p:nvSpPr>
          <p:cNvPr id="299011" name=""/>
          <p:cNvSpPr>
            <a:spLocks noGrp="1"/>
          </p:cNvSpPr>
          <p:nvPr>
            <p:ph type="dt" sz="half" idx="2"/>
          </p:nvPr>
        </p:nvSpPr>
        <p:spPr/>
        <p:txBody>
          <a:bodyPr anchor="b" anchorCtr="0"/>
          <a:lstStyle/>
          <a:p>
            <a:pPr lvl="0"/>
            <a:endParaRPr sz="1200"/>
          </a:p>
        </p:txBody>
      </p:sp>
      <p:sp>
        <p:nvSpPr>
          <p:cNvPr id="299012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C36C700B-2B7B-41BC-BCCB-09A837063093}" type="footer">
              <a:rPr sz="1200"/>
              <a:t/>
            </a:fld>
            <a:endParaRPr sz="1200"/>
          </a:p>
        </p:txBody>
      </p:sp>
      <p:sp>
        <p:nvSpPr>
          <p:cNvPr id="299013" name="TextBox 2990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9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/>
                                        <p:tgtEl>
                                          <p:spTgt spid="299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90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8" name=""/>
          <p:cNvSpPr/>
          <p:nvPr>
            <p:ph type="body" idx="4294967295"/>
          </p:nvPr>
        </p:nvSpPr>
        <p:spPr>
          <a:xfrm>
            <a:off x="323850" y="692150"/>
            <a:ext cx="8518525" cy="59055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b="1">
                <a:latin typeface="楷体_GB2312" pitchFamily="49" charset="-122"/>
                <a:ea typeface="楷体_GB2312" pitchFamily="49" charset="-122"/>
              </a:rPr>
              <a:t>知识目标</a:t>
            </a:r>
            <a:endParaRPr b="1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重点掌握代理的概念和特征、代理的分类、代理权的授予、代理权行使的原则、代理权的终止； </a:t>
            </a:r>
            <a:endParaRPr sz="32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理解滥用代理权、无权代理及表见代理的构成和法律后果；</a:t>
            </a:r>
            <a:endParaRPr sz="32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掌握货运代理、尤其是国际货运代理业务范围；</a:t>
            </a:r>
            <a:endParaRPr sz="32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重点掌握货运代理人的法律地位、职责和权利。</a:t>
            </a:r>
            <a:endParaRPr sz="3200"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b="1">
                <a:latin typeface="楷体_GB2312" pitchFamily="49" charset="-122"/>
                <a:ea typeface="楷体_GB2312" pitchFamily="49" charset="-122"/>
              </a:rPr>
              <a:t>技能目标</a:t>
            </a:r>
            <a:endParaRPr b="1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  <a:buChar char="n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可以运用所学知识分析案例；</a:t>
            </a:r>
            <a:endParaRPr sz="3200">
              <a:latin typeface="楷体_GB2312" pitchFamily="49" charset="-122"/>
              <a:ea typeface="楷体_GB2312" pitchFamily="49" charset="-122"/>
            </a:endParaRPr>
          </a:p>
          <a:p>
            <a:pPr lvl="1">
              <a:lnSpc>
                <a:spcPct val="80000"/>
              </a:lnSpc>
              <a:buFont typeface="Wingdings" pitchFamily="2" charset="2"/>
              <a:buChar char="n"/>
            </a:pPr>
            <a:r>
              <a:rPr sz="3200">
                <a:latin typeface="楷体_GB2312" pitchFamily="49" charset="-122"/>
                <a:ea typeface="楷体_GB2312" pitchFamily="49" charset="-122"/>
              </a:rPr>
              <a:t>能将所学知识运用到实践操作中。</a:t>
            </a:r>
            <a:endParaRPr sz="32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3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573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316710F-D2EB-48FF-8033-EA6B8E179588}" type="footer">
              <a:rPr sz="1200"/>
              <a:t/>
            </a:fld>
            <a:endParaRPr sz="1200"/>
          </a:p>
        </p:txBody>
      </p:sp>
      <p:sp>
        <p:nvSpPr>
          <p:cNvPr id="57351" name="TextBox 573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物流法律法规》第十一章货物运输代理法律法规共24页，您现在浏览的是第2页!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362" name=""/>
          <p:cNvSpPr/>
          <p:nvPr>
            <p:ph type="title"/>
          </p:nvPr>
        </p:nvSpPr>
        <p:spPr>
          <a:xfrm>
            <a:off x="457200" y="457200"/>
            <a:ext cx="8229600" cy="1371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</a:lstStyle>
          <a:p>
            <a:pPr lvl="0" algn="ctr"/>
            <a:r>
              <a:rPr sz="4000" b="1"/>
              <a:t>节  代理法律制度概述</a:t>
            </a:r>
            <a:endParaRPr sz="4000" b="1"/>
          </a:p>
        </p:txBody>
      </p:sp>
      <p:sp>
        <p:nvSpPr>
          <p:cNvPr id="271363" name=""/>
          <p:cNvSpPr/>
          <p:nvPr>
            <p:ph type="body" idx="4294967295"/>
          </p:nvPr>
        </p:nvSpPr>
        <p:spPr>
          <a:xfrm>
            <a:off x="457200" y="1981200"/>
            <a:ext cx="822960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   一、代理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rPr b="1"/>
              <a:t> （一）代理的概念 </a:t>
            </a:r>
            <a:endParaRPr b="1"/>
          </a:p>
          <a:p>
            <a:pPr lvl="0">
              <a:buNone/>
            </a:pPr>
            <a:r>
              <a:t>         代理是指代理人在代理权限内，以被代理人（本人）的名义进行民事活动，其权利、义务、后果由本人直接承受的一种法律关系。 </a:t>
            </a:r>
          </a:p>
        </p:txBody>
      </p:sp>
      <p:sp>
        <p:nvSpPr>
          <p:cNvPr id="2713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713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3844ED8-5713-48F2-BB5F-C115A61395D9}" type="footer">
              <a:rPr sz="1200"/>
              <a:t/>
            </a:fld>
            <a:endParaRPr sz="1200"/>
          </a:p>
        </p:txBody>
      </p:sp>
      <p:sp>
        <p:nvSpPr>
          <p:cNvPr id="271366" name="TextBox 2713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物流法律法规》第十一章货物运输代理法律法规共24页，您现在浏览的是第3页!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411" name=""/>
          <p:cNvSpPr/>
          <p:nvPr>
            <p:ph type="body" idx="4294967295"/>
          </p:nvPr>
        </p:nvSpPr>
        <p:spPr>
          <a:xfrm>
            <a:off x="889000" y="1981200"/>
            <a:ext cx="6562725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（三）代理的意义和适用范围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t>      1.代理的意义</a:t>
            </a:r>
          </a:p>
          <a:p>
            <a:pPr lvl="0">
              <a:buNone/>
            </a:pPr>
            <a:r>
              <a:t>      2.代理的适用范围</a:t>
            </a:r>
          </a:p>
        </p:txBody>
      </p:sp>
      <p:sp>
        <p:nvSpPr>
          <p:cNvPr id="273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734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2FB9ED9-0DA8-4D07-B2EE-B6700925F902}" type="footer">
              <a:rPr sz="1200"/>
              <a:t/>
            </a:fld>
            <a:endParaRPr sz="1200"/>
          </a:p>
        </p:txBody>
      </p:sp>
      <p:sp>
        <p:nvSpPr>
          <p:cNvPr id="273414" name="TextBox 2734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物流法律法规》第十一章货物运输代理法律法规共24页，您现在浏览的是第4页!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459" name=""/>
          <p:cNvSpPr/>
          <p:nvPr>
            <p:ph type="body" idx="4294967295"/>
          </p:nvPr>
        </p:nvSpPr>
        <p:spPr>
          <a:xfrm>
            <a:off x="457200" y="1412875"/>
            <a:ext cx="8229600" cy="445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   二、代理权</a:t>
            </a:r>
            <a:endParaRPr b="1"/>
          </a:p>
          <a:p>
            <a:pPr lvl="0">
              <a:buNone/>
            </a:pPr>
            <a:endParaRPr b="1"/>
          </a:p>
          <a:p>
            <a:pPr lvl="0"/>
            <a:r>
              <a:rPr b="1"/>
              <a:t>代理权的概念</a:t>
            </a:r>
            <a:endParaRPr b="1"/>
          </a:p>
          <a:p>
            <a:pPr lvl="0">
              <a:buNone/>
            </a:pPr>
            <a:r>
              <a:t>          代理权，是指代理人以被代理人的名义进行民事活动，并由被代理人承担其法律后果的一种法律资格。</a:t>
            </a:r>
          </a:p>
        </p:txBody>
      </p:sp>
      <p:sp>
        <p:nvSpPr>
          <p:cNvPr id="2754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754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9302BA8-75BE-4787-898E-811D72F96A2F}" type="footer">
              <a:rPr sz="1200"/>
              <a:t/>
            </a:fld>
            <a:endParaRPr sz="1200"/>
          </a:p>
        </p:txBody>
      </p:sp>
      <p:sp>
        <p:nvSpPr>
          <p:cNvPr id="275462" name="TextBox 2754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物流法律法规》第十一章货物运输代理法律法规共24页，您现在浏览的是第5页!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507" name=""/>
          <p:cNvSpPr/>
          <p:nvPr>
            <p:ph type="body" idx="4294967295"/>
          </p:nvPr>
        </p:nvSpPr>
        <p:spPr>
          <a:xfrm>
            <a:off x="457200" y="1773238"/>
            <a:ext cx="8229600" cy="4094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t>（3）委托合同中双方当事人的主要义务。</a:t>
            </a:r>
          </a:p>
          <a:p>
            <a:pPr lvl="0">
              <a:buNone/>
            </a:pPr>
            <a:r>
              <a:t>        ①受托人应当按照委托人的指示处理委托事务。</a:t>
            </a:r>
          </a:p>
          <a:p>
            <a:pPr lvl="0">
              <a:buNone/>
            </a:pPr>
            <a:r>
              <a:t>        ②委托人主要是支付报酬和处理委托事务的费用。</a:t>
            </a:r>
          </a:p>
        </p:txBody>
      </p:sp>
      <p:sp>
        <p:nvSpPr>
          <p:cNvPr id="2775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775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7120E68-D244-4680-926A-420B45C19BEF}" type="footer">
              <a:rPr sz="1200"/>
              <a:t/>
            </a:fld>
            <a:endParaRPr sz="1200"/>
          </a:p>
        </p:txBody>
      </p:sp>
      <p:sp>
        <p:nvSpPr>
          <p:cNvPr id="277510" name="TextBox 2775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物流法律法规》第十一章货物运输代理法律法规共24页，您现在浏览的是第6页!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555" name=""/>
          <p:cNvSpPr/>
          <p:nvPr>
            <p:ph type="body" idx="4294967295"/>
          </p:nvPr>
        </p:nvSpPr>
        <p:spPr>
          <a:xfrm>
            <a:off x="301625" y="692150"/>
            <a:ext cx="8447088" cy="55435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 b="1"/>
              <a:t>  （三）代理权的行使</a:t>
            </a:r>
            <a:endParaRPr sz="2800" b="1"/>
          </a:p>
          <a:p>
            <a:pPr lvl="0">
              <a:buNone/>
            </a:pPr>
            <a:endParaRPr sz="2800" b="1"/>
          </a:p>
          <a:p>
            <a:pPr lvl="0">
              <a:buNone/>
            </a:pPr>
            <a:r>
              <a:rPr sz="2800"/>
              <a:t>     </a:t>
            </a:r>
            <a:r>
              <a:rPr sz="2800" b="1"/>
              <a:t>1.代理权行使的含义与原则</a:t>
            </a:r>
            <a:endParaRPr sz="2800" b="1"/>
          </a:p>
          <a:p>
            <a:pPr lvl="0">
              <a:buNone/>
            </a:pPr>
            <a:r>
              <a:rPr sz="2800"/>
              <a:t>      （1）代理人应当在代理权限范围内行使代理权，不得进行无权代理。</a:t>
            </a:r>
            <a:endParaRPr sz="2800"/>
          </a:p>
          <a:p>
            <a:pPr lvl="0">
              <a:buNone/>
            </a:pPr>
            <a:r>
              <a:rPr sz="2800"/>
              <a:t>       （2）代理人行使代理权应当维护被代理人的利益。</a:t>
            </a:r>
            <a:endParaRPr sz="2800"/>
          </a:p>
          <a:p>
            <a:pPr lvl="0">
              <a:buNone/>
            </a:pPr>
            <a:r>
              <a:rPr sz="2800"/>
              <a:t>       （3）代理人行使代理权应当符合代理人的职责要求。</a:t>
            </a:r>
            <a:endParaRPr sz="2800"/>
          </a:p>
          <a:p>
            <a:pPr lvl="0">
              <a:buNone/>
            </a:pPr>
            <a:r>
              <a:rPr sz="2800"/>
              <a:t>       （4）代理人原则上应当亲自完成代理事务，不得擅自转委托。</a:t>
            </a:r>
            <a:endParaRPr sz="2800"/>
          </a:p>
        </p:txBody>
      </p:sp>
      <p:sp>
        <p:nvSpPr>
          <p:cNvPr id="2795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795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2B17B78-65A3-4B60-9478-FCBA7C75D5AF}" type="footer">
              <a:rPr sz="1200"/>
              <a:t/>
            </a:fld>
            <a:endParaRPr sz="1200"/>
          </a:p>
        </p:txBody>
      </p:sp>
      <p:sp>
        <p:nvSpPr>
          <p:cNvPr id="279558" name="TextBox 2795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物流法律法规》第十一章货物运输代理法律法规共24页，您现在浏览的是第7页!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627" name=""/>
          <p:cNvSpPr/>
          <p:nvPr>
            <p:ph type="body" idx="4294967295"/>
          </p:nvPr>
        </p:nvSpPr>
        <p:spPr>
          <a:xfrm>
            <a:off x="301625" y="1628775"/>
            <a:ext cx="8518525" cy="3240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t>   </a:t>
            </a:r>
            <a:r>
              <a:rPr b="1"/>
              <a:t>3.转委托</a:t>
            </a:r>
            <a:endParaRPr b="1"/>
          </a:p>
          <a:p>
            <a:pPr lvl="0">
              <a:lnSpc>
                <a:spcPct val="90000"/>
              </a:lnSpc>
              <a:buNone/>
            </a:pPr>
            <a:endParaRPr b="1"/>
          </a:p>
          <a:p>
            <a:pPr lvl="0">
              <a:lnSpc>
                <a:spcPct val="90000"/>
              </a:lnSpc>
              <a:buNone/>
            </a:pPr>
            <a:r>
              <a:t>          转委托是指代理人为了被代理人的利益需要，将其享有的代理权的全部或一部分转委托给他人行使的行为。</a:t>
            </a:r>
          </a:p>
          <a:p>
            <a:pPr lvl="0">
              <a:lnSpc>
                <a:spcPct val="90000"/>
              </a:lnSpc>
              <a:buNone/>
            </a:pPr>
            <a:r>
              <a:t>          </a:t>
            </a:r>
          </a:p>
        </p:txBody>
      </p:sp>
      <p:sp>
        <p:nvSpPr>
          <p:cNvPr id="2826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826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C457A71-816A-451D-BB58-6C4C5B337781}" type="footer">
              <a:rPr sz="1200"/>
              <a:t/>
            </a:fld>
            <a:endParaRPr sz="1200"/>
          </a:p>
        </p:txBody>
      </p:sp>
      <p:sp>
        <p:nvSpPr>
          <p:cNvPr id="282630" name="TextBox 28262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物流法律法规》第十一章货物运输代理法律法规共24页，您现在浏览的是第8页!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699" name=""/>
          <p:cNvSpPr/>
          <p:nvPr>
            <p:ph type="body" idx="4294967295"/>
          </p:nvPr>
        </p:nvSpPr>
        <p:spPr>
          <a:xfrm>
            <a:off x="457200" y="1412875"/>
            <a:ext cx="8229600" cy="4454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（四）代理权的消灭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t>      1.委托代理的终止</a:t>
            </a:r>
          </a:p>
          <a:p>
            <a:pPr lvl="0">
              <a:buNone/>
            </a:pPr>
            <a:r>
              <a:t>      2.法定或指定代理的终止</a:t>
            </a:r>
          </a:p>
        </p:txBody>
      </p:sp>
      <p:sp>
        <p:nvSpPr>
          <p:cNvPr id="2857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857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1CB17B4-71C0-4E79-AE68-C931D085E100}" type="footer">
              <a:rPr sz="1200"/>
              <a:t/>
            </a:fld>
            <a:endParaRPr sz="1200"/>
          </a:p>
        </p:txBody>
      </p:sp>
      <p:sp>
        <p:nvSpPr>
          <p:cNvPr id="285702" name="TextBox 2857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物流法律法规》第十一章货物运输代理法律法规共24页，您现在浏览的是第9页!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747" name=""/>
          <p:cNvSpPr/>
          <p:nvPr>
            <p:ph type="body" idx="4294967295"/>
          </p:nvPr>
        </p:nvSpPr>
        <p:spPr>
          <a:xfrm>
            <a:off x="1042988" y="692150"/>
            <a:ext cx="6769100" cy="55451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二、国际货运代理业务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t>    1．为发货人服务。</a:t>
            </a:r>
          </a:p>
          <a:p>
            <a:pPr lvl="0">
              <a:buNone/>
            </a:pPr>
            <a:r>
              <a:t>    2．为海关服务</a:t>
            </a:r>
          </a:p>
          <a:p>
            <a:pPr lvl="0">
              <a:buNone/>
            </a:pPr>
            <a:r>
              <a:t>    3．为承运人服务</a:t>
            </a:r>
          </a:p>
          <a:p>
            <a:pPr lvl="0">
              <a:buNone/>
            </a:pPr>
            <a:r>
              <a:t>    4．为航空公司服务</a:t>
            </a:r>
          </a:p>
          <a:p>
            <a:pPr lvl="0">
              <a:buNone/>
            </a:pPr>
            <a:r>
              <a:t>    5．为班轮公司服务</a:t>
            </a:r>
          </a:p>
          <a:p>
            <a:pPr lvl="0">
              <a:buNone/>
            </a:pPr>
            <a:r>
              <a:t>    6．提供拼箱服务</a:t>
            </a:r>
          </a:p>
          <a:p>
            <a:pPr lvl="0">
              <a:buNone/>
            </a:pPr>
            <a:r>
              <a:t>    7．提供多式联运服务</a:t>
            </a:r>
          </a:p>
        </p:txBody>
      </p:sp>
      <p:sp>
        <p:nvSpPr>
          <p:cNvPr id="2877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877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0B48E9D-D85C-402A-AFE2-4B2837F171F5}" type="footer">
              <a:rPr sz="1200"/>
              <a:t/>
            </a:fld>
            <a:endParaRPr sz="1200"/>
          </a:p>
        </p:txBody>
      </p:sp>
      <p:sp>
        <p:nvSpPr>
          <p:cNvPr id="287750" name="TextBox 2877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物流法律法规》第十一章货物运输代理法律法规共24页，您现在浏览的是第10页!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795" name=""/>
          <p:cNvSpPr/>
          <p:nvPr>
            <p:ph type="body" idx="4294967295"/>
          </p:nvPr>
        </p:nvSpPr>
        <p:spPr>
          <a:xfrm>
            <a:off x="817562" y="1268412"/>
            <a:ext cx="6994525" cy="45989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   四、国际货运代理人的法律地位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t>（1）委托方与货运代理人的关系。</a:t>
            </a:r>
          </a:p>
          <a:p>
            <a:pPr lvl="0">
              <a:buNone/>
            </a:pPr>
            <a:r>
              <a:t>（2）委托方与第三方的关系。</a:t>
            </a:r>
          </a:p>
          <a:p>
            <a:pPr lvl="0">
              <a:buNone/>
            </a:pPr>
            <a:r>
              <a:t>（3）货运代理人与第三方的关系。</a:t>
            </a:r>
          </a:p>
        </p:txBody>
      </p:sp>
      <p:sp>
        <p:nvSpPr>
          <p:cNvPr id="2897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897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912C0E8-4A5A-46CF-A92C-D7C3BC487CAE}" type="footer">
              <a:rPr sz="1200"/>
              <a:t/>
            </a:fld>
            <a:endParaRPr sz="1200"/>
          </a:p>
        </p:txBody>
      </p:sp>
      <p:sp>
        <p:nvSpPr>
          <p:cNvPr id="289798" name="TextBox 2897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物流法律法规》第十一章货物运输代理法律法规共24页，您现在浏览的是第11页!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843" name=""/>
          <p:cNvSpPr/>
          <p:nvPr>
            <p:ph type="body" idx="4294967295"/>
          </p:nvPr>
        </p:nvSpPr>
        <p:spPr>
          <a:xfrm>
            <a:off x="457200" y="1196975"/>
            <a:ext cx="8229600" cy="46704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    六、国际货运代理人的权利和责任</a:t>
            </a:r>
            <a:endParaRPr b="1"/>
          </a:p>
          <a:p>
            <a:pPr lvl="0">
              <a:buNone/>
            </a:pPr>
            <a:endParaRPr b="1"/>
          </a:p>
          <a:p>
            <a:pPr lvl="0">
              <a:buNone/>
            </a:pPr>
            <a:r>
              <a:rPr b="1"/>
              <a:t>  （一）国际货运代理人的权利</a:t>
            </a:r>
            <a:endParaRPr b="1"/>
          </a:p>
          <a:p>
            <a:pPr lvl="0">
              <a:buNone/>
            </a:pPr>
            <a:r>
              <a:t>         委托方应支付给货运代理人因货物的运输、保管、投保、报关、签证、办理单据以及为其提供其他服务引起的一切费用</a:t>
            </a:r>
          </a:p>
        </p:txBody>
      </p:sp>
      <p:sp>
        <p:nvSpPr>
          <p:cNvPr id="2918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200"/>
          </a:p>
        </p:txBody>
      </p:sp>
      <p:sp>
        <p:nvSpPr>
          <p:cNvPr id="2918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A50C24-E987-4755-A945-FDD716B9F3F6}" type="footer">
              <a:rPr sz="1200"/>
              <a:t/>
            </a:fld>
            <a:endParaRPr sz="1200"/>
          </a:p>
        </p:txBody>
      </p:sp>
      <p:sp>
        <p:nvSpPr>
          <p:cNvPr id="291846" name="TextBox 2918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物流法律法规》第十一章货物运输代理法律法规共24页，您现在浏览的是第12页!</a:t>
            </a:r>
          </a:p>
        </p:txBody>
      </p:sp>
    </p:spTree>
  </p:cSld>
  <p:clrMapOvr>
    <a:masterClrMapping/>
  </p:clrMapOvr>
  <p:transition>
    <p:randomBar dir="vert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https://d.book118.com/996101124210010040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ixel">
  <a:themeElements>
    <a:clrScheme name="">
      <a:dk1>
        <a:srgbClr val="FFFFFF"/>
      </a:dk1>
      <a:lt1>
        <a:srgbClr val="000000"/>
      </a:lt1>
      <a:dk2>
        <a:srgbClr val="00007D"/>
      </a:dk2>
      <a:lt2>
        <a:srgbClr val="000000"/>
      </a:lt2>
      <a:accent1>
        <a:srgbClr val="9999FF"/>
      </a:accent1>
      <a:accent2>
        <a:srgbClr val="9999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6699"/>
      </a:hlink>
      <a:folHlink>
        <a:srgbClr val="CCCCE6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66"/>
        </a:dk1>
        <a:lt1>
          <a:srgbClr val="FFFFFF"/>
        </a:lt1>
        <a:dk2>
          <a:srgbClr val="0066FF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0000CC"/>
        </a:folHlink>
      </a:clrScheme>
    </a:extraClrScheme>
    <a:extraClrScheme>
      <a:clrScheme name="">
        <a:dk1>
          <a:srgbClr val="334B49"/>
        </a:dk1>
        <a:lt1>
          <a:srgbClr val="FFFFFF"/>
        </a:lt1>
        <a:dk2>
          <a:srgbClr val="00999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006666"/>
        </a:folHlink>
      </a:clrScheme>
    </a:extraClrScheme>
    <a:extraClrScheme>
      <a:clrScheme name="">
        <a:dk1>
          <a:srgbClr val="333399"/>
        </a:dk1>
        <a:lt1>
          <a:srgbClr val="FFFFFF"/>
        </a:lt1>
        <a:dk2>
          <a:srgbClr val="0066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6699FF"/>
        </a:folHlink>
      </a:clrScheme>
    </a:extraClrScheme>
    <a:extraClrScheme>
      <a:clrScheme name="">
        <a:dk1>
          <a:srgbClr val="2F978D"/>
        </a:dk1>
        <a:lt1>
          <a:srgbClr val="FFFFFF"/>
        </a:lt1>
        <a:dk2>
          <a:srgbClr val="008080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70CAC6"/>
        </a:folHlink>
      </a:clrScheme>
    </a:extraClrScheme>
    <a:extraClrScheme>
      <a:clrScheme name="">
        <a:dk1>
          <a:srgbClr val="330000"/>
        </a:dk1>
        <a:lt1>
          <a:srgbClr val="FFFFFF"/>
        </a:lt1>
        <a:dk2>
          <a:srgbClr val="822504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00"/>
        </a:hlink>
        <a:folHlink>
          <a:srgbClr val="7C0704"/>
        </a:folHlink>
      </a:clrScheme>
    </a:extraClrScheme>
    <a:extraClrScheme>
      <a:clrScheme name="">
        <a:dk1>
          <a:srgbClr val="4A7911"/>
        </a:dk1>
        <a:lt1>
          <a:srgbClr val="FFFFFF"/>
        </a:lt1>
        <a:dk2>
          <a:srgbClr val="336600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C3300"/>
        </a:dk2>
        <a:lt2>
          <a:srgbClr val="000000"/>
        </a:lt2>
        <a:accent1>
          <a:srgbClr val="FFCC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3300"/>
        </a:hlink>
        <a:folHlink>
          <a:srgbClr val="CC9900"/>
        </a:folHlink>
      </a:clrScheme>
    </a:extraClrScheme>
    <a:extraClrScheme>
      <a:clrScheme name="">
        <a:dk1>
          <a:srgbClr val="FFFFFF"/>
        </a:dk1>
        <a:lt1>
          <a:srgbClr val="003300"/>
        </a:lt1>
        <a:dk2>
          <a:srgbClr val="336600"/>
        </a:dk2>
        <a:lt2>
          <a:srgbClr val="000000"/>
        </a:lt2>
        <a:accent1>
          <a:srgbClr val="CCCC00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00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440044"/>
        </a:dk2>
        <a:lt2>
          <a:srgbClr val="000000"/>
        </a:lt2>
        <a:accent1>
          <a:srgbClr val="FFCCCC"/>
        </a:accent1>
        <a:accent2>
          <a:srgbClr val="79057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3366"/>
        </a:hlink>
        <a:folHlink>
          <a:srgbClr val="9F839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9900"/>
        </a:dk2>
        <a:lt2>
          <a:srgbClr val="000000"/>
        </a:lt2>
        <a:accent1>
          <a:srgbClr val="FFCC99"/>
        </a:accent1>
        <a:accent2>
          <a:srgbClr val="FBA31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FCC66E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779F92"/>
        </a:dk2>
        <a:lt2>
          <a:srgbClr val="000000"/>
        </a:lt2>
        <a:accent1>
          <a:srgbClr val="33CCCC"/>
        </a:accent1>
        <a:accent2>
          <a:srgbClr val="9DC2D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66"/>
        </a:hlink>
        <a:folHlink>
          <a:srgbClr val="CCCC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00007D"/>
        </a:dk2>
        <a:lt2>
          <a:srgbClr val="000000"/>
        </a:lt2>
        <a:accent1>
          <a:srgbClr val="9999FF"/>
        </a:accent1>
        <a:accent2>
          <a:srgbClr val="99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CCCCE6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Arial Black</vt:lpstr>
      <vt:lpstr>宋体</vt:lpstr>
      <vt:lpstr>Times New Roman</vt:lpstr>
      <vt:lpstr>Wingdings</vt:lpstr>
      <vt:lpstr>楷体_GB2312</vt:lpstr>
      <vt:lpstr>Office Theme</vt:lpstr>
      <vt:lpstr>第十一章  货物运输代理法律法规</vt:lpstr>
      <vt:lpstr>PowerPoint Presentation</vt:lpstr>
      <vt:lpstr>节  代理法律制度概述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2024-09-07T08:13:29.396</cp:lastPrinted>
  <dcterms:created xsi:type="dcterms:W3CDTF">2024-09-07T00:13:29Z</dcterms:created>
  <dcterms:modified xsi:type="dcterms:W3CDTF">2024-09-07T00:13:30Z</dcterms:modified>
</cp:coreProperties>
</file>