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3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5" r:id="rId23"/>
  </p:sldIdLst>
  <p:sldSz cx="9144000" cy="51435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e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emf" /></Relationships>
</file>

<file path=ppt/drawings/_rels/vmlDrawing5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emf" /></Relationships>
</file>

<file path=ppt/drawings/_rels/vmlDrawing6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emf" /></Relationships>
</file>

<file path=ppt/drawings/_rels/vmlDrawing7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4.emf" /></Relationships>
</file>

<file path=ppt/drawings/_rels/vmlDrawing8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emf" /></Relationships>
</file>

<file path=ppt/drawings/_rels/vmlDrawing9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6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fld id="{FA914DF6-DD62-4CB5-A0E1-5864551B4EB7}" type="datetimeFigureOut"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  <a:cs typeface="+mn-cs"/>
              </a:rPr>
              <a:t/>
            </a:fld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单击此处编辑母版文本样式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1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第二级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914400" marR="0" lvl="2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第三级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371600" marR="0" lvl="3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第四级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1828800" marR="0" lvl="4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12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第五级</a:t>
            </a: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buFont typeface="Arial" pitchFamily="34" charset="0"/>
              <a:buNone/>
              <a:defRPr sz="1200"/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2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anose="020f0502020204030204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/>
          <a:lstStyle/>
          <a:p>
            <a:pPr lvl="0" algn="r" eaLnBrk="1" hangingPunct="1">
              <a:buFont typeface="Arial" pitchFamily="34" charset="0"/>
              <a:buNone/>
            </a:pPr>
            <a:fld id="{9A0DB2DC-4C9A-4742-B13C-FB6460FD3503}" type="slidenum">
              <a:rPr lang="zh-CN" altLang="en-US" sz="1200"/>
              <a:t/>
            </a:fld>
            <a:endParaRPr lang="zh-CN" altLang="en-US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4274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4275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4276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041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60419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6042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5298" name="幻灯片图像占位符 1"/>
          <p:cNvSpPr>
            <a:spLocks noGrp="1" noRot="1" noChangeAspect="1" noTextEdit="1"/>
          </p:cNvSpPr>
          <p:nvPr>
            <p:ph type="sldImg"/>
          </p:nvPr>
        </p:nvSpPr>
        <p:spPr>
          <a:ln>
            <a:solidFill>
              <a:srgbClr val="000000">
                <a:alpha val="100000"/>
              </a:srgbClr>
            </a:solidFill>
            <a:miter lim="800000"/>
          </a:ln>
        </p:spPr>
      </p:sp>
      <p:sp>
        <p:nvSpPr>
          <p:cNvPr id="55299" name="备注占位符 2"/>
          <p:cNvSpPr txBox="1">
            <a:spLocks noGrp="1"/>
          </p:cNvSpPr>
          <p:nvPr>
            <p:ph type="body" idx="1"/>
          </p:nvPr>
        </p:nvSpPr>
        <p:spPr>
          <a:noFill/>
          <a:ln>
            <a:noFill/>
          </a:ln>
        </p:spPr>
        <p:txBody>
          <a:bodyPr wrap="square" lIns="91440" tIns="45720" rIns="91440" bIns="45720" anchor="t"/>
          <a:lstStyle/>
          <a:p>
            <a:pPr lvl="0"/>
            <a:endParaRPr lang="zh-CN" altLang="en-US"/>
          </a:p>
        </p:txBody>
      </p:sp>
      <p:sp>
        <p:nvSpPr>
          <p:cNvPr id="55300" name="灯片编号占位符 3"/>
          <p:cNvSpPr txBox="1">
            <a:spLocks noGrp="1"/>
          </p:cNvSpPr>
          <p:nvPr>
            <p:ph type="sldNum" sz="quarter" idx="10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 eaLnBrk="1" hangingPunct="1">
              <a:spcBef>
                <a:spcPct val="0"/>
              </a:spcBef>
            </a:pPr>
            <a:fld id="{9A0DB2DC-4C9A-4742-B13C-FB6460FD3503}" type="slidenum">
              <a:rPr lang="zh-CN" altLang="en-US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BE156F-4EB1-41F0-B74B-FC232EC0C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00D99-0DBC-4F97-AD6D-A4E5FEFD5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FA824D-00EE-4C44-AAE7-39B7648F41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12870-1121-4E72-8C2E-7FD91F445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AD8406-7A40-4A8E-89F5-E9E945DA28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BFCCEF-C877-4CD8-8113-E200CF15E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60506FA-ECD6-4B4E-AEB7-D4F6EF20A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F1BF8C-6D51-4AD9-8544-C43AE3EBD9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9FE3EB-D624-43E5-86E1-3E1D0D711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E101F-EC06-421D-A9B6-F6B03EAE00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BF758C-2AAC-4F8C-83E1-9C4A4D535D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首页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基础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" name="直接连接符 5"/>
          <p:cNvCxnSpPr/>
          <p:nvPr userDrawn="1"/>
        </p:nvCxnSpPr>
        <p:spPr>
          <a:xfrm>
            <a:off x="263395" y="4932948"/>
            <a:ext cx="6336704" cy="0"/>
          </a:xfrm>
          <a:prstGeom prst="line">
            <a:avLst/>
          </a:prstGeom>
          <a:ln>
            <a:solidFill>
              <a:srgbClr val="729D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/>
        </p:nvCxnSpPr>
        <p:spPr>
          <a:xfrm flipH="1">
            <a:off x="8892480" y="699542"/>
            <a:ext cx="0" cy="4104456"/>
          </a:xfrm>
          <a:prstGeom prst="line">
            <a:avLst/>
          </a:prstGeom>
          <a:ln>
            <a:solidFill>
              <a:srgbClr val="729D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 userDrawn="1"/>
        </p:nvCxnSpPr>
        <p:spPr>
          <a:xfrm flipH="1">
            <a:off x="251520" y="1563638"/>
            <a:ext cx="0" cy="2952328"/>
          </a:xfrm>
          <a:prstGeom prst="line">
            <a:avLst/>
          </a:prstGeom>
          <a:ln>
            <a:solidFill>
              <a:srgbClr val="729D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267" name="Picture 3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6200000">
            <a:off x="-63425" y="4451104"/>
            <a:ext cx="606140" cy="220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发散练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" name="直接连接符 5"/>
          <p:cNvCxnSpPr/>
          <p:nvPr userDrawn="1"/>
        </p:nvCxnSpPr>
        <p:spPr>
          <a:xfrm>
            <a:off x="263395" y="4932948"/>
            <a:ext cx="6336704" cy="0"/>
          </a:xfrm>
          <a:prstGeom prst="line">
            <a:avLst/>
          </a:prstGeom>
          <a:ln>
            <a:solidFill>
              <a:srgbClr val="729D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/>
        </p:nvCxnSpPr>
        <p:spPr>
          <a:xfrm flipH="1">
            <a:off x="8892480" y="699542"/>
            <a:ext cx="0" cy="4104456"/>
          </a:xfrm>
          <a:prstGeom prst="line">
            <a:avLst/>
          </a:prstGeom>
          <a:ln>
            <a:solidFill>
              <a:srgbClr val="729D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 userDrawn="1"/>
        </p:nvCxnSpPr>
        <p:spPr>
          <a:xfrm flipH="1">
            <a:off x="251520" y="1563638"/>
            <a:ext cx="0" cy="2952328"/>
          </a:xfrm>
          <a:prstGeom prst="line">
            <a:avLst/>
          </a:prstGeom>
          <a:ln>
            <a:solidFill>
              <a:srgbClr val="729DB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267" name="Picture 3"/>
          <p:cNvPicPr>
            <a:picLocks noChangeAspect="1" noChangeArrowheads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 rot="16200000">
            <a:off x="-63425" y="4451104"/>
            <a:ext cx="606140" cy="2204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image" Target="file:///D:\qq&#25991;&#20214;\712321467\Image\C2C\Image2\%7b75232B38-A165-1FB7-499C-2E1C792CACB5%7d.png" TargetMode="External" /><Relationship Id="rId5" Type="http://schemas.openxmlformats.org/officeDocument/2006/relationships/image" Target="../media/image2.png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 title=""/>
          <p:cNvPicPr>
            <a:picLocks noChangeAspect="1"/>
          </p:cNvPicPr>
          <p:nvPr/>
        </p:nvPicPr>
        <p:blipFill>
          <a:blip r:embed="rId5" r:link="rId4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</p:sldLayoutIdLst>
  <p:transition/>
  <p:timing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anose="020f050202020403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package" Target="../embeddings/Document1.docx" TargetMode="Internal" /><Relationship Id="rId3" Type="http://schemas.openxmlformats.org/officeDocument/2006/relationships/image" Target="../media/image3.emf" /><Relationship Id="rId4" Type="http://schemas.openxmlformats.org/officeDocument/2006/relationships/vmlDrawing" Target="../drawings/vmlDrawing1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package" Target="../embeddings/Document2.docx" TargetMode="Internal" /><Relationship Id="rId3" Type="http://schemas.openxmlformats.org/officeDocument/2006/relationships/image" Target="../media/image6.emf" /><Relationship Id="rId4" Type="http://schemas.openxmlformats.org/officeDocument/2006/relationships/vmlDrawing" Target="../drawings/vmlDrawing2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png" /><Relationship Id="rId3" Type="http://schemas.openxmlformats.org/officeDocument/2006/relationships/package" Target="../embeddings/Document3.docx" TargetMode="Internal" /><Relationship Id="rId4" Type="http://schemas.openxmlformats.org/officeDocument/2006/relationships/image" Target="../media/image8.emf" /><Relationship Id="rId5" Type="http://schemas.openxmlformats.org/officeDocument/2006/relationships/vmlDrawing" Target="../drawings/vmlDrawing3.v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9.png" /><Relationship Id="rId3" Type="http://schemas.openxmlformats.org/officeDocument/2006/relationships/package" Target="../embeddings/Document4.docx" TargetMode="Internal" /><Relationship Id="rId4" Type="http://schemas.openxmlformats.org/officeDocument/2006/relationships/image" Target="../media/image6.emf" /><Relationship Id="rId5" Type="http://schemas.openxmlformats.org/officeDocument/2006/relationships/vmlDrawing" Target="../drawings/vmlDrawing4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package" Target="../embeddings/Document5.docx" TargetMode="Internal" /><Relationship Id="rId3" Type="http://schemas.openxmlformats.org/officeDocument/2006/relationships/image" Target="../media/image10.emf" /><Relationship Id="rId4" Type="http://schemas.openxmlformats.org/officeDocument/2006/relationships/image" Target="../media/image11.png" /><Relationship Id="rId5" Type="http://schemas.openxmlformats.org/officeDocument/2006/relationships/vmlDrawing" Target="../drawings/vmlDrawing5.v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package" Target="../embeddings/Document6.docx" TargetMode="Internal" /><Relationship Id="rId3" Type="http://schemas.openxmlformats.org/officeDocument/2006/relationships/image" Target="../media/image12.emf" /><Relationship Id="rId4" Type="http://schemas.openxmlformats.org/officeDocument/2006/relationships/image" Target="../media/image13.png" /><Relationship Id="rId5" Type="http://schemas.openxmlformats.org/officeDocument/2006/relationships/vmlDrawing" Target="../drawings/vmlDrawing6.v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package" Target="../embeddings/Document7.docx" TargetMode="Internal" /><Relationship Id="rId3" Type="http://schemas.openxmlformats.org/officeDocument/2006/relationships/image" Target="../media/image14.emf" /><Relationship Id="rId4" Type="http://schemas.openxmlformats.org/officeDocument/2006/relationships/vmlDrawing" Target="../drawings/vmlDrawing7.v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package" Target="../embeddings/Document8.docx" TargetMode="Internal" /><Relationship Id="rId4" Type="http://schemas.openxmlformats.org/officeDocument/2006/relationships/image" Target="../media/image15.emf" /><Relationship Id="rId5" Type="http://schemas.openxmlformats.org/officeDocument/2006/relationships/vmlDrawing" Target="../drawings/vmlDrawing8.v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package" Target="../embeddings/Document9.docx" TargetMode="Internal" /><Relationship Id="rId4" Type="http://schemas.openxmlformats.org/officeDocument/2006/relationships/image" Target="../media/image16.emf" /><Relationship Id="rId5" Type="http://schemas.openxmlformats.org/officeDocument/2006/relationships/vmlDrawing" Target="../drawings/vmlDrawing9.v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101201040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extBox 16" title=""/>
          <p:cNvSpPr txBox="1"/>
          <p:nvPr/>
        </p:nvSpPr>
        <p:spPr>
          <a:xfrm>
            <a:off x="251520" y="0"/>
            <a:ext cx="20882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TextBox 5" title=""/>
          <p:cNvSpPr txBox="1">
            <a:spLocks noChangeArrowheads="1"/>
          </p:cNvSpPr>
          <p:nvPr/>
        </p:nvSpPr>
        <p:spPr bwMode="auto">
          <a:xfrm>
            <a:off x="359043" y="0"/>
            <a:ext cx="3564885" cy="415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lvl="5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lvl="6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lvl="7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lvl="8" indent="-228600" algn="l" defTabSz="4572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defRPr/>
            </a:pPr>
            <a:r>
              <a:rPr kumimoji="0" lang="zh-CN" altLang="en-US" sz="2100" b="1" i="0" u="none" strike="noStrike" kern="1200" cap="none" spc="0" normalizeH="0" baseline="0" noProof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苏科版 九</a:t>
            </a:r>
            <a:r>
              <a:rPr lang="zh-CN" altLang="en-US" sz="2100" b="1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黑体" panose="02010609060101010101" pitchFamily="49" charset="-122"/>
              </a:rPr>
              <a:t>年级上</a:t>
            </a:r>
            <a:endParaRPr kumimoji="0" lang="zh-CN" altLang="en-US" sz="2100" b="1" i="0" u="none" strike="noStrike" kern="1200" cap="none" spc="0" normalizeH="0" baseline="0" noProof="0" smtClean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黑体" panose="02010609060101010101" pitchFamily="49" charset="-122"/>
            </a:endParaRPr>
          </a:p>
        </p:txBody>
      </p:sp>
      <p:sp>
        <p:nvSpPr>
          <p:cNvPr id="25" name="矩形: 圆角 9" title=""/>
          <p:cNvSpPr/>
          <p:nvPr/>
        </p:nvSpPr>
        <p:spPr>
          <a:xfrm>
            <a:off x="2339340" y="1059815"/>
            <a:ext cx="4778375" cy="492760"/>
          </a:xfrm>
          <a:prstGeom prst="roundRect">
            <a:avLst>
              <a:gd name="adj" fmla="val 50000"/>
            </a:avLst>
          </a:prstGeom>
          <a:solidFill>
            <a:srgbClr val="83C4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zh-CN" altLang="en-US" sz="2000" spc="300" smtClean="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第四章    等</a:t>
            </a:r>
            <a:r>
              <a:rPr lang="zh-CN" altLang="en-US" sz="2000" spc="300">
                <a:solidFill>
                  <a:schemeClr val="bg1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可能条件下的概率</a:t>
            </a:r>
            <a:endParaRPr lang="zh-CN" altLang="en-US" sz="2000" spc="300">
              <a:solidFill>
                <a:schemeClr val="bg1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2" name="矩形 11" title=""/>
          <p:cNvSpPr/>
          <p:nvPr/>
        </p:nvSpPr>
        <p:spPr>
          <a:xfrm>
            <a:off x="431161" y="3858558"/>
            <a:ext cx="8302595" cy="45719"/>
          </a:xfrm>
          <a:prstGeom prst="rect">
            <a:avLst/>
          </a:prstGeom>
          <a:solidFill>
            <a:srgbClr val="729DB9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 title=""/>
          <p:cNvSpPr/>
          <p:nvPr/>
        </p:nvSpPr>
        <p:spPr>
          <a:xfrm>
            <a:off x="431161" y="3927833"/>
            <a:ext cx="8302595" cy="45719"/>
          </a:xfrm>
          <a:prstGeom prst="rect">
            <a:avLst/>
          </a:prstGeom>
          <a:solidFill>
            <a:srgbClr val="729DB9">
              <a:alpha val="34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文本框 49" title=""/>
          <p:cNvSpPr txBox="1"/>
          <p:nvPr/>
        </p:nvSpPr>
        <p:spPr>
          <a:xfrm>
            <a:off x="1835696" y="2500094"/>
            <a:ext cx="58568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ctr"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3600" b="1" spc="500"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全章热门考点整合应用</a:t>
            </a:r>
            <a:endParaRPr lang="zh-CN" altLang="en-US" sz="3600" b="1" spc="500"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9" name="矩形 18" title=""/>
          <p:cNvSpPr/>
          <p:nvPr/>
        </p:nvSpPr>
        <p:spPr bwMode="auto">
          <a:xfrm>
            <a:off x="1978359" y="3075940"/>
            <a:ext cx="5520802" cy="45719"/>
          </a:xfrm>
          <a:prstGeom prst="rect">
            <a:avLst/>
          </a:prstGeom>
          <a:solidFill>
            <a:srgbClr val="31A08F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/>
              <a:ea typeface="微软雅黑" panose="020b0503020204020204" pitchFamily="34" charset="-122"/>
              <a:cs typeface="+mn-cs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 title=""/>
          <p:cNvSpPr/>
          <p:nvPr/>
        </p:nvSpPr>
        <p:spPr>
          <a:xfrm>
            <a:off x="1238696" y="915566"/>
            <a:ext cx="7293744" cy="168424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defRPr/>
            </a:pP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在一个不透明的袋子中装有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3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个红球和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6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个黄球，每个球除颜色外都相同．</a:t>
            </a:r>
            <a:endParaRPr lang="zh-CN" altLang="en-US" sz="2400" b="1" kern="100">
              <a:latin typeface="Times New Roman" panose="02020603050405020304" pitchFamily="18" charset="0"/>
              <a:cs typeface="Times New Roman" panose="02020603050405020304"/>
            </a:endParaRPr>
          </a:p>
          <a:p>
            <a:pPr lvl="0" algn="just">
              <a:lnSpc>
                <a:spcPct val="150000"/>
              </a:lnSpc>
              <a:spcAft>
                <a:spcPct val="0"/>
              </a:spcAft>
              <a:defRPr/>
            </a:pP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(1)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从中任意摸出一个球，摸到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________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球的可能性大；</a:t>
            </a:r>
            <a:endParaRPr lang="zh-CN" altLang="en-US" sz="2400" b="1" kern="100">
              <a:latin typeface="Times New Roman" panose="02020603050405020304" pitchFamily="18" charset="0"/>
              <a:cs typeface="Times New Roman" panose="02020603050405020304"/>
            </a:endParaRPr>
          </a:p>
        </p:txBody>
      </p:sp>
      <p:sp>
        <p:nvSpPr>
          <p:cNvPr id="8" name="矩形 7" title=""/>
          <p:cNvSpPr/>
          <p:nvPr/>
        </p:nvSpPr>
        <p:spPr>
          <a:xfrm>
            <a:off x="5796136" y="2138145"/>
            <a:ext cx="494046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R="0" lvl="0">
              <a:buClrTx/>
              <a:buSzTx/>
              <a:defRPr/>
            </a:pP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黄</a:t>
            </a:r>
            <a:endParaRPr lang="zh-CN" altLang="zh-CN" sz="2400" b="1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15" name="椭圆 14" title=""/>
          <p:cNvSpPr/>
          <p:nvPr/>
        </p:nvSpPr>
        <p:spPr>
          <a:xfrm>
            <a:off x="712600" y="965746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1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67" title=""/>
          <p:cNvSpPr/>
          <p:nvPr/>
        </p:nvSpPr>
        <p:spPr>
          <a:xfrm>
            <a:off x="1115616" y="1967626"/>
            <a:ext cx="7344816" cy="1754326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解</a:t>
            </a:r>
            <a:r>
              <a:rPr lang="zh-CN" altLang="en-US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：</a:t>
            </a: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∵</a:t>
            </a: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要使“摸到红球”和“摸到黄球”的可能性相同</a:t>
            </a:r>
            <a:r>
              <a:rPr lang="zh-CN" altLang="en-US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，∴</a:t>
            </a: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两种球的数量应相同．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Times New Roman" panose="02020603050405020304" pitchFamily="18" charset="0"/>
            </a:endParaRPr>
          </a:p>
          <a:p>
            <a:pPr>
              <a:lnSpc>
                <a:spcPct val="150000"/>
              </a:lnSpc>
              <a:buFont typeface="Arial" pitchFamily="34" charset="0"/>
            </a:pP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∴放入</a:t>
            </a:r>
            <a:r>
              <a:rPr lang="en-US" altLang="zh-CN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4</a:t>
            </a: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个红球、</a:t>
            </a:r>
            <a:r>
              <a:rPr lang="en-US" altLang="zh-CN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1</a:t>
            </a: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个黄球即可．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cs typeface="Times New Roman" panose="02020603050405020304" pitchFamily="18" charset="0"/>
              <a:sym typeface="Times New Roman" panose="02020603050405020304" pitchFamily="18" charset="0"/>
            </a:endParaRPr>
          </a:p>
        </p:txBody>
      </p:sp>
      <p:sp>
        <p:nvSpPr>
          <p:cNvPr id="8" name="矩形 7" title=""/>
          <p:cNvSpPr/>
          <p:nvPr/>
        </p:nvSpPr>
        <p:spPr>
          <a:xfrm>
            <a:off x="827584" y="915566"/>
            <a:ext cx="7704856" cy="113024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57505" lvl="0" indent="-357505" algn="just">
              <a:lnSpc>
                <a:spcPct val="150000"/>
              </a:lnSpc>
              <a:spcAft>
                <a:spcPct val="0"/>
              </a:spcAft>
              <a:defRPr/>
            </a:pP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(2)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如果另外拿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5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个球放入袋子中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(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只放红球或黄球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)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，你认为怎样放才能让摸到红球和黄球的可能性相同？</a:t>
            </a:r>
            <a:endParaRPr kumimoji="0" lang="zh-CN" altLang="zh-CN" sz="2400" b="0" i="0" u="none" strike="noStrike" kern="100" cap="none" spc="0" normalizeH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Courier New" panose="020703090202050204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椭圆 5" title=""/>
          <p:cNvSpPr/>
          <p:nvPr/>
        </p:nvSpPr>
        <p:spPr>
          <a:xfrm>
            <a:off x="661528" y="958856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 smtClean="0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2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1238696" y="915566"/>
            <a:ext cx="7293744" cy="397031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defRPr/>
            </a:pP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【</a:t>
            </a:r>
            <a:r>
              <a:rPr lang="zh-CN" altLang="en-US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母题：教材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P</a:t>
            </a:r>
            <a:r>
              <a:rPr lang="en-US" altLang="zh-CN" sz="2400" b="1" kern="100" baseline="-250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145</a:t>
            </a:r>
            <a:r>
              <a:rPr lang="zh-CN" altLang="en-US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复习题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T</a:t>
            </a:r>
            <a:r>
              <a:rPr lang="en-US" altLang="zh-CN" sz="2400" b="1" kern="100" baseline="-250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10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】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五一期间，某超市进行有奖促销活动，活动规则：购买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500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元商品就可以获得一次转转盘的机会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(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转盘分为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5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个区域，分别是特等奖、一等奖、二等奖、三等奖、不获奖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)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，转盘指针停在哪个区域，就可以获得该区域相应的奖品一件．超市工作人员在制作转盘时，将获奖区域圆心角分配如下：</a:t>
            </a:r>
            <a:endParaRPr kumimoji="0" lang="zh-CN" altLang="zh-CN" sz="2400" b="0" i="0" u="none" strike="noStrike" kern="100" cap="none" spc="0" normalizeH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 title=""/>
          <p:cNvSpPr/>
          <p:nvPr/>
        </p:nvSpPr>
        <p:spPr>
          <a:xfrm>
            <a:off x="827584" y="915566"/>
            <a:ext cx="7704856" cy="57624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defRPr/>
            </a:pP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(1) 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求不获奖的概率；</a:t>
            </a:r>
            <a:endParaRPr kumimoji="0" lang="zh-CN" altLang="zh-CN" sz="2400" b="0" i="0" u="none" strike="noStrike" kern="100" cap="none" spc="0" normalizeH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Courier New" panose="02070309020205020404"/>
            </a:endParaRPr>
          </a:p>
        </p:txBody>
      </p:sp>
      <p:graphicFrame>
        <p:nvGraphicFramePr>
          <p:cNvPr id="3" name="表格 2" title=""/>
          <p:cNvGraphicFramePr>
            <a:graphicFrameLocks noGrp="1"/>
          </p:cNvGraphicFramePr>
          <p:nvPr/>
        </p:nvGraphicFramePr>
        <p:xfrm>
          <a:off x="1843087" y="1621169"/>
          <a:ext cx="6041281" cy="1238613"/>
        </p:xfrm>
        <a:graphic>
          <a:graphicData uri="http://schemas.openxmlformats.org/drawingml/2006/table">
            <a:tbl>
              <a:tblPr/>
              <a:tblGrid>
                <a:gridCol w="1144737"/>
                <a:gridCol w="1152128"/>
                <a:gridCol w="1152128"/>
                <a:gridCol w="1280708"/>
                <a:gridCol w="1311580"/>
              </a:tblGrid>
              <a:tr h="740900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400" b="1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奖次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400" b="1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特等奖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400" b="1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一等奖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400" b="1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二等奖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400" b="1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三等奖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18975"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zh-CN" sz="2400" b="1" kern="100">
                          <a:effectLst/>
                          <a:latin typeface="Times New Roman" panose="02020603050405020304"/>
                          <a:cs typeface="Times New Roman" panose="02020603050405020304"/>
                        </a:rPr>
                        <a:t>圆心角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400" b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1°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400" b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36°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400" b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53°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ct val="0"/>
                        </a:spcAft>
                      </a:pPr>
                      <a:r>
                        <a:rPr lang="en-US" sz="2400" b="1" kern="100">
                          <a:effectLst/>
                          <a:latin typeface="Times New Roman" panose="02020603050405020304"/>
                          <a:cs typeface="Courier New" panose="02070309020205020404"/>
                        </a:rPr>
                        <a:t>150°</a:t>
                      </a:r>
                      <a:endParaRPr lang="zh-CN" sz="1050" kern="100">
                        <a:effectLst/>
                        <a:latin typeface="宋体" panose="02010600030101010101" pitchFamily="2" charset="-122"/>
                        <a:cs typeface="Courier New" panose="02070309020205020404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对象 3" title=""/>
          <p:cNvGraphicFramePr>
            <a:graphicFrameLocks noChangeAspect="1"/>
          </p:cNvGraphicFramePr>
          <p:nvPr/>
        </p:nvGraphicFramePr>
        <p:xfrm>
          <a:off x="1259632" y="3003798"/>
          <a:ext cx="6548438" cy="1376362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imgW="6576060" imgH="1388110" progId="Word.Document.12">
                  <p:embed/>
                </p:oleObj>
              </mc:Choice>
              <mc:Fallback>
                <p:oleObj name="文档" r:id="rId2" imgW="6576060" imgH="138811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59632" y="3003798"/>
                        <a:ext cx="6548438" cy="137636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 title=""/>
          <p:cNvSpPr/>
          <p:nvPr/>
        </p:nvSpPr>
        <p:spPr>
          <a:xfrm>
            <a:off x="827584" y="915566"/>
            <a:ext cx="7704856" cy="113024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4500" lvl="0" indent="-444500" algn="just">
              <a:lnSpc>
                <a:spcPct val="150000"/>
              </a:lnSpc>
              <a:spcAft>
                <a:spcPct val="0"/>
              </a:spcAft>
              <a:defRPr/>
            </a:pP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(2) 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如果不用转盘，请你设计一种等效试验方案．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(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要求写清楚替代工具和试验规则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)</a:t>
            </a:r>
            <a:endParaRPr kumimoji="0" lang="zh-CN" altLang="zh-CN" sz="2400" b="0" i="0" u="none" strike="noStrike" kern="100" cap="none" spc="0" normalizeH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Courier New" panose="02070309020205020404"/>
            </a:endParaRPr>
          </a:p>
        </p:txBody>
      </p:sp>
      <p:pic>
        <p:nvPicPr>
          <p:cNvPr id="5122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436096" y="1635646"/>
            <a:ext cx="2593653" cy="23392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67" title=""/>
          <p:cNvSpPr/>
          <p:nvPr/>
        </p:nvSpPr>
        <p:spPr>
          <a:xfrm>
            <a:off x="899592" y="1059582"/>
            <a:ext cx="7272808" cy="2862322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zh-CN" altLang="en-US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解：在</a:t>
            </a: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一个不透明的箱子里放进</a:t>
            </a:r>
            <a:r>
              <a:rPr lang="en-US" altLang="zh-CN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360</a:t>
            </a: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个除标号不同外，其他均一样的乒乓球，其中</a:t>
            </a:r>
            <a:r>
              <a:rPr lang="en-US" altLang="zh-CN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1</a:t>
            </a: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个标“特”、</a:t>
            </a:r>
            <a:r>
              <a:rPr lang="en-US" altLang="zh-CN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36</a:t>
            </a: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个标“</a:t>
            </a: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1</a:t>
            </a:r>
            <a:r>
              <a:rPr lang="zh-CN" altLang="en-US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”、</a:t>
            </a:r>
            <a:r>
              <a:rPr lang="en-US" altLang="zh-CN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53</a:t>
            </a: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个标“</a:t>
            </a: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2</a:t>
            </a:r>
            <a:r>
              <a:rPr lang="zh-CN" altLang="en-US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”、</a:t>
            </a:r>
            <a:r>
              <a:rPr lang="en-US" altLang="zh-CN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150</a:t>
            </a: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个标“</a:t>
            </a:r>
            <a:r>
              <a:rPr lang="en-US" altLang="zh-CN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3</a:t>
            </a:r>
            <a:r>
              <a:rPr lang="zh-CN" altLang="en-US" sz="2400" b="1" smtClean="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”，</a:t>
            </a: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其余不标数字，摸出标有哪个奖次的乒乓球，则获得相应等级的奖品．</a:t>
            </a:r>
            <a:r>
              <a:rPr lang="en-US" altLang="zh-CN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(</a:t>
            </a:r>
            <a:r>
              <a:rPr lang="zh-CN" altLang="en-US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答案不唯一</a:t>
            </a:r>
            <a:r>
              <a:rPr lang="en-US" altLang="zh-CN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)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椭圆 10" title=""/>
          <p:cNvSpPr/>
          <p:nvPr/>
        </p:nvSpPr>
        <p:spPr>
          <a:xfrm>
            <a:off x="589520" y="761672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3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1238696" y="699542"/>
            <a:ext cx="7293744" cy="334623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defRPr/>
            </a:pP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【2023·</a:t>
            </a:r>
            <a:r>
              <a:rPr lang="zh-CN" altLang="en-US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南京玄武区月考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】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一个不透明的袋子中，装有三个大小、质地都相同的乒乓球，球面上分别标有字母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A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，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O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，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K.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搅匀后先从袋中任意摸出一个球，将对应字母记入图中的左边方格内，然后将球放回袋中搅匀，再从袋中任意摸出一个球，将对应字母记入图中的右边方格内．</a:t>
            </a:r>
            <a:endParaRPr kumimoji="0" lang="zh-CN" altLang="zh-CN" sz="2400" b="0" i="0" u="none" strike="noStrike" kern="100" cap="none" spc="0" normalizeH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Courier New" panose="02070309020205020404"/>
            </a:endParaRPr>
          </a:p>
        </p:txBody>
      </p:sp>
      <p:pic>
        <p:nvPicPr>
          <p:cNvPr id="6146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923928" y="3555402"/>
            <a:ext cx="1579240" cy="9191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 title=""/>
          <p:cNvSpPr/>
          <p:nvPr/>
        </p:nvSpPr>
        <p:spPr>
          <a:xfrm>
            <a:off x="737510" y="1059582"/>
            <a:ext cx="7704856" cy="1684244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defRPr/>
            </a:pPr>
            <a:r>
              <a:rPr lang="en-US" altLang="zh-CN" sz="2400" b="1" kern="100" smtClean="0">
                <a:latin typeface="Times New Roman" panose="02020603050405020304" pitchFamily="18" charset="0"/>
                <a:cs typeface="Times New Roman" panose="02020603050405020304"/>
              </a:rPr>
              <a:t>(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1)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第一次摸到字母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A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的概率为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________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；</a:t>
            </a:r>
            <a:endParaRPr lang="zh-CN" altLang="en-US" sz="2400" b="1" kern="100">
              <a:latin typeface="Times New Roman" panose="02020603050405020304" pitchFamily="18" charset="0"/>
              <a:cs typeface="Times New Roman" panose="02020603050405020304"/>
            </a:endParaRPr>
          </a:p>
          <a:p>
            <a:pPr marL="444500" lvl="0" indent="-444500" algn="just">
              <a:lnSpc>
                <a:spcPct val="150000"/>
              </a:lnSpc>
              <a:spcAft>
                <a:spcPct val="0"/>
              </a:spcAft>
              <a:defRPr/>
            </a:pP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(2)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用画树状图的方法求两个方格中的字母从左往右恰好组成“</a:t>
            </a:r>
            <a:r>
              <a:rPr lang="en-US" altLang="zh-CN" sz="2400" b="1" kern="100" smtClean="0">
                <a:latin typeface="Times New Roman" panose="02020603050405020304" pitchFamily="18" charset="0"/>
                <a:cs typeface="Times New Roman" panose="02020603050405020304"/>
              </a:rPr>
              <a:t>OK</a:t>
            </a:r>
            <a:r>
              <a:rPr lang="zh-CN" altLang="en-US" sz="2400" b="1" kern="100" smtClean="0">
                <a:latin typeface="Times New Roman" panose="02020603050405020304" pitchFamily="18" charset="0"/>
                <a:cs typeface="Times New Roman" panose="02020603050405020304"/>
              </a:rPr>
              <a:t>”的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概率．</a:t>
            </a:r>
            <a:endParaRPr lang="zh-CN" altLang="en-US" sz="2400" b="1" kern="100">
              <a:latin typeface="Times New Roman" panose="02020603050405020304" pitchFamily="18" charset="0"/>
              <a:cs typeface="Times New Roman" panose="02020603050405020304"/>
            </a:endParaRPr>
          </a:p>
        </p:txBody>
      </p:sp>
      <p:graphicFrame>
        <p:nvGraphicFramePr>
          <p:cNvPr id="2" name="对象 1" title=""/>
          <p:cNvGraphicFramePr>
            <a:graphicFrameLocks noChangeAspect="1"/>
          </p:cNvGraphicFramePr>
          <p:nvPr/>
        </p:nvGraphicFramePr>
        <p:xfrm>
          <a:off x="5202006" y="843558"/>
          <a:ext cx="452438" cy="793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2" imgW="461645" imgH="796925" progId="Word.Document.12">
                  <p:embed/>
                </p:oleObj>
              </mc:Choice>
              <mc:Fallback>
                <p:oleObj name="文档" r:id="rId2" imgW="461645" imgH="79692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5202006" y="843558"/>
                        <a:ext cx="452438" cy="793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626" name="Picture 2" title="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87469" y="1851670"/>
            <a:ext cx="2751386" cy="25592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对象 1" title=""/>
          <p:cNvGraphicFramePr>
            <a:graphicFrameLocks noChangeAspect="1"/>
          </p:cNvGraphicFramePr>
          <p:nvPr/>
        </p:nvGraphicFramePr>
        <p:xfrm>
          <a:off x="827584" y="699542"/>
          <a:ext cx="7272338" cy="270827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3" imgW="7281545" imgH="2719070" progId="Word.Document.12">
                  <p:embed/>
                </p:oleObj>
              </mc:Choice>
              <mc:Fallback>
                <p:oleObj name="文档" r:id="rId3" imgW="7281545" imgH="271907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827584" y="699542"/>
                        <a:ext cx="7272338" cy="27082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66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椭圆 4" title=""/>
          <p:cNvSpPr/>
          <p:nvPr/>
        </p:nvSpPr>
        <p:spPr>
          <a:xfrm>
            <a:off x="586133" y="507269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4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9" name="矩形 8" title=""/>
          <p:cNvSpPr/>
          <p:nvPr/>
        </p:nvSpPr>
        <p:spPr>
          <a:xfrm>
            <a:off x="1163116" y="483518"/>
            <a:ext cx="7293744" cy="3346237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defRPr/>
            </a:pP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【</a:t>
            </a:r>
            <a:r>
              <a:rPr lang="zh-CN" altLang="en-US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母题：教材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P</a:t>
            </a:r>
            <a:r>
              <a:rPr lang="en-US" altLang="zh-CN" sz="2400" b="1" kern="100" baseline="-250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136</a:t>
            </a:r>
            <a:r>
              <a:rPr lang="zh-CN" altLang="en-US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例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5】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杭州亚运会吉祥物“宸宸”“琮琮”“莲莲”如下图．将三张正面分别印有以上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3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个吉祥物图案的卡片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(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卡片的形状、大小、质地都相同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)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背面朝上，洗匀．</a:t>
            </a:r>
            <a:endParaRPr lang="zh-CN" altLang="en-US" sz="2400" b="1" kern="100">
              <a:latin typeface="Times New Roman" panose="02020603050405020304" pitchFamily="18" charset="0"/>
              <a:cs typeface="Times New Roman" panose="02020603050405020304"/>
            </a:endParaRPr>
          </a:p>
          <a:p>
            <a:pPr marL="444500" lvl="0" indent="-444500" algn="just">
              <a:lnSpc>
                <a:spcPct val="150000"/>
              </a:lnSpc>
              <a:spcAft>
                <a:spcPct val="0"/>
              </a:spcAft>
              <a:defRPr/>
            </a:pP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(1) 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若从中任意抽取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1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张，抽得的卡片上的图案恰好为“莲莲”的概率是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________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；</a:t>
            </a:r>
            <a:endParaRPr lang="zh-CN" altLang="en-US" sz="2400" b="1" kern="100">
              <a:latin typeface="Times New Roman" panose="02020603050405020304" pitchFamily="18" charset="0"/>
              <a:cs typeface="Times New Roman" panose="02020603050405020304"/>
            </a:endParaRPr>
          </a:p>
        </p:txBody>
      </p:sp>
      <p:pic>
        <p:nvPicPr>
          <p:cNvPr id="7170" name="Picture 2" title="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68466" y="3419276"/>
            <a:ext cx="2143894" cy="11529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对象 1" title=""/>
          <p:cNvGraphicFramePr>
            <a:graphicFrameLocks noChangeAspect="1"/>
          </p:cNvGraphicFramePr>
          <p:nvPr/>
        </p:nvGraphicFramePr>
        <p:xfrm>
          <a:off x="4583769" y="3022401"/>
          <a:ext cx="452438" cy="793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name="文档" r:id="rId3" imgW="461645" imgH="796925" progId="Word.Document.12">
                  <p:embed/>
                </p:oleObj>
              </mc:Choice>
              <mc:Fallback>
                <p:oleObj name="文档" r:id="rId3" imgW="461645" imgH="79692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tretch>
                        <a:fillRect/>
                      </a:stretch>
                    </p:blipFill>
                    <p:spPr>
                      <a:xfrm>
                        <a:off x="4583769" y="3022401"/>
                        <a:ext cx="452438" cy="793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 title=""/>
          <p:cNvSpPr/>
          <p:nvPr/>
        </p:nvSpPr>
        <p:spPr>
          <a:xfrm>
            <a:off x="611560" y="555526"/>
            <a:ext cx="7704856" cy="1130246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539750" lvl="0" indent="-539750" algn="just">
              <a:lnSpc>
                <a:spcPct val="150000"/>
              </a:lnSpc>
              <a:spcAft>
                <a:spcPct val="0"/>
              </a:spcAft>
              <a:defRPr/>
            </a:pP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(2) 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若先从中任意抽取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1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张，记录后放回，洗匀，再从中任意抽取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1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张，求两次抽取的卡片图案相同的概率．</a:t>
            </a:r>
            <a:endParaRPr kumimoji="0" lang="zh-CN" altLang="zh-CN" sz="2400" b="0" i="0" u="none" strike="noStrike" kern="100" cap="none" spc="0" normalizeH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Courier New" panose="02070309020205020404"/>
            </a:endParaRPr>
          </a:p>
        </p:txBody>
      </p:sp>
      <p:graphicFrame>
        <p:nvGraphicFramePr>
          <p:cNvPr id="2" name="对象 1" title=""/>
          <p:cNvGraphicFramePr>
            <a:graphicFrameLocks noChangeAspect="1"/>
          </p:cNvGraphicFramePr>
          <p:nvPr/>
        </p:nvGraphicFramePr>
        <p:xfrm>
          <a:off x="1259632" y="1692051"/>
          <a:ext cx="7254875" cy="315118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2" name="文档" r:id="rId2" imgW="7281545" imgH="3171190" progId="Word.Document.12">
                  <p:embed/>
                </p:oleObj>
              </mc:Choice>
              <mc:Fallback>
                <p:oleObj name="文档" r:id="rId2" imgW="7281545" imgH="317119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59632" y="1692051"/>
                        <a:ext cx="7254875" cy="31511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7" name="Picture 3" title=""/>
          <p:cNvPicPr>
            <a:picLocks noChangeAspect="1" noChangeArrowheads="1"/>
          </p:cNvPicPr>
          <p:nvPr/>
        </p:nvPicPr>
        <p:blipFill>
          <a:blip r:embed="rId4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745310" y="2188071"/>
            <a:ext cx="306705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7" title=""/>
          <p:cNvSpPr/>
          <p:nvPr/>
        </p:nvSpPr>
        <p:spPr>
          <a:xfrm>
            <a:off x="637020" y="915566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5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6" name="矩形 5" title=""/>
          <p:cNvSpPr/>
          <p:nvPr/>
        </p:nvSpPr>
        <p:spPr>
          <a:xfrm>
            <a:off x="1238696" y="915566"/>
            <a:ext cx="7293744" cy="2792239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defRPr/>
            </a:pP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【2023·</a:t>
            </a:r>
            <a:r>
              <a:rPr lang="zh-CN" altLang="en-US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宿迁沭阳中学模拟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】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在一个不透明的袋子里装有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4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个小球，分别标有数字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1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，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2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，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3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，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4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，这些小球除所标数字不同外，其余完全相同．甲、乙两人每次同时从袋中各随机摸出一个小球，记下球上的数字，并计算它们的积．</a:t>
            </a:r>
            <a:endParaRPr kumimoji="0" lang="zh-CN" altLang="zh-CN" sz="2400" b="0" i="0" u="none" strike="noStrike" kern="100" cap="none" spc="0" normalizeH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 title=""/>
          <p:cNvSpPr/>
          <p:nvPr/>
        </p:nvSpPr>
        <p:spPr>
          <a:xfrm>
            <a:off x="827584" y="915566"/>
            <a:ext cx="7704856" cy="576248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defRPr/>
            </a:pP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(1)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请用画树状图的方法，求两数之积是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8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的概率．</a:t>
            </a:r>
            <a:endParaRPr kumimoji="0" lang="zh-CN" altLang="zh-CN" sz="2400" b="0" i="0" u="none" strike="noStrike" kern="100" cap="none" spc="0" normalizeH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Courier New" panose="02070309020205020404"/>
            </a:endParaRPr>
          </a:p>
        </p:txBody>
      </p:sp>
      <p:graphicFrame>
        <p:nvGraphicFramePr>
          <p:cNvPr id="2" name="对象 1" title=""/>
          <p:cNvGraphicFramePr>
            <a:graphicFrameLocks noChangeAspect="1"/>
          </p:cNvGraphicFramePr>
          <p:nvPr/>
        </p:nvGraphicFramePr>
        <p:xfrm>
          <a:off x="1277565" y="1491814"/>
          <a:ext cx="7254875" cy="2698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3" name="文档" r:id="rId2" imgW="7281545" imgH="2719070" progId="Word.Document.12">
                  <p:embed/>
                </p:oleObj>
              </mc:Choice>
              <mc:Fallback>
                <p:oleObj name="文档" r:id="rId2" imgW="7281545" imgH="271907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277565" y="1491814"/>
                        <a:ext cx="7254875" cy="2698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5365" name="Picture 5" title=""/>
          <p:cNvPicPr>
            <a:picLocks noChangeAspect="1" noChangeArrowheads="1"/>
          </p:cNvPicPr>
          <p:nvPr/>
        </p:nvPicPr>
        <p:blipFill>
          <a:blip r:embed="rId4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580112" y="2768573"/>
            <a:ext cx="3284810" cy="15270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53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 title=""/>
          <p:cNvSpPr/>
          <p:nvPr/>
        </p:nvSpPr>
        <p:spPr>
          <a:xfrm>
            <a:off x="827584" y="915566"/>
            <a:ext cx="7704856" cy="2238241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57505" lvl="0" indent="-357505" algn="just">
              <a:lnSpc>
                <a:spcPct val="150000"/>
              </a:lnSpc>
              <a:spcAft>
                <a:spcPct val="0"/>
              </a:spcAft>
              <a:defRPr/>
            </a:pP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(2)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甲、乙两人想用这种方式做游戏，他们规定，当两数之积小于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8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时，甲胜，否则乙胜．你认为这个游戏公平吗？请说明理由．若不公平，请修改游戏规则，使游戏公平．</a:t>
            </a:r>
            <a:endParaRPr kumimoji="0" lang="zh-CN" altLang="zh-CN" sz="2400" b="0" i="0" u="none" strike="noStrike" kern="100" cap="none" spc="0" normalizeH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Courier New" panose="02070309020205020404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2" name="对象 1" title=""/>
          <p:cNvGraphicFramePr>
            <a:graphicFrameLocks noChangeAspect="1"/>
          </p:cNvGraphicFramePr>
          <p:nvPr/>
        </p:nvGraphicFramePr>
        <p:xfrm>
          <a:off x="958921" y="627534"/>
          <a:ext cx="7254875" cy="39449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name="文档" r:id="rId2" imgW="7281545" imgH="3963670" progId="Word.Document.12">
                  <p:embed/>
                </p:oleObj>
              </mc:Choice>
              <mc:Fallback>
                <p:oleObj name="文档" r:id="rId2" imgW="7281545" imgH="396367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958921" y="627534"/>
                        <a:ext cx="7254875" cy="39449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7" title=""/>
          <p:cNvSpPr/>
          <p:nvPr/>
        </p:nvSpPr>
        <p:spPr>
          <a:xfrm>
            <a:off x="637020" y="843558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6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1238696" y="771550"/>
            <a:ext cx="7293744" cy="341503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defRPr/>
            </a:pP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【2023·</a:t>
            </a:r>
            <a:r>
              <a:rPr lang="zh-CN" altLang="en-US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枣庄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】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在践行“安全在我心中，你我一起行动”主题手抄报评比活动中，共设置“交通安全、消防安全、饮食安全、防疫安全”四个主题内容，推荐两名学生参加评比，若他们每人从以上四个主题内容中随机选取一个，则两人恰好选中同一主题的概率是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(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　　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)</a:t>
            </a:r>
            <a:endParaRPr kumimoji="0" lang="zh-CN" altLang="zh-CN" sz="2400" b="0" i="0" u="none" strike="noStrike" kern="100" cap="none" spc="0" normalizeH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Times New Roman" panose="02020603050405020304" pitchFamily="18" charset="0"/>
              <a:cs typeface="Courier New" panose="02070309020205020404"/>
            </a:endParaRPr>
          </a:p>
        </p:txBody>
      </p:sp>
      <p:graphicFrame>
        <p:nvGraphicFramePr>
          <p:cNvPr id="2" name="对象 1" title=""/>
          <p:cNvGraphicFramePr>
            <a:graphicFrameLocks noChangeAspect="1"/>
          </p:cNvGraphicFramePr>
          <p:nvPr/>
        </p:nvGraphicFramePr>
        <p:xfrm>
          <a:off x="1331640" y="4087944"/>
          <a:ext cx="5251450" cy="89693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5" name="文档" r:id="rId3" imgW="5276215" imgH="902335" progId="Word.Document.12">
                  <p:embed/>
                </p:oleObj>
              </mc:Choice>
              <mc:Fallback>
                <p:oleObj name="文档" r:id="rId3" imgW="5276215" imgH="90233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331640" y="4087944"/>
                        <a:ext cx="5251450" cy="89693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 title=""/>
          <p:cNvSpPr/>
          <p:nvPr/>
        </p:nvSpPr>
        <p:spPr>
          <a:xfrm>
            <a:off x="611188" y="678631"/>
            <a:ext cx="7921625" cy="5403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2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kumimoji="0" lang="zh-CN" altLang="zh-CN" sz="2200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点拨</a:t>
            </a:r>
            <a:r>
              <a:rPr kumimoji="0" lang="zh-CN" altLang="zh-CN" sz="22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en-US" altLang="zh-CN" sz="22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4" name="矩形 3" title=""/>
          <p:cNvSpPr/>
          <p:nvPr/>
        </p:nvSpPr>
        <p:spPr>
          <a:xfrm>
            <a:off x="743828" y="3139168"/>
            <a:ext cx="2160240" cy="5403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just" defTabSz="914400" rtl="0" eaLnBrk="1" fontAlgn="base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zh-CN" sz="22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【</a:t>
            </a:r>
            <a:r>
              <a:rPr lang="zh-CN" altLang="en-US" sz="2200" kern="100" noProof="0">
                <a:solidFill>
                  <a:srgbClr val="139DDB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答案</a:t>
            </a:r>
            <a:r>
              <a:rPr kumimoji="0" lang="zh-CN" altLang="zh-CN" sz="2200" b="1" i="0" u="none" strike="noStrike" kern="100" cap="none" spc="0" normalizeH="0" baseline="0" noProof="0" smtClean="0">
                <a:ln>
                  <a:noFill/>
                </a:ln>
                <a:solidFill>
                  <a:srgbClr val="139DDB"/>
                </a:solidFill>
                <a:effectLst/>
                <a:uLnTx/>
                <a:uFillTx/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/>
              </a:rPr>
              <a:t>】</a:t>
            </a:r>
            <a:endParaRPr kumimoji="0" lang="zh-CN" altLang="zh-CN" sz="2200" b="1" i="0" u="none" strike="noStrike" kern="100" cap="none" spc="0" normalizeH="0" baseline="0" noProof="0" smtClean="0">
              <a:ln>
                <a:noFill/>
              </a:ln>
              <a:solidFill>
                <a:srgbClr val="139DDB"/>
              </a:solidFill>
              <a:effectLst/>
              <a:uLnTx/>
              <a:uFillTx/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/>
            </a:endParaRPr>
          </a:p>
        </p:txBody>
      </p:sp>
      <p:sp>
        <p:nvSpPr>
          <p:cNvPr id="5" name="矩形 67" title=""/>
          <p:cNvSpPr/>
          <p:nvPr/>
        </p:nvSpPr>
        <p:spPr>
          <a:xfrm>
            <a:off x="2267744" y="3139387"/>
            <a:ext cx="388248" cy="53937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22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D</a:t>
            </a:r>
            <a:endParaRPr lang="zh-CN" altLang="en-US" sz="22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graphicFrame>
        <p:nvGraphicFramePr>
          <p:cNvPr id="2" name="对象 1" title=""/>
          <p:cNvGraphicFramePr>
            <a:graphicFrameLocks noChangeAspect="1"/>
          </p:cNvGraphicFramePr>
          <p:nvPr/>
        </p:nvGraphicFramePr>
        <p:xfrm>
          <a:off x="1115616" y="1190889"/>
          <a:ext cx="7097713" cy="23685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name="文档" r:id="rId3" imgW="7132320" imgH="2386330" progId="Word.Document.12">
                  <p:embed/>
                </p:oleObj>
              </mc:Choice>
              <mc:Fallback>
                <p:oleObj name="文档" r:id="rId3" imgW="7132320" imgH="2386330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1115616" y="1190889"/>
                        <a:ext cx="7097713" cy="23685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67" title=""/>
          <p:cNvSpPr/>
          <p:nvPr/>
        </p:nvSpPr>
        <p:spPr>
          <a:xfrm>
            <a:off x="7020272" y="3147814"/>
            <a:ext cx="407988" cy="579438"/>
          </a:xfrm>
          <a:prstGeom prst="rect">
            <a:avLst/>
          </a:prstGeom>
          <a:noFill/>
          <a:ln w="9525">
            <a:noFill/>
          </a:ln>
        </p:spPr>
        <p:txBody>
          <a:bodyPr wrap="non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</a:pPr>
            <a:r>
              <a:rPr lang="en-US" altLang="zh-CN" sz="2400" b="1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 pitchFamily="18" charset="0"/>
                <a:sym typeface="Times New Roman" panose="02020603050405020304" pitchFamily="18" charset="0"/>
              </a:rPr>
              <a:t>C</a:t>
            </a:r>
            <a:endParaRPr lang="zh-CN" altLang="en-US" sz="2400" b="1">
              <a:solidFill>
                <a:srgbClr val="C00000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1" name="椭圆 10" title=""/>
          <p:cNvSpPr/>
          <p:nvPr/>
        </p:nvSpPr>
        <p:spPr>
          <a:xfrm>
            <a:off x="589520" y="987574"/>
            <a:ext cx="526096" cy="526096"/>
          </a:xfrm>
          <a:prstGeom prst="ellipse">
            <a:avLst/>
          </a:prstGeom>
          <a:solidFill>
            <a:srgbClr val="20442D">
              <a:alpha val="84000"/>
            </a:srgb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rgbClr val="FFFFFF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r>
              <a:rPr lang="en-US" altLang="zh-CN" sz="2400" b="1">
                <a:solidFill>
                  <a:schemeClr val="bg1"/>
                </a:solidFill>
                <a:latin typeface="Times New Roman" panose="02020603050405020304" pitchFamily="18" charset="0"/>
                <a:ea typeface="宋体" panose="02010600030101010101" pitchFamily="2" charset="-122"/>
                <a:cs typeface="Times New Roman" panose="02020603050405020304" pitchFamily="18" charset="0"/>
              </a:rPr>
              <a:t>7</a:t>
            </a:r>
            <a:endParaRPr lang="en-US" altLang="zh-CN" sz="2400" b="1">
              <a:solidFill>
                <a:schemeClr val="bg1"/>
              </a:solidFill>
              <a:latin typeface="Times New Roman" panose="02020603050405020304" pitchFamily="18" charset="0"/>
              <a:ea typeface="宋体" panose="0201060003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7" name="矩形 6" title=""/>
          <p:cNvSpPr/>
          <p:nvPr/>
        </p:nvSpPr>
        <p:spPr>
          <a:xfrm>
            <a:off x="1238696" y="915566"/>
            <a:ext cx="7293744" cy="3415030"/>
          </a:xfrm>
          <a:prstGeom prst="rect">
            <a:avLst/>
          </a:prstGeom>
          <a:noFill/>
          <a:ln>
            <a:noFill/>
          </a:ln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algn="just">
              <a:lnSpc>
                <a:spcPct val="150000"/>
              </a:lnSpc>
              <a:spcAft>
                <a:spcPct val="0"/>
              </a:spcAft>
              <a:defRPr/>
            </a:pP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【2023·</a:t>
            </a:r>
            <a:r>
              <a:rPr lang="zh-CN" altLang="en-US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江西</a:t>
            </a:r>
            <a:r>
              <a:rPr lang="en-US" altLang="zh-CN" sz="2400" b="1" kern="100">
                <a:solidFill>
                  <a:srgbClr val="C00000"/>
                </a:solidFill>
                <a:latin typeface="Times New Roman" panose="02020603050405020304" pitchFamily="18" charset="0"/>
                <a:cs typeface="Times New Roman" panose="02020603050405020304"/>
              </a:rPr>
              <a:t>】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某医院计划选派护士支援某地的防疫工作，甲、乙、丙、丁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4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名护士积极报名参加，其中甲是共青团员，其余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3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人均是共产党员．医院决定用随机抽取的方式确定人选．</a:t>
            </a:r>
            <a:endParaRPr lang="zh-CN" altLang="en-US" sz="2400" b="1" kern="100">
              <a:latin typeface="Times New Roman" panose="02020603050405020304" pitchFamily="18" charset="0"/>
              <a:cs typeface="Times New Roman" panose="02020603050405020304"/>
            </a:endParaRPr>
          </a:p>
          <a:p>
            <a:pPr lvl="0" algn="just">
              <a:lnSpc>
                <a:spcPct val="150000"/>
              </a:lnSpc>
              <a:spcAft>
                <a:spcPct val="0"/>
              </a:spcAft>
              <a:defRPr/>
            </a:pP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(1</a:t>
            </a:r>
            <a:r>
              <a:rPr lang="en-US" altLang="zh-CN" sz="2400" b="1" kern="100" smtClean="0">
                <a:latin typeface="Times New Roman" panose="02020603050405020304" pitchFamily="18" charset="0"/>
                <a:cs typeface="Times New Roman" panose="02020603050405020304"/>
              </a:rPr>
              <a:t>)</a:t>
            </a:r>
            <a:r>
              <a:rPr lang="zh-CN" altLang="en-US" sz="2400" b="1" kern="100" smtClean="0">
                <a:latin typeface="Times New Roman" panose="02020603050405020304" pitchFamily="18" charset="0"/>
                <a:cs typeface="Times New Roman" panose="02020603050405020304"/>
              </a:rPr>
              <a:t>“随机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抽取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1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人，甲恰好被抽中”是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________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事件；</a:t>
            </a:r>
            <a:endParaRPr lang="zh-CN" altLang="en-US" sz="2400" b="1" kern="100">
              <a:latin typeface="Times New Roman" panose="02020603050405020304" pitchFamily="18" charset="0"/>
              <a:cs typeface="Times New Roman" panose="02020603050405020304"/>
            </a:endParaRPr>
          </a:p>
          <a:p>
            <a:pPr lvl="0" indent="357505" algn="just">
              <a:lnSpc>
                <a:spcPct val="150000"/>
              </a:lnSpc>
              <a:spcAft>
                <a:spcPct val="0"/>
              </a:spcAft>
              <a:defRPr/>
            </a:pP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A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．不可能　　　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B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．必然　　　</a:t>
            </a:r>
            <a:r>
              <a:rPr lang="en-US" altLang="zh-CN" sz="2400" b="1" kern="100">
                <a:latin typeface="Times New Roman" panose="02020603050405020304" pitchFamily="18" charset="0"/>
                <a:cs typeface="Times New Roman" panose="02020603050405020304"/>
              </a:rPr>
              <a:t>C</a:t>
            </a:r>
            <a:r>
              <a:rPr lang="zh-CN" altLang="en-US" sz="2400" b="1" kern="100">
                <a:latin typeface="Times New Roman" panose="02020603050405020304" pitchFamily="18" charset="0"/>
                <a:cs typeface="Times New Roman" panose="02020603050405020304"/>
              </a:rPr>
              <a:t>．随机</a:t>
            </a:r>
            <a:endParaRPr lang="zh-CN" altLang="en-US" sz="2400" b="1" kern="100">
              <a:latin typeface="Times New Roman" panose="02020603050405020304" pitchFamily="18" charset="0"/>
              <a:cs typeface="Times New Roman" panose="02020603050405020304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https://d.book118.com/996101201040010103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38</Paragraphs>
  <Slides>20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宋体</vt:lpstr>
      <vt:lpstr>微软雅黑</vt:lpstr>
      <vt:lpstr>黑体</vt:lpstr>
      <vt:lpstr>思源黑体 CN Bold</vt:lpstr>
      <vt:lpstr>Times New Roman</vt:lpstr>
      <vt:lpstr>Courier New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2024-09-28T09:52:28.419</cp:lastPrinted>
  <dcterms:created xsi:type="dcterms:W3CDTF">2024-09-28T01:52:28Z</dcterms:created>
  <dcterms:modified xsi:type="dcterms:W3CDTF">2024-09-28T01:52:30Z</dcterms:modified>
</cp:coreProperties>
</file>