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5" r:id="rId24"/>
  </p:sldIdLst>
  <p:sldSz cx="12192000" cy="6858000"/>
  <p:notesSz cx="6858000" cy="9144000"/>
  <p:custDataLst>
    <p:tags r:id="rId2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tags" Target="tags/tag1.xml" /><Relationship Id="rId26" Type="http://schemas.openxmlformats.org/officeDocument/2006/relationships/presProps" Target="presProps.xml" /><Relationship Id="rId27" Type="http://schemas.openxmlformats.org/officeDocument/2006/relationships/viewProps" Target="viewProps.xml" /><Relationship Id="rId28" Type="http://schemas.openxmlformats.org/officeDocument/2006/relationships/theme" Target="theme/theme1.xml" /><Relationship Id="rId29" Type="http://schemas.openxmlformats.org/officeDocument/2006/relationships/tableStyles" Target="tableStyles.xml" /><Relationship Id="rId3" Type="http://schemas.openxmlformats.org/officeDocument/2006/relationships/slideMaster" Target="slideMasters/slideMaster3.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711647B0-2017-483B-AABE-4913FCF17328}"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1.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16.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25" name="PlaceHolder 1"/>
          <p:cNvSpPr>
            <a:spLocks noGrp="1"/>
          </p:cNvSpPr>
          <p:nvPr>
            <p:ph type="sldImg"/>
          </p:nvPr>
        </p:nvSpPr>
        <p:spPr>
          <a:xfrm>
            <a:off x="685800" y="1143000"/>
            <a:ext cx="5486040" cy="3085920"/>
          </a:xfrm>
          <a:prstGeom prst="rect">
            <a:avLst/>
          </a:prstGeom>
          <a:ln w="0">
            <a:noFill/>
          </a:ln>
        </p:spPr>
      </p:sp>
      <p:sp>
        <p:nvSpPr>
          <p:cNvPr id="326"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27"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28" name="PlaceHolder 1"/>
          <p:cNvSpPr>
            <a:spLocks noGrp="1"/>
          </p:cNvSpPr>
          <p:nvPr>
            <p:ph type="sldImg"/>
          </p:nvPr>
        </p:nvSpPr>
        <p:spPr>
          <a:xfrm>
            <a:off x="685800" y="1143000"/>
            <a:ext cx="5486040" cy="3085920"/>
          </a:xfrm>
          <a:prstGeom prst="rect">
            <a:avLst/>
          </a:prstGeom>
          <a:ln w="0">
            <a:noFill/>
          </a:ln>
        </p:spPr>
      </p:sp>
      <p:sp>
        <p:nvSpPr>
          <p:cNvPr id="329"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30"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31" name="PlaceHolder 1"/>
          <p:cNvSpPr>
            <a:spLocks noGrp="1"/>
          </p:cNvSpPr>
          <p:nvPr>
            <p:ph type="sldImg"/>
          </p:nvPr>
        </p:nvSpPr>
        <p:spPr>
          <a:xfrm>
            <a:off x="685800" y="1143000"/>
            <a:ext cx="5486040" cy="3085920"/>
          </a:xfrm>
          <a:prstGeom prst="rect">
            <a:avLst/>
          </a:prstGeom>
          <a:ln w="0">
            <a:noFill/>
          </a:ln>
        </p:spPr>
      </p:sp>
      <p:sp>
        <p:nvSpPr>
          <p:cNvPr id="332"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33"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34" name="PlaceHolder 1"/>
          <p:cNvSpPr>
            <a:spLocks noGrp="1"/>
          </p:cNvSpPr>
          <p:nvPr>
            <p:ph type="sldImg"/>
          </p:nvPr>
        </p:nvSpPr>
        <p:spPr>
          <a:xfrm>
            <a:off x="685800" y="1143000"/>
            <a:ext cx="5486040" cy="3085920"/>
          </a:xfrm>
          <a:prstGeom prst="rect">
            <a:avLst/>
          </a:prstGeom>
          <a:ln w="0">
            <a:noFill/>
          </a:ln>
        </p:spPr>
      </p:sp>
      <p:sp>
        <p:nvSpPr>
          <p:cNvPr id="335"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36"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37" name="PlaceHolder 1"/>
          <p:cNvSpPr>
            <a:spLocks noGrp="1"/>
          </p:cNvSpPr>
          <p:nvPr>
            <p:ph type="sldImg"/>
          </p:nvPr>
        </p:nvSpPr>
        <p:spPr>
          <a:xfrm>
            <a:off x="685800" y="1143000"/>
            <a:ext cx="5486040" cy="3085920"/>
          </a:xfrm>
          <a:prstGeom prst="rect">
            <a:avLst/>
          </a:prstGeom>
          <a:ln w="0">
            <a:noFill/>
          </a:ln>
        </p:spPr>
      </p:sp>
      <p:sp>
        <p:nvSpPr>
          <p:cNvPr id="338"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39"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40" name="PlaceHolder 1"/>
          <p:cNvSpPr>
            <a:spLocks noGrp="1"/>
          </p:cNvSpPr>
          <p:nvPr>
            <p:ph type="sldImg"/>
          </p:nvPr>
        </p:nvSpPr>
        <p:spPr>
          <a:xfrm>
            <a:off x="685800" y="1143000"/>
            <a:ext cx="5486040" cy="3085920"/>
          </a:xfrm>
          <a:prstGeom prst="rect">
            <a:avLst/>
          </a:prstGeom>
          <a:ln w="0">
            <a:noFill/>
          </a:ln>
        </p:spPr>
      </p:sp>
      <p:sp>
        <p:nvSpPr>
          <p:cNvPr id="341" name="PlaceHolder 2"/>
          <p:cNvSpPr>
            <a:spLocks noGrp="1"/>
          </p:cNvSpPr>
          <p:nvPr>
            <p:ph type="body" idx="43"/>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42" name="PlaceHolder 3"/>
          <p:cNvSpPr>
            <a:spLocks noGrp="1"/>
          </p:cNvSpPr>
          <p:nvPr>
            <p:ph type="sldNum" idx="42"/>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58C7FD6-0792-4495-A1C8-994778E857B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700B6A6-4549-47A7-A04B-661533CB05E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0D3E8C1-655B-47E1-8F18-91D3FD1E754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59D1845-969C-4069-8263-8A94EAFF19B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49BEFB1-76B2-4DFC-8DB6-E8690F7F23F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61AB36D-2063-47C3-AC7B-E0D5D9F9DA4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3650517-F0F4-498D-A0E6-466EF1EDC1D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EDF97B7-BC3D-4E00-8C58-3D3CF9B03D3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23D3E46-0992-464D-9407-EA3CE536501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93A6060-F5F6-4DE4-A02B-E121B5A0D8D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19DA59E-E37D-428A-9CB6-4A7A32998F3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81F96735-24AB-4BC7-948F-B46D8C355A8A}"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58A147DD-7FA7-4519-8C35-016ED1AA5185}"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1.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1.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1.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1.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 Id="rId3" Type="http://schemas.openxmlformats.org/officeDocument/2006/relationships/image" Target="../media/image1.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9610404001201010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72" name="PlaceHolder 1"/>
          <p:cNvSpPr>
            <a:spLocks noGrp="1"/>
          </p:cNvSpPr>
          <p:nvPr>
            <p:ph type="title"/>
          </p:nvPr>
        </p:nvSpPr>
        <p:spPr>
          <a:xfrm>
            <a:off x="791280" y="858600"/>
            <a:ext cx="9798840" cy="257004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dk1"/>
                </a:solidFill>
                <a:latin typeface="Arial"/>
                <a:ea typeface="微软雅黑"/>
              </a:rPr>
              <a:t>如何引导员工将安全操作要求转化为具体行动</a:t>
            </a:r>
            <a:endParaRPr lang="en-US" sz="6000" b="0" strike="noStrike" spc="-1">
              <a:solidFill>
                <a:schemeClr val="dk1"/>
              </a:solidFill>
              <a:latin typeface="Arial"/>
            </a:endParaRPr>
          </a:p>
        </p:txBody>
      </p:sp>
      <p:sp>
        <p:nvSpPr>
          <p:cNvPr id="73" name="PlaceHolder 2"/>
          <p:cNvSpPr>
            <a:spLocks noGrp="1"/>
          </p:cNvSpPr>
          <p:nvPr>
            <p:ph type="subTitle" idx="4"/>
          </p:nvPr>
        </p:nvSpPr>
        <p:spPr>
          <a:xfrm>
            <a:off x="1198800" y="3560400"/>
            <a:ext cx="472680" cy="202680"/>
          </a:xfrm>
          <a:prstGeom prst="rect">
            <a:avLst/>
          </a:prstGeom>
          <a:noFill/>
          <a:ln w="0">
            <a:noFill/>
          </a:ln>
        </p:spPr>
        <p:txBody>
          <a:bodyPr lIns="90000" tIns="46800" rIns="90000" bIns="46800" anchor="t">
            <a:normAutofit fontScale="37485" lnSpcReduction="20000"/>
          </a:bodyPr>
          <a:lstStyle/>
          <a:p>
            <a:pPr indent="0" algn="ctr" defTabSz="914400">
              <a:lnSpc>
                <a:spcPct val="110000"/>
              </a:lnSpc>
              <a:spcAft>
                <a:spcPts val="1001"/>
              </a:spcAft>
              <a:buNone/>
              <a:tabLst>
                <a:tab pos="0"/>
              </a:tabLst>
            </a:pPr>
            <a:r>
              <a:rPr lang="en-US" sz="2400" b="0" strike="noStrike" spc="199">
                <a:solidFill>
                  <a:schemeClr val="dk1">
                    <a:lumMod val="65000"/>
                    <a:lumOff val="35000"/>
                  </a:schemeClr>
                </a:solidFill>
                <a:latin typeface="Arial"/>
                <a:ea typeface="微软雅黑"/>
              </a:rPr>
              <a:t> </a:t>
            </a:r>
            <a:endParaRPr lang="en-US" sz="2400" b="0" strike="noStrike" spc="-1">
              <a:solidFill>
                <a:srgbClr val="000000"/>
              </a:solidFill>
              <a:latin typeface="Arial"/>
            </a:endParaRPr>
          </a:p>
        </p:txBody>
      </p:sp>
      <p:sp>
        <p:nvSpPr>
          <p:cNvPr id="74" name="文本框 3"/>
          <p:cNvSpPr/>
          <p:nvPr/>
        </p:nvSpPr>
        <p:spPr>
          <a:xfrm>
            <a:off x="4453200" y="4485600"/>
            <a:ext cx="4063680" cy="1086840"/>
          </a:xfrm>
          <a:prstGeom prst="rect">
            <a:avLst/>
          </a:prstGeom>
          <a:noFill/>
          <a:ln w="0">
            <a:noFill/>
          </a:ln>
        </p:spPr>
        <p:style>
          <a:lnRef idx="0"/>
          <a:fillRef idx="0"/>
          <a:effectRef idx="0"/>
          <a:fontRef idx="minor"/>
        </p:style>
        <p:txBody>
          <a:bodyPr lIns="90000" tIns="45000" rIns="90000" bIns="45000" anchor="t">
            <a:noAutofit/>
          </a:bodyPr>
          <a:lstStyle/>
          <a:p>
            <a:pPr defTabSz="914400">
              <a:lnSpc>
                <a:spcPct val="100000"/>
              </a:lnSpc>
            </a:pPr>
            <a:r>
              <a:rPr lang="zh-CN" sz="1800" b="0" strike="noStrike" spc="-1">
                <a:solidFill>
                  <a:schemeClr val="dk1"/>
                </a:solidFill>
                <a:latin typeface="Arial"/>
                <a:ea typeface="微软雅黑"/>
              </a:rPr>
              <a:t>制作人：魏老师</a:t>
            </a:r>
            <a:r>
              <a:rPr lang="en-US" sz="1800" b="0" strike="noStrike" spc="-1">
                <a:solidFill>
                  <a:schemeClr val="dk1"/>
                </a:solidFill>
                <a:latin typeface="Arial"/>
                <a:ea typeface="微软雅黑"/>
              </a:rPr>
              <a:t> </a:t>
            </a:r>
            <a:endParaRPr lang="en-US" sz="1800" b="0" strike="noStrike" spc="-1">
              <a:solidFill>
                <a:srgbClr val="000000"/>
              </a:solidFill>
              <a:latin typeface="Arial"/>
            </a:endParaRPr>
          </a:p>
          <a:p>
            <a:pPr defTabSz="914400">
              <a:lnSpc>
                <a:spcPct val="100000"/>
              </a:lnSpc>
            </a:pPr>
            <a:endParaRPr lang="en-US" sz="1800" b="0" strike="noStrike" spc="-1">
              <a:solidFill>
                <a:srgbClr val="000000"/>
              </a:solidFill>
              <a:latin typeface="Arial"/>
            </a:endParaRPr>
          </a:p>
          <a:p>
            <a:pPr defTabSz="914400">
              <a:lnSpc>
                <a:spcPct val="100000"/>
              </a:lnSpc>
            </a:pPr>
            <a:r>
              <a:rPr lang="zh-CN" sz="1800" b="0" strike="noStrike" spc="-1">
                <a:solidFill>
                  <a:schemeClr val="dk1"/>
                </a:solidFill>
                <a:latin typeface="Arial"/>
                <a:ea typeface="微软雅黑"/>
              </a:rPr>
              <a:t>制作时间：</a:t>
            </a:r>
            <a:r>
              <a:rPr lang="en-US" sz="1800" b="0" strike="noStrike" spc="-1">
                <a:solidFill>
                  <a:schemeClr val="dk1"/>
                </a:solidFill>
                <a:latin typeface="Arial"/>
                <a:ea typeface="微软雅黑"/>
              </a:rPr>
              <a:t>2024</a:t>
            </a:r>
            <a:r>
              <a:rPr lang="zh-CN" sz="1800" b="0" strike="noStrike" spc="-1">
                <a:solidFill>
                  <a:schemeClr val="dk1"/>
                </a:solidFill>
                <a:latin typeface="Arial"/>
                <a:ea typeface="微软雅黑"/>
              </a:rPr>
              <a:t>年</a:t>
            </a:r>
            <a:r>
              <a:rPr lang="en-US" sz="1800" b="0" strike="noStrike" spc="-1">
                <a:solidFill>
                  <a:schemeClr val="dk1"/>
                </a:solidFill>
                <a:latin typeface="Arial"/>
                <a:ea typeface="微软雅黑"/>
              </a:rPr>
              <a:t>X</a:t>
            </a:r>
            <a:r>
              <a:rPr lang="zh-CN" sz="1800" b="0" strike="noStrike" spc="-1">
                <a:solidFill>
                  <a:schemeClr val="dk1"/>
                </a:solidFill>
                <a:latin typeface="Arial"/>
                <a:ea typeface="微软雅黑"/>
              </a:rPr>
              <a:t>月</a:t>
            </a:r>
            <a:endParaRPr lang="en-US" sz="1800" b="0" strike="noStrike" spc="-1">
              <a:solidFill>
                <a:srgbClr val="000000"/>
              </a:solidFill>
              <a:latin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5" name="PlaceHolder 1"/>
          <p:cNvSpPr>
            <a:spLocks noGrp="1"/>
          </p:cNvSpPr>
          <p:nvPr>
            <p:ph type="title" idx="4294967295"/>
          </p:nvPr>
        </p:nvSpPr>
        <p:spPr>
          <a:xfrm>
            <a:off x="5113080" y="9691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目录</a:t>
            </a:r>
            <a:endParaRPr lang="en-US" sz="3600" b="0" strike="noStrike" spc="-1">
              <a:solidFill>
                <a:schemeClr val="dk1"/>
              </a:solidFill>
              <a:latin typeface="Arial"/>
            </a:endParaRPr>
          </a:p>
        </p:txBody>
      </p:sp>
      <p:sp>
        <p:nvSpPr>
          <p:cNvPr id="76"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a:bodyPr>
          <a:lstStyle/>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1</a:t>
            </a:r>
            <a:r>
              <a:rPr lang="zh-CN" sz="3000" b="0" strike="noStrike" spc="-1">
                <a:solidFill>
                  <a:schemeClr val="dk1"/>
                </a:solidFill>
                <a:latin typeface="微软雅黑"/>
                <a:ea typeface="微软雅黑"/>
              </a:rPr>
              <a:t>章  简介</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2</a:t>
            </a:r>
            <a:r>
              <a:rPr lang="zh-CN" sz="3000" b="0" strike="noStrike" spc="-1">
                <a:solidFill>
                  <a:schemeClr val="dk1"/>
                </a:solidFill>
                <a:latin typeface="微软雅黑"/>
                <a:ea typeface="微软雅黑"/>
              </a:rPr>
              <a:t>章  培训课程</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3</a:t>
            </a:r>
            <a:r>
              <a:rPr lang="zh-CN" sz="3000" b="0" strike="noStrike" spc="-1">
                <a:solidFill>
                  <a:schemeClr val="dk1"/>
                </a:solidFill>
                <a:latin typeface="微软雅黑"/>
                <a:ea typeface="微软雅黑"/>
              </a:rPr>
              <a:t>章  转化方法</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4</a:t>
            </a:r>
            <a:r>
              <a:rPr lang="zh-CN" sz="3000" b="0" strike="noStrike" spc="-1">
                <a:solidFill>
                  <a:schemeClr val="dk1"/>
                </a:solidFill>
                <a:latin typeface="微软雅黑"/>
                <a:ea typeface="微软雅黑"/>
              </a:rPr>
              <a:t>章  实践演练</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5</a:t>
            </a:r>
            <a:r>
              <a:rPr lang="zh-CN" sz="3000" b="0" strike="noStrike" spc="-1">
                <a:solidFill>
                  <a:schemeClr val="dk1"/>
                </a:solidFill>
                <a:latin typeface="微软雅黑"/>
                <a:ea typeface="微软雅黑"/>
              </a:rPr>
              <a:t>章  监督管理</a:t>
            </a:r>
            <a:endParaRPr lang="en-US" sz="3000" b="0" strike="noStrike" spc="-1">
              <a:solidFill>
                <a:srgbClr val="000000"/>
              </a:solidFill>
              <a:latin typeface="Arial"/>
            </a:endParaRPr>
          </a:p>
          <a:p>
            <a:pPr defTabSz="914400">
              <a:lnSpc>
                <a:spcPct val="100000"/>
              </a:lnSpc>
            </a:pPr>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6</a:t>
            </a:r>
            <a:r>
              <a:rPr lang="zh-CN" sz="3000" b="0" strike="noStrike" spc="-1">
                <a:solidFill>
                  <a:schemeClr val="dk1"/>
                </a:solidFill>
                <a:latin typeface="微软雅黑"/>
                <a:ea typeface="微软雅黑"/>
              </a:rPr>
              <a:t>章  总结</a:t>
            </a:r>
            <a:endParaRPr lang="en-US" sz="3000" b="0" strike="noStrike" spc="-1">
              <a:solidFill>
                <a:srgbClr val="000000"/>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78"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1</a:t>
            </a:r>
            <a:r>
              <a:rPr lang="zh-CN" sz="3600" b="1" strike="noStrike" spc="299">
                <a:solidFill>
                  <a:schemeClr val="dk1">
                    <a:lumMod val="85000"/>
                    <a:lumOff val="15000"/>
                  </a:schemeClr>
                </a:solidFill>
                <a:latin typeface="Arial"/>
                <a:ea typeface="微软雅黑"/>
              </a:rPr>
              <a:t>章 简介</a:t>
            </a:r>
            <a:endParaRPr lang="en-US" sz="3600" b="0" strike="noStrike" spc="-1">
              <a:solidFill>
                <a:schemeClr val="dk1"/>
              </a:solidFill>
              <a:latin typeface="Arial"/>
            </a:endParaRPr>
          </a:p>
        </p:txBody>
      </p:sp>
      <p:sp>
        <p:nvSpPr>
          <p:cNvPr id="7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0"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81"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安全操作要求转化为具体行动</a:t>
            </a:r>
            <a:endParaRPr lang="en-US" sz="3500" b="0" strike="noStrike" spc="-1">
              <a:solidFill>
                <a:srgbClr val="000000"/>
              </a:solidFill>
              <a:latin typeface="Arial"/>
            </a:endParaRPr>
          </a:p>
        </p:txBody>
      </p:sp>
      <p:sp>
        <p:nvSpPr>
          <p:cNvPr id="82"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引导员工将安全操作要求转化为具体行动是企业安全管理的关键之一。通过培训员工理解安全操作要求的重要性，并建立正确的操作习惯，可以有效减少事故发生的可能性，提高员工工作效率和减少公司的安全风险。</a:t>
            </a:r>
            <a:endParaRPr lang="en-US" sz="2500" b="0" strike="noStrike" spc="-1">
              <a:solidFill>
                <a:srgbClr val="000000"/>
              </a:solidFill>
              <a:latin typeface="Arial"/>
            </a:endParaRPr>
          </a:p>
        </p:txBody>
      </p:sp>
      <p:sp>
        <p:nvSpPr>
          <p:cNvPr id="83"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4"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如何引导员工转化安全操作要求</a:t>
            </a:r>
            <a:endParaRPr lang="en-US" sz="3600" b="0" strike="noStrike" spc="-1">
              <a:solidFill>
                <a:schemeClr val="dk1"/>
              </a:solidFill>
              <a:latin typeface="Arial"/>
            </a:endParaRPr>
          </a:p>
        </p:txBody>
      </p:sp>
      <p:sp>
        <p:nvSpPr>
          <p:cNvPr id="85"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提高员工对安全操作要求的认识和理解</a:t>
            </a:r>
            <a:endParaRPr lang="en-US" sz="1500" b="0" strike="noStrike" spc="-1">
              <a:solidFill>
                <a:srgbClr val="000000"/>
              </a:solidFill>
              <a:latin typeface="Arial"/>
            </a:endParaRPr>
          </a:p>
        </p:txBody>
      </p:sp>
      <p:sp>
        <p:nvSpPr>
          <p:cNvPr id="86"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培训</a:t>
            </a:r>
            <a:endParaRPr lang="en-US" sz="2200" b="0" strike="noStrike" spc="-1">
              <a:solidFill>
                <a:srgbClr val="000000"/>
              </a:solidFill>
              <a:latin typeface="Arial"/>
            </a:endParaRPr>
          </a:p>
        </p:txBody>
      </p:sp>
      <p:sp>
        <p:nvSpPr>
          <p:cNvPr id="87"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建立奖惩机制，激发员工主动性</a:t>
            </a:r>
            <a:endParaRPr lang="en-US" sz="1500" b="0" strike="noStrike" spc="-1">
              <a:solidFill>
                <a:srgbClr val="000000"/>
              </a:solidFill>
              <a:latin typeface="Arial"/>
            </a:endParaRPr>
          </a:p>
        </p:txBody>
      </p:sp>
      <p:sp>
        <p:nvSpPr>
          <p:cNvPr id="88"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激励</a:t>
            </a:r>
            <a:endParaRPr lang="en-US" sz="2200" b="0" strike="noStrike" spc="-1">
              <a:solidFill>
                <a:srgbClr val="000000"/>
              </a:solidFill>
              <a:latin typeface="Arial"/>
            </a:endParaRPr>
          </a:p>
        </p:txBody>
      </p:sp>
      <p:sp>
        <p:nvSpPr>
          <p:cNvPr id="89"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持续沟通和反馈，促进员工行动</a:t>
            </a:r>
            <a:endParaRPr lang="en-US" sz="1500" b="0" strike="noStrike" spc="-1">
              <a:solidFill>
                <a:srgbClr val="000000"/>
              </a:solidFill>
              <a:latin typeface="Arial"/>
            </a:endParaRPr>
          </a:p>
        </p:txBody>
      </p:sp>
      <p:sp>
        <p:nvSpPr>
          <p:cNvPr id="90"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沟通</a:t>
            </a:r>
            <a:endParaRPr lang="en-US" sz="2200" b="0" strike="noStrike" spc="-1">
              <a:solidFill>
                <a:srgbClr val="000000"/>
              </a:solidFill>
              <a:latin typeface="Arial"/>
            </a:endParaRPr>
          </a:p>
        </p:txBody>
      </p:sp>
      <p:sp>
        <p:nvSpPr>
          <p:cNvPr id="91"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领导示范，员工效仿</a:t>
            </a:r>
            <a:endParaRPr lang="en-US" sz="1500" b="0" strike="noStrike" spc="-1">
              <a:solidFill>
                <a:srgbClr val="000000"/>
              </a:solidFill>
              <a:latin typeface="Arial"/>
            </a:endParaRPr>
          </a:p>
        </p:txBody>
      </p:sp>
      <p:sp>
        <p:nvSpPr>
          <p:cNvPr id="92"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示范</a:t>
            </a:r>
            <a:endParaRPr lang="en-US" sz="2200" b="0" strike="noStrike" spc="-1">
              <a:solidFill>
                <a:srgbClr val="000000"/>
              </a:solidFill>
              <a:latin typeface="Aria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93"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转化安全操作要求的挑战</a:t>
            </a:r>
            <a:endParaRPr lang="en-US" sz="3600" b="0" strike="noStrike" spc="-1">
              <a:solidFill>
                <a:schemeClr val="dk1"/>
              </a:solidFill>
              <a:latin typeface="Arial"/>
            </a:endParaRPr>
          </a:p>
        </p:txBody>
      </p:sp>
      <p:sp>
        <p:nvSpPr>
          <p:cNvPr id="94"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对新要求抱有排斥情绪</a:t>
            </a:r>
            <a:endParaRPr lang="en-US" sz="1500" b="0" strike="noStrike" spc="-1">
              <a:solidFill>
                <a:srgbClr val="000000"/>
              </a:solidFill>
              <a:latin typeface="Arial"/>
            </a:endParaRPr>
          </a:p>
        </p:txBody>
      </p:sp>
      <p:sp>
        <p:nvSpPr>
          <p:cNvPr id="95"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员工抵触心理</a:t>
            </a:r>
            <a:endParaRPr lang="en-US" sz="2200" b="0" strike="noStrike" spc="-1">
              <a:solidFill>
                <a:srgbClr val="000000"/>
              </a:solidFill>
              <a:latin typeface="Arial"/>
            </a:endParaRPr>
          </a:p>
        </p:txBody>
      </p:sp>
      <p:sp>
        <p:nvSpPr>
          <p:cNvPr id="96"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操作要求复杂，容易出错</a:t>
            </a:r>
            <a:endParaRPr lang="en-US" sz="1500" b="0" strike="noStrike" spc="-1">
              <a:solidFill>
                <a:srgbClr val="000000"/>
              </a:solidFill>
              <a:latin typeface="Arial"/>
            </a:endParaRPr>
          </a:p>
        </p:txBody>
      </p:sp>
      <p:sp>
        <p:nvSpPr>
          <p:cNvPr id="97"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执行困难</a:t>
            </a:r>
            <a:endParaRPr lang="en-US" sz="2200" b="0" strike="noStrike" spc="-1">
              <a:solidFill>
                <a:srgbClr val="000000"/>
              </a:solidFill>
              <a:latin typeface="Arial"/>
            </a:endParaRPr>
          </a:p>
        </p:txBody>
      </p:sp>
      <p:sp>
        <p:nvSpPr>
          <p:cNvPr id="98"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对安全操作要求认识不足</a:t>
            </a:r>
            <a:endParaRPr lang="en-US" sz="1500" b="0" strike="noStrike" spc="-1">
              <a:solidFill>
                <a:srgbClr val="000000"/>
              </a:solidFill>
              <a:latin typeface="Arial"/>
            </a:endParaRPr>
          </a:p>
        </p:txBody>
      </p:sp>
      <p:sp>
        <p:nvSpPr>
          <p:cNvPr id="99"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缺乏意识</a:t>
            </a:r>
            <a:endParaRPr lang="en-US" sz="2200" b="0" strike="noStrike" spc="-1">
              <a:solidFill>
                <a:srgbClr val="000000"/>
              </a:solidFill>
              <a:latin typeface="Arial"/>
            </a:endParaRPr>
          </a:p>
        </p:txBody>
      </p:sp>
      <p:sp>
        <p:nvSpPr>
          <p:cNvPr id="100"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没有推动员工自觉行动的动力</a:t>
            </a:r>
            <a:endParaRPr lang="en-US" sz="1500" b="0" strike="noStrike" spc="-1">
              <a:solidFill>
                <a:srgbClr val="000000"/>
              </a:solidFill>
              <a:latin typeface="Arial"/>
            </a:endParaRPr>
          </a:p>
        </p:txBody>
      </p:sp>
      <p:sp>
        <p:nvSpPr>
          <p:cNvPr id="101"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缺乏动力</a:t>
            </a:r>
            <a:endParaRPr lang="en-US" sz="2200" b="0" strike="noStrike" spc="-1">
              <a:solidFill>
                <a:srgbClr val="000000"/>
              </a:solidFill>
              <a:latin typeface="Aria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02"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安全操作要求转化为行动的重要性</a:t>
            </a:r>
            <a:endParaRPr lang="en-US" sz="3600" b="0" strike="noStrike" spc="-1">
              <a:solidFill>
                <a:schemeClr val="dk1"/>
              </a:solidFill>
              <a:latin typeface="Arial"/>
            </a:endParaRPr>
          </a:p>
        </p:txBody>
      </p:sp>
      <p:sp>
        <p:nvSpPr>
          <p:cNvPr id="103"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员工遵守操作规程，减少意外发生</a:t>
            </a:r>
            <a:endParaRPr lang="en-US" sz="2000" b="0" strike="noStrike" spc="-1">
              <a:solidFill>
                <a:srgbClr val="000000"/>
              </a:solidFill>
              <a:latin typeface="Arial"/>
            </a:endParaRPr>
          </a:p>
        </p:txBody>
      </p:sp>
      <p:sp>
        <p:nvSpPr>
          <p:cNvPr id="104"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减少事故风险</a:t>
            </a:r>
            <a:endParaRPr lang="en-US" sz="3000" b="0" strike="noStrike" spc="-1">
              <a:solidFill>
                <a:srgbClr val="000000"/>
              </a:solidFill>
              <a:latin typeface="Arial"/>
            </a:endParaRPr>
          </a:p>
        </p:txBody>
      </p:sp>
      <p:sp>
        <p:nvSpPr>
          <p:cNvPr id="105"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06"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关注员工安全，增加员工归属感</a:t>
            </a:r>
            <a:endParaRPr lang="en-US" sz="2000" b="0" strike="noStrike" spc="-1">
              <a:solidFill>
                <a:srgbClr val="000000"/>
              </a:solidFill>
              <a:latin typeface="Arial"/>
            </a:endParaRPr>
          </a:p>
        </p:txBody>
      </p:sp>
      <p:sp>
        <p:nvSpPr>
          <p:cNvPr id="107"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增加员工忠诚度</a:t>
            </a:r>
            <a:endParaRPr lang="en-US" sz="3000" b="0" strike="noStrike" spc="-1">
              <a:solidFill>
                <a:srgbClr val="000000"/>
              </a:solidFill>
              <a:latin typeface="Arial"/>
            </a:endParaRPr>
          </a:p>
        </p:txBody>
      </p:sp>
      <p:sp>
        <p:nvSpPr>
          <p:cNvPr id="108"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09"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规范操作流程，提高生产效率</a:t>
            </a:r>
            <a:endParaRPr lang="en-US" sz="2000" b="0" strike="noStrike" spc="-1">
              <a:solidFill>
                <a:srgbClr val="000000"/>
              </a:solidFill>
              <a:latin typeface="Arial"/>
            </a:endParaRPr>
          </a:p>
        </p:txBody>
      </p:sp>
      <p:sp>
        <p:nvSpPr>
          <p:cNvPr id="110"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提高工作效率</a:t>
            </a:r>
            <a:endParaRPr lang="en-US" sz="3000" b="0" strike="noStrike" spc="-1">
              <a:solidFill>
                <a:srgbClr val="000000"/>
              </a:solidFill>
              <a:latin typeface="Arial"/>
            </a:endParaRPr>
          </a:p>
        </p:txBody>
      </p:sp>
      <p:sp>
        <p:nvSpPr>
          <p:cNvPr id="111" name="椭圆 1"/>
          <p:cNvSpPr/>
          <p:nvPr/>
        </p:nvSpPr>
        <p:spPr>
          <a:xfrm>
            <a:off x="669240" y="507060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12"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13"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激励</a:t>
            </a:r>
            <a:endParaRPr lang="en-US" sz="2200" b="0" strike="noStrike" spc="-1">
              <a:solidFill>
                <a:srgbClr val="000000"/>
              </a:solidFill>
              <a:latin typeface="Arial"/>
            </a:endParaRPr>
          </a:p>
        </p:txBody>
      </p:sp>
      <p:sp>
        <p:nvSpPr>
          <p:cNvPr id="114"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建立奖励制度，鼓励员工积极参与</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设立惩罚措施，规范员工违规行为</a:t>
            </a:r>
            <a:endParaRPr lang="en-US" sz="1500" b="0" strike="noStrike" spc="-1">
              <a:solidFill>
                <a:srgbClr val="000000"/>
              </a:solidFill>
              <a:latin typeface="Arial"/>
            </a:endParaRPr>
          </a:p>
        </p:txBody>
      </p:sp>
      <p:sp>
        <p:nvSpPr>
          <p:cNvPr id="115"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16"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沟通</a:t>
            </a:r>
            <a:endParaRPr lang="en-US" sz="2200" b="0" strike="noStrike" spc="-1">
              <a:solidFill>
                <a:srgbClr val="000000"/>
              </a:solidFill>
              <a:latin typeface="Arial"/>
            </a:endParaRPr>
          </a:p>
        </p:txBody>
      </p:sp>
      <p:sp>
        <p:nvSpPr>
          <p:cNvPr id="117"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定期召开安全会议，传达企业要求</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建立反馈渠道，及时解决问题</a:t>
            </a:r>
            <a:endParaRPr lang="en-US" sz="1500" b="0" strike="noStrike" spc="-1">
              <a:solidFill>
                <a:srgbClr val="000000"/>
              </a:solidFill>
              <a:latin typeface="Arial"/>
            </a:endParaRPr>
          </a:p>
        </p:txBody>
      </p:sp>
      <p:sp>
        <p:nvSpPr>
          <p:cNvPr id="118"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19"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示范</a:t>
            </a:r>
            <a:endParaRPr lang="en-US" sz="2200" b="0" strike="noStrike" spc="-1">
              <a:solidFill>
                <a:srgbClr val="000000"/>
              </a:solidFill>
              <a:latin typeface="Arial"/>
            </a:endParaRPr>
          </a:p>
        </p:txBody>
      </p:sp>
      <p:sp>
        <p:nvSpPr>
          <p:cNvPr id="120"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领导示例，引领员工正确操作</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优秀员工示范，推动员工学习</a:t>
            </a:r>
            <a:endParaRPr lang="en-US" sz="1500" b="0" strike="noStrike" spc="-1">
              <a:solidFill>
                <a:srgbClr val="000000"/>
              </a:solidFill>
              <a:latin typeface="Arial"/>
            </a:endParaRPr>
          </a:p>
        </p:txBody>
      </p:sp>
      <p:sp>
        <p:nvSpPr>
          <p:cNvPr id="121"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安全操作要求转化为具体行动的关键</a:t>
            </a:r>
            <a:endParaRPr lang="en-US" sz="3600" b="0" strike="noStrike" spc="-1">
              <a:solidFill>
                <a:schemeClr val="dk1"/>
              </a:solidFill>
              <a:latin typeface="Arial"/>
            </a:endParaRPr>
          </a:p>
        </p:txBody>
      </p:sp>
      <p:sp>
        <p:nvSpPr>
          <p:cNvPr id="122"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23"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培训</a:t>
            </a:r>
            <a:endParaRPr lang="en-US" sz="2200" b="0" strike="noStrike" spc="-1">
              <a:solidFill>
                <a:srgbClr val="000000"/>
              </a:solidFill>
              <a:latin typeface="Arial"/>
            </a:endParaRPr>
          </a:p>
        </p:txBody>
      </p:sp>
      <p:sp>
        <p:nvSpPr>
          <p:cNvPr id="124"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加强员工知识普及，提高认识水平</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教育员工安全操作技能，规范操作行为</a:t>
            </a:r>
            <a:endParaRPr lang="en-US" sz="1500" b="0" strike="noStrike" spc="-1">
              <a:solidFill>
                <a:srgbClr val="000000"/>
              </a:solidFill>
              <a:latin typeface="Aria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25"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结语</a:t>
            </a:r>
            <a:endParaRPr lang="en-US" sz="3600" b="0" strike="noStrike" spc="-1">
              <a:solidFill>
                <a:schemeClr val="dk1"/>
              </a:solidFill>
              <a:latin typeface="Arial"/>
            </a:endParaRPr>
          </a:p>
        </p:txBody>
      </p:sp>
      <p:sp>
        <p:nvSpPr>
          <p:cNvPr id="126"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将安全操作要求转化为具体行动是企业安全管理的重要环节。只有员工理解、接受并切实执行安全操作要求，才能有效维护企业的安全生产环境，提高生产效率，保障员工的身心健康。</a:t>
            </a:r>
            <a:endParaRPr lang="en-US" sz="2500" b="0" strike="noStrike" spc="-1">
              <a:solidFill>
                <a:srgbClr val="000000"/>
              </a:solidFill>
              <a:latin typeface="Arial"/>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2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128"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2</a:t>
            </a:r>
            <a:r>
              <a:rPr lang="zh-CN" sz="3600" b="1" strike="noStrike" spc="299">
                <a:solidFill>
                  <a:schemeClr val="dk1">
                    <a:lumMod val="85000"/>
                    <a:lumOff val="15000"/>
                  </a:schemeClr>
                </a:solidFill>
                <a:latin typeface="Arial"/>
                <a:ea typeface="微软雅黑"/>
              </a:rPr>
              <a:t>章 培训课程</a:t>
            </a:r>
            <a:endParaRPr lang="en-US" sz="3600" b="0" strike="noStrike" spc="-1">
              <a:solidFill>
                <a:schemeClr val="dk1"/>
              </a:solidFill>
              <a:latin typeface="Arial"/>
            </a:endParaRPr>
          </a:p>
        </p:txBody>
      </p:sp>
      <p:sp>
        <p:nvSpPr>
          <p:cNvPr id="12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30"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知识普及</a:t>
            </a:r>
            <a:endParaRPr lang="en-US" sz="3600" b="0" strike="noStrike" spc="-1">
              <a:solidFill>
                <a:schemeClr val="dk1"/>
              </a:solidFill>
              <a:latin typeface="Arial"/>
            </a:endParaRPr>
          </a:p>
        </p:txBody>
      </p:sp>
      <p:sp>
        <p:nvSpPr>
          <p:cNvPr id="131"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在培训课程中，首先要对相关的安全操作要求进行知识普及，让员工清楚了解公司的规定和要求。这样可以提高员工的安全意识，减少事故的发生。</a:t>
            </a:r>
            <a:endParaRPr lang="en-US" sz="2500" b="0" strike="noStrike" spc="-1">
              <a:solidFill>
                <a:srgbClr val="000000"/>
              </a:solidFill>
              <a:latin typeface="Arial"/>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32"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33"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案例分享</a:t>
            </a:r>
            <a:endParaRPr lang="en-US" sz="3500" b="0" strike="noStrike" spc="-1">
              <a:solidFill>
                <a:srgbClr val="000000"/>
              </a:solidFill>
              <a:latin typeface="Arial"/>
            </a:endParaRPr>
          </a:p>
        </p:txBody>
      </p:sp>
      <p:sp>
        <p:nvSpPr>
          <p:cNvPr id="134"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通过案例分享，让员工了解实际操作中发生的事故，并且分析事故发生的原因，引发员工的思考和警惕。通过案例可以让员工更直观地了解安全操作的重要性。</a:t>
            </a:r>
            <a:endParaRPr lang="en-US" sz="2500" b="0" strike="noStrike" spc="-1">
              <a:solidFill>
                <a:srgbClr val="000000"/>
              </a:solidFill>
              <a:latin typeface="Arial"/>
            </a:endParaRPr>
          </a:p>
        </p:txBody>
      </p:sp>
      <p:sp>
        <p:nvSpPr>
          <p:cNvPr id="135"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36"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角色扮演</a:t>
            </a:r>
            <a:endParaRPr lang="en-US" sz="3600" b="0" strike="noStrike" spc="-1">
              <a:solidFill>
                <a:schemeClr val="dk1"/>
              </a:solidFill>
              <a:latin typeface="Arial"/>
            </a:endParaRPr>
          </a:p>
        </p:txBody>
      </p:sp>
      <p:sp>
        <p:nvSpPr>
          <p:cNvPr id="137"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通过模拟情景，让员工快速做出正确的决策</a:t>
            </a:r>
            <a:endParaRPr lang="en-US" sz="2000" b="0" strike="noStrike" spc="-1">
              <a:solidFill>
                <a:srgbClr val="000000"/>
              </a:solidFill>
              <a:latin typeface="Arial"/>
            </a:endParaRPr>
          </a:p>
        </p:txBody>
      </p:sp>
      <p:sp>
        <p:nvSpPr>
          <p:cNvPr id="138"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提高应急反应能力</a:t>
            </a:r>
            <a:endParaRPr lang="en-US" sz="3000" b="0" strike="noStrike" spc="-1">
              <a:solidFill>
                <a:srgbClr val="000000"/>
              </a:solidFill>
              <a:latin typeface="Arial"/>
            </a:endParaRPr>
          </a:p>
        </p:txBody>
      </p:sp>
      <p:sp>
        <p:nvSpPr>
          <p:cNvPr id="139"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40"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让员工相互配合，形成默契的团队</a:t>
            </a:r>
            <a:endParaRPr lang="en-US" sz="2000" b="0" strike="noStrike" spc="-1">
              <a:solidFill>
                <a:srgbClr val="000000"/>
              </a:solidFill>
              <a:latin typeface="Arial"/>
            </a:endParaRPr>
          </a:p>
        </p:txBody>
      </p:sp>
      <p:sp>
        <p:nvSpPr>
          <p:cNvPr id="141"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促进团队合作</a:t>
            </a:r>
            <a:endParaRPr lang="en-US" sz="3000" b="0" strike="noStrike" spc="-1">
              <a:solidFill>
                <a:srgbClr val="000000"/>
              </a:solidFill>
              <a:latin typeface="Arial"/>
            </a:endParaRPr>
          </a:p>
        </p:txBody>
      </p:sp>
      <p:sp>
        <p:nvSpPr>
          <p:cNvPr id="142"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43"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在扮演中体会规定和要求的重要性</a:t>
            </a:r>
            <a:endParaRPr lang="en-US" sz="2000" b="0" strike="noStrike" spc="-1">
              <a:solidFill>
                <a:srgbClr val="000000"/>
              </a:solidFill>
              <a:latin typeface="Arial"/>
            </a:endParaRPr>
          </a:p>
        </p:txBody>
      </p:sp>
      <p:sp>
        <p:nvSpPr>
          <p:cNvPr id="144"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加深对安全操作的理解</a:t>
            </a:r>
            <a:endParaRPr lang="en-US" sz="3000" b="0" strike="noStrike" spc="-1">
              <a:solidFill>
                <a:srgbClr val="000000"/>
              </a:solidFill>
              <a:latin typeface="Arial"/>
            </a:endParaRPr>
          </a:p>
        </p:txBody>
      </p:sp>
      <p:sp>
        <p:nvSpPr>
          <p:cNvPr id="145" name="椭圆 1"/>
          <p:cNvSpPr/>
          <p:nvPr/>
        </p:nvSpPr>
        <p:spPr>
          <a:xfrm>
            <a:off x="669240" y="507060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46"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7"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交流看法</a:t>
            </a:r>
            <a:endParaRPr lang="en-US" sz="2200" b="0" strike="noStrike" spc="-1">
              <a:solidFill>
                <a:srgbClr val="000000"/>
              </a:solidFill>
              <a:latin typeface="Arial"/>
            </a:endParaRPr>
          </a:p>
        </p:txBody>
      </p:sp>
      <p:sp>
        <p:nvSpPr>
          <p:cNvPr id="148"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员工可以对安全操作提出自己的看法和建议</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倾听不同的观点，可以拓展思维</a:t>
            </a:r>
            <a:endParaRPr lang="en-US" sz="1500" b="0" strike="noStrike" spc="-1">
              <a:solidFill>
                <a:srgbClr val="000000"/>
              </a:solidFill>
              <a:latin typeface="Arial"/>
            </a:endParaRPr>
          </a:p>
        </p:txBody>
      </p:sp>
      <p:sp>
        <p:nvSpPr>
          <p:cNvPr id="149"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0"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51"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52"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3"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54"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55"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小组讨论</a:t>
            </a:r>
            <a:endParaRPr lang="en-US" sz="3600" b="0" strike="noStrike" spc="-1">
              <a:solidFill>
                <a:schemeClr val="dk1"/>
              </a:solidFill>
              <a:latin typeface="Arial"/>
            </a:endParaRPr>
          </a:p>
        </p:txBody>
      </p:sp>
      <p:sp>
        <p:nvSpPr>
          <p:cNvPr id="156"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7"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分享经验</a:t>
            </a:r>
            <a:endParaRPr lang="en-US" sz="2200" b="0" strike="noStrike" spc="-1">
              <a:solidFill>
                <a:srgbClr val="000000"/>
              </a:solidFill>
              <a:latin typeface="Arial"/>
            </a:endParaRPr>
          </a:p>
        </p:txBody>
      </p:sp>
      <p:sp>
        <p:nvSpPr>
          <p:cNvPr id="158"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员工可以分享自己的实际操作经验，让其他人受益</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通过经验分享，可以避免重复犯错</a:t>
            </a:r>
            <a:endParaRPr lang="en-US" sz="1500" b="0" strike="noStrike" spc="-1">
              <a:solidFill>
                <a:srgbClr val="000000"/>
              </a:solidFill>
              <a:latin typeface="Arial"/>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59"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总结提升</a:t>
            </a:r>
            <a:endParaRPr lang="en-US" sz="3600" b="0" strike="noStrike" spc="-1">
              <a:solidFill>
                <a:schemeClr val="dk1"/>
              </a:solidFill>
              <a:latin typeface="Arial"/>
            </a:endParaRPr>
          </a:p>
        </p:txBody>
      </p:sp>
      <p:sp>
        <p:nvSpPr>
          <p:cNvPr id="160"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让员工通过实际操作，巩固培训中学到的知识</a:t>
            </a:r>
            <a:endParaRPr lang="en-US" sz="1500" b="0" strike="noStrike" spc="-1">
              <a:solidFill>
                <a:srgbClr val="000000"/>
              </a:solidFill>
              <a:latin typeface="Arial"/>
            </a:endParaRPr>
          </a:p>
        </p:txBody>
      </p:sp>
      <p:sp>
        <p:nvSpPr>
          <p:cNvPr id="161"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巩固培训成果</a:t>
            </a:r>
            <a:endParaRPr lang="en-US" sz="2200" b="0" strike="noStrike" spc="-1">
              <a:solidFill>
                <a:srgbClr val="000000"/>
              </a:solidFill>
              <a:latin typeface="Arial"/>
            </a:endParaRPr>
          </a:p>
        </p:txBody>
      </p:sp>
      <p:sp>
        <p:nvSpPr>
          <p:cNvPr id="162"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定期回顾安全操作要求，保持员工对规定的了解</a:t>
            </a:r>
            <a:endParaRPr lang="en-US" sz="1500" b="0" strike="noStrike" spc="-1">
              <a:solidFill>
                <a:srgbClr val="000000"/>
              </a:solidFill>
              <a:latin typeface="Arial"/>
            </a:endParaRPr>
          </a:p>
        </p:txBody>
      </p:sp>
      <p:sp>
        <p:nvSpPr>
          <p:cNvPr id="163"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持续跟进</a:t>
            </a:r>
            <a:endParaRPr lang="en-US" sz="2200" b="0" strike="noStrike" spc="-1">
              <a:solidFill>
                <a:srgbClr val="000000"/>
              </a:solidFill>
              <a:latin typeface="Arial"/>
            </a:endParaRPr>
          </a:p>
        </p:txBody>
      </p:sp>
      <p:sp>
        <p:nvSpPr>
          <p:cNvPr id="164"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制定奖励机制，激励员工遵守安全操作要求</a:t>
            </a:r>
            <a:endParaRPr lang="en-US" sz="1500" b="0" strike="noStrike" spc="-1">
              <a:solidFill>
                <a:srgbClr val="000000"/>
              </a:solidFill>
              <a:latin typeface="Arial"/>
            </a:endParaRPr>
          </a:p>
        </p:txBody>
      </p:sp>
      <p:sp>
        <p:nvSpPr>
          <p:cNvPr id="165"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奖惩激励</a:t>
            </a:r>
            <a:endParaRPr lang="en-US" sz="2200" b="0" strike="noStrike" spc="-1">
              <a:solidFill>
                <a:srgbClr val="000000"/>
              </a:solidFill>
              <a:latin typeface="Arial"/>
            </a:endParaRPr>
          </a:p>
        </p:txBody>
      </p:sp>
      <p:sp>
        <p:nvSpPr>
          <p:cNvPr id="166"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接受员工反馈意见，不断改进安全操作流程</a:t>
            </a:r>
            <a:endParaRPr lang="en-US" sz="1500" b="0" strike="noStrike" spc="-1">
              <a:solidFill>
                <a:srgbClr val="000000"/>
              </a:solidFill>
              <a:latin typeface="Arial"/>
            </a:endParaRPr>
          </a:p>
        </p:txBody>
      </p:sp>
      <p:sp>
        <p:nvSpPr>
          <p:cNvPr id="167"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反馈改进</a:t>
            </a:r>
            <a:endParaRPr lang="en-US" sz="2200" b="0" strike="noStrike" spc="-1">
              <a:solidFill>
                <a:srgbClr val="000000"/>
              </a:solidFill>
              <a:latin typeface="Arial"/>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68"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03</a:t>
            </a:r>
            <a:endParaRPr lang="en-US" sz="1800" b="0" strike="noStrike" spc="148">
              <a:solidFill>
                <a:schemeClr val="dk1">
                  <a:lumMod val="65000"/>
                  <a:lumOff val="35000"/>
                </a:schemeClr>
              </a:solidFill>
              <a:latin typeface="Arial"/>
            </a:endParaRPr>
          </a:p>
        </p:txBody>
      </p:sp>
      <p:sp>
        <p:nvSpPr>
          <p:cNvPr id="169"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3</a:t>
            </a:r>
            <a:r>
              <a:rPr lang="zh-CN" sz="3600" b="1" strike="noStrike" spc="299">
                <a:solidFill>
                  <a:schemeClr val="dk1">
                    <a:lumMod val="85000"/>
                    <a:lumOff val="15000"/>
                  </a:schemeClr>
                </a:solidFill>
                <a:latin typeface="Arial"/>
                <a:ea typeface="微软雅黑"/>
              </a:rPr>
              <a:t>章 转化方法</a:t>
            </a:r>
            <a:endParaRPr lang="en-US" sz="3600" b="0" strike="noStrike" spc="-1">
              <a:solidFill>
                <a:schemeClr val="dk1"/>
              </a:solidFill>
              <a:latin typeface="Arial"/>
            </a:endParaRPr>
          </a:p>
        </p:txBody>
      </p:sp>
      <p:sp>
        <p:nvSpPr>
          <p:cNvPr id="170"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71"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制定计划</a:t>
            </a:r>
            <a:endParaRPr lang="en-US" sz="3600" b="0" strike="noStrike" spc="-1">
              <a:solidFill>
                <a:schemeClr val="dk1"/>
              </a:solidFill>
              <a:latin typeface="Arial"/>
            </a:endParaRPr>
          </a:p>
        </p:txBody>
      </p:sp>
      <p:sp>
        <p:nvSpPr>
          <p:cNvPr id="172"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制定个人安全操作计划</a:t>
            </a:r>
            <a:endParaRPr lang="en-US" sz="2000" b="0" strike="noStrike" spc="-1">
              <a:solidFill>
                <a:srgbClr val="000000"/>
              </a:solidFill>
              <a:latin typeface="Arial"/>
            </a:endParaRPr>
          </a:p>
        </p:txBody>
      </p:sp>
      <p:sp>
        <p:nvSpPr>
          <p:cNvPr id="173"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明确责任</a:t>
            </a:r>
            <a:endParaRPr lang="en-US" sz="3000" b="0" strike="noStrike" spc="-1">
              <a:solidFill>
                <a:srgbClr val="000000"/>
              </a:solidFill>
              <a:latin typeface="Arial"/>
            </a:endParaRPr>
          </a:p>
        </p:txBody>
      </p:sp>
      <p:sp>
        <p:nvSpPr>
          <p:cNvPr id="174"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75"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了解任务要求</a:t>
            </a:r>
            <a:endParaRPr lang="en-US" sz="2000" b="0" strike="noStrike" spc="-1">
              <a:solidFill>
                <a:srgbClr val="000000"/>
              </a:solidFill>
              <a:latin typeface="Arial"/>
            </a:endParaRPr>
          </a:p>
        </p:txBody>
      </p:sp>
      <p:sp>
        <p:nvSpPr>
          <p:cNvPr id="176"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责任任务</a:t>
            </a:r>
            <a:endParaRPr lang="en-US" sz="3000" b="0" strike="noStrike" spc="-1">
              <a:solidFill>
                <a:srgbClr val="000000"/>
              </a:solidFill>
              <a:latin typeface="Arial"/>
            </a:endParaRPr>
          </a:p>
        </p:txBody>
      </p:sp>
      <p:sp>
        <p:nvSpPr>
          <p:cNvPr id="177"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78"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执行计划内容</a:t>
            </a:r>
            <a:endParaRPr lang="en-US" sz="2000" b="0" strike="noStrike" spc="-1">
              <a:solidFill>
                <a:srgbClr val="000000"/>
              </a:solidFill>
              <a:latin typeface="Arial"/>
            </a:endParaRPr>
          </a:p>
        </p:txBody>
      </p:sp>
      <p:sp>
        <p:nvSpPr>
          <p:cNvPr id="179"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具体行动</a:t>
            </a:r>
            <a:endParaRPr lang="en-US" sz="3000" b="0" strike="noStrike" spc="-1">
              <a:solidFill>
                <a:srgbClr val="000000"/>
              </a:solidFill>
              <a:latin typeface="Arial"/>
            </a:endParaRPr>
          </a:p>
        </p:txBody>
      </p:sp>
      <p:sp>
        <p:nvSpPr>
          <p:cNvPr id="180" name="椭圆 1"/>
          <p:cNvSpPr/>
          <p:nvPr/>
        </p:nvSpPr>
        <p:spPr>
          <a:xfrm>
            <a:off x="669240" y="507060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81"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督促检查</a:t>
            </a:r>
            <a:endParaRPr lang="en-US" sz="3600" b="0" strike="noStrike" spc="-1">
              <a:solidFill>
                <a:schemeClr val="dk1"/>
              </a:solidFill>
              <a:latin typeface="Arial"/>
            </a:endParaRPr>
          </a:p>
        </p:txBody>
      </p:sp>
      <p:sp>
        <p:nvSpPr>
          <p:cNvPr id="182"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确保规定执行</a:t>
            </a:r>
            <a:endParaRPr lang="en-US" sz="1500" b="0" strike="noStrike" spc="-1">
              <a:solidFill>
                <a:srgbClr val="000000"/>
              </a:solidFill>
              <a:latin typeface="Arial"/>
            </a:endParaRPr>
          </a:p>
        </p:txBody>
      </p:sp>
      <p:sp>
        <p:nvSpPr>
          <p:cNvPr id="183"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定期检查</a:t>
            </a:r>
            <a:endParaRPr lang="en-US" sz="2200" b="0" strike="noStrike" spc="-1">
              <a:solidFill>
                <a:srgbClr val="000000"/>
              </a:solidFill>
              <a:latin typeface="Arial"/>
            </a:endParaRPr>
          </a:p>
        </p:txBody>
      </p:sp>
      <p:sp>
        <p:nvSpPr>
          <p:cNvPr id="184"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提供指导</a:t>
            </a:r>
            <a:endParaRPr lang="en-US" sz="1500" b="0" strike="noStrike" spc="-1">
              <a:solidFill>
                <a:srgbClr val="000000"/>
              </a:solidFill>
              <a:latin typeface="Arial"/>
            </a:endParaRPr>
          </a:p>
        </p:txBody>
      </p:sp>
      <p:sp>
        <p:nvSpPr>
          <p:cNvPr id="185"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及时反馈</a:t>
            </a:r>
            <a:endParaRPr lang="en-US" sz="2200" b="0" strike="noStrike" spc="-1">
              <a:solidFill>
                <a:srgbClr val="000000"/>
              </a:solidFill>
              <a:latin typeface="Arial"/>
            </a:endParaRPr>
          </a:p>
        </p:txBody>
      </p:sp>
      <p:sp>
        <p:nvSpPr>
          <p:cNvPr id="186"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执行情况</a:t>
            </a:r>
            <a:endParaRPr lang="en-US" sz="1500" b="0" strike="noStrike" spc="-1">
              <a:solidFill>
                <a:srgbClr val="000000"/>
              </a:solidFill>
              <a:latin typeface="Arial"/>
            </a:endParaRPr>
          </a:p>
        </p:txBody>
      </p:sp>
      <p:sp>
        <p:nvSpPr>
          <p:cNvPr id="187"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主管监督</a:t>
            </a:r>
            <a:endParaRPr lang="en-US" sz="2200" b="0" strike="noStrike" spc="-1">
              <a:solidFill>
                <a:srgbClr val="000000"/>
              </a:solidFill>
              <a:latin typeface="Arial"/>
            </a:endParaRPr>
          </a:p>
        </p:txBody>
      </p:sp>
      <p:sp>
        <p:nvSpPr>
          <p:cNvPr id="188"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89"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90"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91"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惩罚</a:t>
            </a:r>
            <a:endParaRPr lang="en-US" sz="2200" b="0" strike="noStrike" spc="-1">
              <a:solidFill>
                <a:srgbClr val="000000"/>
              </a:solidFill>
              <a:latin typeface="Arial"/>
            </a:endParaRPr>
          </a:p>
        </p:txBody>
      </p:sp>
      <p:sp>
        <p:nvSpPr>
          <p:cNvPr id="192"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警告</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罚款</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停职</a:t>
            </a:r>
            <a:endParaRPr lang="en-US" sz="1500" b="0" strike="noStrike" spc="-1">
              <a:solidFill>
                <a:srgbClr val="000000"/>
              </a:solidFill>
              <a:latin typeface="Arial"/>
            </a:endParaRPr>
          </a:p>
        </p:txBody>
      </p:sp>
      <p:sp>
        <p:nvSpPr>
          <p:cNvPr id="193"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94"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安全氛围</a:t>
            </a:r>
            <a:endParaRPr lang="en-US" sz="2200" b="0" strike="noStrike" spc="-1">
              <a:solidFill>
                <a:srgbClr val="000000"/>
              </a:solidFill>
              <a:latin typeface="Arial"/>
            </a:endParaRPr>
          </a:p>
        </p:txBody>
      </p:sp>
      <p:sp>
        <p:nvSpPr>
          <p:cNvPr id="195"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员工意识</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管理配合</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团队文化</a:t>
            </a:r>
            <a:endParaRPr lang="en-US" sz="1500" b="0" strike="noStrike" spc="-1">
              <a:solidFill>
                <a:srgbClr val="000000"/>
              </a:solidFill>
              <a:latin typeface="Arial"/>
            </a:endParaRPr>
          </a:p>
        </p:txBody>
      </p:sp>
      <p:sp>
        <p:nvSpPr>
          <p:cNvPr id="196"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97"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98"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99"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奖惩机制</a:t>
            </a:r>
            <a:endParaRPr lang="en-US" sz="3600" b="0" strike="noStrike" spc="-1">
              <a:solidFill>
                <a:schemeClr val="dk1"/>
              </a:solidFill>
              <a:latin typeface="Arial"/>
            </a:endParaRPr>
          </a:p>
        </p:txBody>
      </p:sp>
      <p:sp>
        <p:nvSpPr>
          <p:cNvPr id="200"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01"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奖励</a:t>
            </a:r>
            <a:endParaRPr lang="en-US" sz="2200" b="0" strike="noStrike" spc="-1">
              <a:solidFill>
                <a:srgbClr val="000000"/>
              </a:solidFill>
              <a:latin typeface="Arial"/>
            </a:endParaRPr>
          </a:p>
        </p:txBody>
      </p:sp>
      <p:sp>
        <p:nvSpPr>
          <p:cNvPr id="202"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表扬</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奖金</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荣誉称号</a:t>
            </a:r>
            <a:endParaRPr lang="en-US" sz="1500" b="0" strike="noStrike" spc="-1">
              <a:solidFill>
                <a:srgbClr val="000000"/>
              </a:solidFill>
              <a:latin typeface="Arial"/>
            </a:endParaRP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https://d.book118.com/996104040012010104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136</Paragraphs>
  <Slides>20</Slides>
  <Notes>6</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20</vt:i4>
      </vt:variant>
    </vt:vector>
  </HeadingPairs>
  <TitlesOfParts>
    <vt:vector baseType="lpstr" size="28">
      <vt:lpstr>Arial</vt:lpstr>
      <vt:lpstr>Calibri</vt:lpstr>
      <vt:lpstr>微软雅黑</vt:lpstr>
      <vt:lpstr>Times New Roman</vt:lpstr>
      <vt:lpstr>Wingdings</vt:lpstr>
      <vt:lpstr>Symbol</vt:lpstr>
      <vt:lpstr>DejaVu Sans</vt:lpstr>
      <vt:lpstr>Office Theme</vt:lpstr>
      <vt:lpstr>如何引导员工将安全操作要求转化为具体行动</vt:lpstr>
      <vt:lpstr>目录</vt:lpstr>
      <vt:lpstr>第1章 简介</vt:lpstr>
      <vt:lpstr> </vt:lpstr>
      <vt:lpstr>如何引导员工转化安全操作要求</vt:lpstr>
      <vt:lpstr>转化安全操作要求的挑战</vt:lpstr>
      <vt:lpstr>安全操作要求转化为行动的重要性</vt:lpstr>
      <vt:lpstr>安全操作要求转化为具体行动的关键</vt:lpstr>
      <vt:lpstr>结语</vt:lpstr>
      <vt:lpstr>第2章 培训课程</vt:lpstr>
      <vt:lpstr>知识普及</vt:lpstr>
      <vt:lpstr> </vt:lpstr>
      <vt:lpstr>角色扮演</vt:lpstr>
      <vt:lpstr>小组讨论</vt:lpstr>
      <vt:lpstr>总结提升</vt:lpstr>
      <vt:lpstr>第3章 转化方法</vt:lpstr>
      <vt:lpstr>制定计划</vt:lpstr>
      <vt:lpstr>督促检查</vt:lpstr>
      <vt:lpstr>奖惩机制</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2024-09-29T14:11:43.748</cp:lastPrinted>
  <dcterms:created xsi:type="dcterms:W3CDTF">2024-09-29T06:11:43Z</dcterms:created>
  <dcterms:modified xsi:type="dcterms:W3CDTF">2024-09-29T06:11:45Z</dcterms:modified>
</cp:coreProperties>
</file>