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C81CF4-86C7-4076-959F-8B4C4CABC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684E27-42A4-4642-A653-65E3267CD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22853D-DA08-4BDC-A054-E1D4C8CB67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F76FD1-2A7E-4194-AB4A-673C304CC5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F1BA15-8C87-4B70-BC20-921417B7F3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C5752D-F3A6-4A2A-9046-04D1E9ABD8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BDA018-9B2A-48C6-9827-7599190CF3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EA88EC-53E8-4953-BBA6-A246C3042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21F22D-EA99-4E4B-A310-8D1471F712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D13417-AED6-43CD-8073-8E0AB03D6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9F1B6-2AAE-4918-B189-4ABCDD790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10.jpeg" /><Relationship Id="rId4" Type="http://schemas.openxmlformats.org/officeDocument/2006/relationships/image" Target="../media/image8.jpeg" /><Relationship Id="rId5"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2311313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公文写作概论》——行文规则与公文\n## 1.公文写作的基本概念与原则\n### 1.1公文的定义与分类\n### 1.2公文写作的基本原则\n### 1.3公文写作的意义和作用\n## 2.行文规则与公文格式\n### 2.1行文规则的基本概念\n### 2.2公文格式的构成要素\n### 2.3公文格式的规范要求\n## 3.公文写作的步骤与方法\n### 3.1明确公文写作目的与要求\n### 3.2收集与整理材料\n### 3.3拟定公文提纲与草拟正文\n## 4.公文写作的注意事项与技巧\n### 4.1公文写作的常见错误及避免方法\n### 4.2公文写作的技巧与策略\n### 4.3公文写作的实例分析\n## 5.公文写作的实践与提高\n### 5.1公文写作的实践途径\n### 5.2公文写作的反思与总结\n### 5.3公文写作的持续提高方法\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4600"/>
              <a:t>《公文写作概论》——行文规则与公文</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tx1">
                    <a:lumMod val="50000"/>
                    <a:lumOff val="50000"/>
                  </a:schemeClr>
                </a:solidFill>
                <a:effectLst/>
              </a:rPr>
              <a:t> </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descr="{&quot;isTemplate&quot;:true,&quot;type&quot;:2}"/>
        <p:cNvGrpSpPr/>
        <p:nvPr/>
      </p:nvGrpSpPr>
      <p:grpSpPr>
        <a:xfrm>
          <a:off x="0" y="0"/>
          <a:ext cx="0" cy="0"/>
        </a:xfrm>
      </p:grpSpPr>
      <p:sp>
        <p:nvSpPr>
          <p:cNvPr id="126"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公文写作的基本概念与原则</a:t>
            </a:r>
            <a:endParaRPr/>
          </a:p>
        </p:txBody>
      </p:sp>
      <p:sp>
        <p:nvSpPr>
          <p:cNvPr id="127"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28"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0" name="" descr="{&quot;isTemplate&quot;:true,&quot;type&quot;:3}"/>
        <p:cNvGrpSpPr/>
        <p:nvPr/>
      </p:nvGrpSpPr>
      <p:grpSpPr>
        <a:xfrm>
          <a:off x="0" y="0"/>
          <a:ext cx="0" cy="0"/>
        </a:xfrm>
      </p:grpSpPr>
      <p:pic>
        <p:nvPicPr>
          <p:cNvPr id="17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3" name="Group 598"/>
            <p:cNvGrpSpPr/>
            <p:nvPr/>
          </p:nvGrpSpPr>
          <p:grpSpPr>
            <a:xfrm>
              <a:off x="763829" y="1414808"/>
              <a:ext cx="6972294" cy="2337649"/>
              <a:chOff x="763829" y="1414808"/>
              <a:chExt cx="6972294" cy="2337649"/>
            </a:xfrm>
          </p:grpSpPr>
          <p:sp>
            <p:nvSpPr>
              <p:cNvPr id="17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公文的定义</a:t>
                </a:r>
                <a:endParaRPr/>
              </a:p>
            </p:txBody>
          </p:sp>
          <p:sp>
            <p:nvSpPr>
              <p:cNvPr id="17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公文</a:t>
                </a:r>
                <a:r>
                  <a:rPr lang="zh-CN" sz="1400">
                    <a:solidFill>
                      <a:schemeClr val="tx1">
                        <a:alpha val="100000"/>
                      </a:schemeClr>
                    </a:solidFill>
                    <a:latin typeface="Microsoft Yahei"/>
                    <a:ea typeface="Microsoft Yahei"/>
                  </a:rPr>
                  <a:t>是行政机关在行政管理过程中形成的具有法定效力和规范体式的文书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是国家机关实施领导、履行职能、处理公务的</a:t>
                </a:r>
                <a:r>
                  <a:rPr lang="zh-CN" sz="1400" b="1">
                    <a:solidFill>
                      <a:schemeClr val="tx1">
                        <a:alpha val="100000"/>
                      </a:schemeClr>
                    </a:solidFill>
                    <a:latin typeface="Microsoft Yahei"/>
                    <a:ea typeface="Microsoft Yahei"/>
                  </a:rPr>
                  <a:t>重要工具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公文写作是公文制作过程中的</a:t>
                </a:r>
                <a:r>
                  <a:rPr lang="zh-CN" sz="1400" b="1">
                    <a:solidFill>
                      <a:schemeClr val="tx1">
                        <a:alpha val="100000"/>
                      </a:schemeClr>
                    </a:solidFill>
                    <a:latin typeface="Microsoft Yahei"/>
                    <a:ea typeface="Microsoft Yahei"/>
                  </a:rPr>
                  <a:t>写作活动</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技能</a:t>
                </a:r>
                <a:endParaRPr/>
              </a:p>
            </p:txBody>
          </p:sp>
          <p:sp>
            <p:nvSpPr>
              <p:cNvPr id="17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0" name="Group 591"/>
            <p:cNvGrpSpPr/>
            <p:nvPr/>
          </p:nvGrpSpPr>
          <p:grpSpPr>
            <a:xfrm>
              <a:off x="689593" y="3949139"/>
              <a:ext cx="7078256" cy="2128975"/>
              <a:chOff x="689593" y="3949139"/>
              <a:chExt cx="7078256" cy="2128975"/>
            </a:xfrm>
          </p:grpSpPr>
          <p:sp>
            <p:nvSpPr>
              <p:cNvPr id="18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公文的分类</a:t>
                </a:r>
                <a:endParaRPr/>
              </a:p>
            </p:txBody>
          </p:sp>
          <p:sp>
            <p:nvSpPr>
              <p:cNvPr id="18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按照行文关系</a:t>
                </a:r>
                <a:r>
                  <a:rPr lang="zh-CN" sz="1400">
                    <a:solidFill>
                      <a:schemeClr val="tx1">
                        <a:alpha val="100000"/>
                      </a:schemeClr>
                    </a:solidFill>
                    <a:latin typeface="Microsoft Yahei"/>
                    <a:ea typeface="Microsoft Yahei"/>
                  </a:rPr>
                  <a:t>分类：上行文、平行文、下行文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按照公文内容</a:t>
                </a:r>
                <a:r>
                  <a:rPr lang="zh-CN" sz="1400">
                    <a:solidFill>
                      <a:schemeClr val="tx1">
                        <a:alpha val="100000"/>
                      </a:schemeClr>
                    </a:solidFill>
                    <a:latin typeface="Microsoft Yahei"/>
                    <a:ea typeface="Microsoft Yahei"/>
                  </a:rPr>
                  <a:t>分类：命令、决定、公告、通告、通知、通报、报告、请示、批复、意见、函、纪要</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按照公文形式</a:t>
                </a:r>
                <a:r>
                  <a:rPr lang="zh-CN" sz="1400">
                    <a:solidFill>
                      <a:schemeClr val="tx1">
                        <a:alpha val="100000"/>
                      </a:schemeClr>
                    </a:solidFill>
                    <a:latin typeface="Microsoft Yahei"/>
                    <a:ea typeface="Microsoft Yahei"/>
                  </a:rPr>
                  <a:t>分类：正式公文、非正式公文</a:t>
                </a:r>
                <a:endParaRPr/>
              </a:p>
            </p:txBody>
          </p:sp>
          <p:sp>
            <p:nvSpPr>
              <p:cNvPr id="18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公文的定义与分类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3}"/>
        <p:cNvGrpSpPr/>
        <p:nvPr/>
      </p:nvGrpSpPr>
      <p:grpSpPr>
        <a:xfrm>
          <a:off x="0" y="0"/>
          <a:ext cx="0" cy="0"/>
        </a:xfrm>
      </p:grpSpPr>
      <p:sp>
        <p:nvSpPr>
          <p:cNvPr id="18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公文写作的基本原则</a:t>
            </a:r>
            <a:endParaRPr lang="en-US" altLang="zh-CN" sz="2800" b="1">
              <a:latin typeface="+mj-ea"/>
              <a:ea typeface="+mj-ea"/>
            </a:endParaRPr>
          </a:p>
        </p:txBody>
      </p:sp>
      <p:grpSp>
        <p:nvGrpSpPr>
          <p:cNvPr id="190" name="" descr="{&quot;isTemplate&quot;:true,&quot;type&quot;:&quot;list&quot;,&quot;alignment&quot;:&quot;left&quot;,&quot;alignmentVertical&quot;:&quot;top&quot;,&quot;canOmit&quot;:false,&quot;scalable&quot;:false,&quot;minItemsCount&quot;:-1}"/>
          <p:cNvGrpSpPr/>
          <p:nvPr/>
        </p:nvGrpSpPr>
        <p:grpSpPr>
          <a:xfrm>
            <a:off x="660399" y="2074672"/>
            <a:ext cx="10871202" cy="4063380"/>
            <a:chOff x="660399" y="2074672"/>
            <a:chExt cx="10871202" cy="4063380"/>
          </a:xfrm>
        </p:grpSpPr>
        <p:grpSp>
          <p:nvGrpSpPr>
            <p:cNvPr id="191" name=""/>
            <p:cNvGrpSpPr/>
            <p:nvPr/>
          </p:nvGrpSpPr>
          <p:grpSpPr>
            <a:xfrm>
              <a:off x="660399" y="2074672"/>
              <a:ext cx="2584800" cy="4063380"/>
              <a:chOff x="660399" y="2074672"/>
              <a:chExt cx="2584800" cy="4063380"/>
            </a:xfrm>
          </p:grpSpPr>
          <p:sp>
            <p:nvSpPr>
              <p:cNvPr id="192"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3"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法定原则</a:t>
                </a:r>
                <a:endParaRPr lang="en-US" altLang="zh-CN" sz="2000" b="1">
                  <a:latin typeface="Microsoft YaHei" panose="020b0503020204020204" pitchFamily="34" charset="-122"/>
                  <a:ea typeface="Microsoft YaHei" panose="020b0503020204020204" pitchFamily="34" charset="-122"/>
                </a:endParaRPr>
              </a:p>
            </p:txBody>
          </p:sp>
          <p:sp>
            <p:nvSpPr>
              <p:cNvPr id="194"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公文写作必须遵循</a:t>
                </a:r>
                <a:r>
                  <a:rPr lang="zh-CN" sz="1400" b="1">
                    <a:solidFill>
                      <a:schemeClr val="tx1">
                        <a:lumMod val="50000"/>
                        <a:lumOff val="50000"/>
                        <a:alpha val="100000"/>
                      </a:schemeClr>
                    </a:solidFill>
                    <a:latin typeface="微软雅黑"/>
                    <a:ea typeface="微软雅黑"/>
                  </a:rPr>
                  <a:t>法律法规</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政策</a:t>
                </a:r>
                <a:r>
                  <a:rPr lang="zh-CN" sz="1400">
                    <a:solidFill>
                      <a:schemeClr val="tx1">
                        <a:lumMod val="50000"/>
                        <a:lumOff val="50000"/>
                        <a:alpha val="100000"/>
                      </a:schemeClr>
                    </a:solidFill>
                    <a:latin typeface="微软雅黑"/>
                    <a:ea typeface="微软雅黑"/>
                  </a:rPr>
                  <a:t>规定，不能违反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公文的内容和形式要符合</a:t>
                </a:r>
                <a:r>
                  <a:rPr lang="zh-CN" sz="1400" b="1">
                    <a:solidFill>
                      <a:schemeClr val="tx1">
                        <a:lumMod val="50000"/>
                        <a:lumOff val="50000"/>
                        <a:alpha val="100000"/>
                      </a:schemeClr>
                    </a:solidFill>
                    <a:latin typeface="微软雅黑"/>
                    <a:ea typeface="微软雅黑"/>
                  </a:rPr>
                  <a:t>职权范围</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行文关系</a:t>
                </a:r>
                <a:endParaRPr/>
              </a:p>
            </p:txBody>
          </p:sp>
          <p:pic>
            <p:nvPicPr>
              <p:cNvPr id="195" name="图片 11" descr="{&quot;isTemplate&quot;:true,&quot;type&quot;:&quot;image&quot;,&quot;canOmit&quot;:false}"/>
              <p:cNvPicPr>
                <a:picLocks noChangeAspect="1"/>
              </p:cNvPicPr>
              <p:nvPr/>
            </p:nvPicPr>
            <p:blipFill>
              <a:blip r:embed="rId2"/>
              <a:srcRect l="933" r="933"/>
              <a:stretch>
                <a:fillRect/>
              </a:stretch>
            </p:blipFill>
            <p:spPr>
              <a:xfrm>
                <a:off x="788411" y="2205184"/>
                <a:ext cx="2324809" cy="1332579"/>
              </a:xfrm>
              <a:prstGeom prst="rect">
                <a:avLst/>
              </a:prstGeom>
            </p:spPr>
          </p:pic>
        </p:grpSp>
        <p:grpSp>
          <p:nvGrpSpPr>
            <p:cNvPr id="196" name=""/>
            <p:cNvGrpSpPr/>
            <p:nvPr/>
          </p:nvGrpSpPr>
          <p:grpSpPr>
            <a:xfrm>
              <a:off x="3422533" y="2074672"/>
              <a:ext cx="2584800" cy="4063380"/>
              <a:chOff x="660399" y="2074672"/>
              <a:chExt cx="2584800" cy="4063380"/>
            </a:xfrm>
          </p:grpSpPr>
          <p:sp>
            <p:nvSpPr>
              <p:cNvPr id="197"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8"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准确原则</a:t>
                </a:r>
                <a:endParaRPr lang="en-US" altLang="zh-CN" sz="2000" b="1">
                  <a:latin typeface="Microsoft YaHei" panose="020b0503020204020204" pitchFamily="34" charset="-122"/>
                  <a:ea typeface="Microsoft YaHei" panose="020b0503020204020204" pitchFamily="34" charset="-122"/>
                </a:endParaRPr>
              </a:p>
            </p:txBody>
          </p:sp>
          <p:sp>
            <p:nvSpPr>
              <p:cNvPr id="199"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公文写作要</a:t>
                </a:r>
                <a:r>
                  <a:rPr lang="zh-CN" sz="1400" b="1">
                    <a:solidFill>
                      <a:schemeClr val="tx1">
                        <a:lumMod val="50000"/>
                        <a:lumOff val="50000"/>
                        <a:alpha val="100000"/>
                      </a:schemeClr>
                    </a:solidFill>
                    <a:latin typeface="微软雅黑"/>
                    <a:ea typeface="微软雅黑"/>
                  </a:rPr>
                  <a:t>真实反映</a:t>
                </a:r>
                <a:r>
                  <a:rPr lang="zh-CN" sz="1400">
                    <a:solidFill>
                      <a:schemeClr val="tx1">
                        <a:lumMod val="50000"/>
                        <a:lumOff val="50000"/>
                        <a:alpha val="100000"/>
                      </a:schemeClr>
                    </a:solidFill>
                    <a:latin typeface="微软雅黑"/>
                    <a:ea typeface="微软雅黑"/>
                  </a:rPr>
                  <a:t>客观情况，避免虚假、失实</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用词要</a:t>
                </a:r>
                <a:r>
                  <a:rPr lang="zh-CN" sz="1400" b="1">
                    <a:solidFill>
                      <a:schemeClr val="tx1">
                        <a:lumMod val="50000"/>
                        <a:lumOff val="50000"/>
                        <a:alpha val="100000"/>
                      </a:schemeClr>
                    </a:solidFill>
                    <a:latin typeface="微软雅黑"/>
                    <a:ea typeface="微软雅黑"/>
                  </a:rPr>
                  <a:t>准确无误</a:t>
                </a:r>
                <a:r>
                  <a:rPr lang="zh-CN" sz="1400">
                    <a:solidFill>
                      <a:schemeClr val="tx1">
                        <a:lumMod val="50000"/>
                        <a:lumOff val="50000"/>
                        <a:alpha val="100000"/>
                      </a:schemeClr>
                    </a:solidFill>
                    <a:latin typeface="微软雅黑"/>
                    <a:ea typeface="微软雅黑"/>
                  </a:rPr>
                  <a:t>，避免模糊、歧义</a:t>
                </a:r>
                <a:endParaRPr/>
              </a:p>
            </p:txBody>
          </p:sp>
          <p:pic>
            <p:nvPicPr>
              <p:cNvPr id="200" name="图片 11" descr="{&quot;isTemplate&quot;:true,&quot;type&quot;:&quot;image&quot;,&quot;canOmit&quot;:false}"/>
              <p:cNvPicPr>
                <a:picLocks noChangeAspect="1"/>
              </p:cNvPicPr>
              <p:nvPr/>
            </p:nvPicPr>
            <p:blipFill>
              <a:blip r:embed="rId3"/>
              <a:srcRect l="933" r="933"/>
              <a:stretch>
                <a:fillRect/>
              </a:stretch>
            </p:blipFill>
            <p:spPr>
              <a:xfrm>
                <a:off x="788411" y="2205184"/>
                <a:ext cx="2324809" cy="1332579"/>
              </a:xfrm>
              <a:prstGeom prst="rect">
                <a:avLst/>
              </a:prstGeom>
            </p:spPr>
          </p:pic>
        </p:grpSp>
        <p:grpSp>
          <p:nvGrpSpPr>
            <p:cNvPr id="201" name=""/>
            <p:cNvGrpSpPr/>
            <p:nvPr/>
          </p:nvGrpSpPr>
          <p:grpSpPr>
            <a:xfrm>
              <a:off x="6184667" y="2074672"/>
              <a:ext cx="2584800" cy="4063380"/>
              <a:chOff x="660399" y="2074672"/>
              <a:chExt cx="2584800" cy="4063380"/>
            </a:xfrm>
          </p:grpSpPr>
          <p:sp>
            <p:nvSpPr>
              <p:cNvPr id="202"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3"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简洁原则</a:t>
                </a:r>
                <a:endParaRPr lang="en-US" altLang="zh-CN" sz="2000" b="1">
                  <a:latin typeface="Microsoft YaHei" panose="020b0503020204020204" pitchFamily="34" charset="-122"/>
                  <a:ea typeface="Microsoft YaHei" panose="020b0503020204020204" pitchFamily="34" charset="-122"/>
                </a:endParaRPr>
              </a:p>
            </p:txBody>
          </p:sp>
          <p:sp>
            <p:nvSpPr>
              <p:cNvPr id="204"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公文写作要</a:t>
                </a:r>
                <a:r>
                  <a:rPr lang="zh-CN" sz="1400" b="1">
                    <a:solidFill>
                      <a:schemeClr val="tx1">
                        <a:lumMod val="50000"/>
                        <a:lumOff val="50000"/>
                        <a:alpha val="100000"/>
                      </a:schemeClr>
                    </a:solidFill>
                    <a:latin typeface="微软雅黑"/>
                    <a:ea typeface="微软雅黑"/>
                  </a:rPr>
                  <a:t>简明扼要</a:t>
                </a:r>
                <a:r>
                  <a:rPr lang="zh-CN" sz="1400">
                    <a:solidFill>
                      <a:schemeClr val="tx1">
                        <a:lumMod val="50000"/>
                        <a:lumOff val="50000"/>
                        <a:alpha val="100000"/>
                      </a:schemeClr>
                    </a:solidFill>
                    <a:latin typeface="微软雅黑"/>
                    <a:ea typeface="微软雅黑"/>
                  </a:rPr>
                  <a:t>，避免冗长、啰嗦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结构和层次要</a:t>
                </a:r>
                <a:r>
                  <a:rPr lang="zh-CN" sz="1400" b="1">
                    <a:solidFill>
                      <a:schemeClr val="tx1">
                        <a:lumMod val="50000"/>
                        <a:lumOff val="50000"/>
                        <a:alpha val="100000"/>
                      </a:schemeClr>
                    </a:solidFill>
                    <a:latin typeface="微软雅黑"/>
                    <a:ea typeface="微软雅黑"/>
                  </a:rPr>
                  <a:t>清晰明了</a:t>
                </a:r>
                <a:r>
                  <a:rPr lang="zh-CN" sz="1400">
                    <a:solidFill>
                      <a:schemeClr val="tx1">
                        <a:lumMod val="50000"/>
                        <a:lumOff val="50000"/>
                        <a:alpha val="100000"/>
                      </a:schemeClr>
                    </a:solidFill>
                    <a:latin typeface="微软雅黑"/>
                    <a:ea typeface="微软雅黑"/>
                  </a:rPr>
                  <a:t>，便于读者理解和接受</a:t>
                </a:r>
                <a:endParaRPr/>
              </a:p>
            </p:txBody>
          </p:sp>
          <p:pic>
            <p:nvPicPr>
              <p:cNvPr id="205" name="图片 11" descr="{&quot;isTemplate&quot;:true,&quot;type&quot;:&quot;image&quot;,&quot;canOmit&quot;:false}"/>
              <p:cNvPicPr>
                <a:picLocks noChangeAspect="1"/>
              </p:cNvPicPr>
              <p:nvPr/>
            </p:nvPicPr>
            <p:blipFill>
              <a:blip r:embed="rId4"/>
              <a:srcRect l="933" r="933"/>
              <a:stretch>
                <a:fillRect/>
              </a:stretch>
            </p:blipFill>
            <p:spPr>
              <a:xfrm>
                <a:off x="788411" y="2205184"/>
                <a:ext cx="2324809" cy="1332579"/>
              </a:xfrm>
              <a:prstGeom prst="rect">
                <a:avLst/>
              </a:prstGeom>
            </p:spPr>
          </p:pic>
        </p:grpSp>
        <p:grpSp>
          <p:nvGrpSpPr>
            <p:cNvPr id="206" name=""/>
            <p:cNvGrpSpPr/>
            <p:nvPr/>
          </p:nvGrpSpPr>
          <p:grpSpPr>
            <a:xfrm>
              <a:off x="8946801" y="2074672"/>
              <a:ext cx="2584800" cy="4063380"/>
              <a:chOff x="660399" y="2074672"/>
              <a:chExt cx="2584800" cy="4063380"/>
            </a:xfrm>
          </p:grpSpPr>
          <p:sp>
            <p:nvSpPr>
              <p:cNvPr id="207"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8"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礼仪原则</a:t>
                </a:r>
                <a:endParaRPr lang="en-US" altLang="zh-CN" sz="2000" b="1">
                  <a:latin typeface="Microsoft YaHei" panose="020b0503020204020204" pitchFamily="34" charset="-122"/>
                  <a:ea typeface="Microsoft YaHei" panose="020b0503020204020204" pitchFamily="34" charset="-122"/>
                </a:endParaRPr>
              </a:p>
            </p:txBody>
          </p:sp>
          <p:sp>
            <p:nvSpPr>
              <p:cNvPr id="209"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公文写作要</a:t>
                </a:r>
                <a:r>
                  <a:rPr lang="zh-CN" sz="1400" b="1">
                    <a:solidFill>
                      <a:schemeClr val="tx1">
                        <a:lumMod val="50000"/>
                        <a:lumOff val="50000"/>
                        <a:alpha val="100000"/>
                      </a:schemeClr>
                    </a:solidFill>
                    <a:latin typeface="微软雅黑"/>
                    <a:ea typeface="微软雅黑"/>
                  </a:rPr>
                  <a:t>尊重对方</a:t>
                </a:r>
                <a:r>
                  <a:rPr lang="zh-CN" sz="1400">
                    <a:solidFill>
                      <a:schemeClr val="tx1">
                        <a:lumMod val="50000"/>
                        <a:lumOff val="50000"/>
                        <a:alpha val="100000"/>
                      </a:schemeClr>
                    </a:solidFill>
                    <a:latin typeface="微软雅黑"/>
                    <a:ea typeface="微软雅黑"/>
                  </a:rPr>
                  <a:t>，体现礼貌和敬意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格式和用语要</a:t>
                </a:r>
                <a:r>
                  <a:rPr lang="zh-CN" sz="1400" b="1">
                    <a:solidFill>
                      <a:schemeClr val="tx1">
                        <a:lumMod val="50000"/>
                        <a:lumOff val="50000"/>
                        <a:alpha val="100000"/>
                      </a:schemeClr>
                    </a:solidFill>
                    <a:latin typeface="微软雅黑"/>
                    <a:ea typeface="微软雅黑"/>
                  </a:rPr>
                  <a:t>得体</a:t>
                </a:r>
                <a:r>
                  <a:rPr lang="zh-CN" sz="1400">
                    <a:solidFill>
                      <a:schemeClr val="tx1">
                        <a:lumMod val="50000"/>
                        <a:lumOff val="50000"/>
                        <a:alpha val="100000"/>
                      </a:schemeClr>
                    </a:solidFill>
                    <a:latin typeface="微软雅黑"/>
                    <a:ea typeface="微软雅黑"/>
                  </a:rPr>
                  <a:t>，符合规范</a:t>
                </a:r>
                <a:endParaRPr/>
              </a:p>
            </p:txBody>
          </p:sp>
          <p:pic>
            <p:nvPicPr>
              <p:cNvPr id="210" name="图片 11" descr="{&quot;isTemplate&quot;:true,&quot;type&quot;:&quot;image&quot;,&quot;canOmit&quot;:false}"/>
              <p:cNvPicPr>
                <a:picLocks noChangeAspect="1"/>
              </p:cNvPicPr>
              <p:nvPr/>
            </p:nvPicPr>
            <p:blipFill>
              <a:blip r:embed="rId2"/>
              <a:srcRect l="933" r="933"/>
              <a:stretch>
                <a:fillRect/>
              </a:stretch>
            </p:blipFill>
            <p:spPr>
              <a:xfrm>
                <a:off x="788411" y="2205184"/>
                <a:ext cx="2324809" cy="1332579"/>
              </a:xfrm>
              <a:prstGeom prst="rect">
                <a:avLst/>
              </a:prstGeom>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descr="{&quot;isTemplate&quot;:true,&quot;type&quot;:3}"/>
        <p:cNvGrpSpPr/>
        <p:nvPr/>
      </p:nvGrpSpPr>
      <p:grpSpPr>
        <a:xfrm>
          <a:off x="0" y="0"/>
          <a:ext cx="0" cy="0"/>
        </a:xfrm>
      </p:grpSpPr>
      <p:pic>
        <p:nvPicPr>
          <p:cNvPr id="212"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13"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14" name="Group 2"/>
            <p:cNvGrpSpPr/>
            <p:nvPr/>
          </p:nvGrpSpPr>
          <p:grpSpPr>
            <a:xfrm>
              <a:off x="5982796" y="3116804"/>
              <a:ext cx="5783287" cy="1610798"/>
              <a:chOff x="5982796" y="3116804"/>
              <a:chExt cx="5783287" cy="1610798"/>
            </a:xfrm>
          </p:grpSpPr>
          <p:sp>
            <p:nvSpPr>
              <p:cNvPr id="215"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提高工作效率</a:t>
                </a:r>
                <a:endParaRPr/>
              </a:p>
            </p:txBody>
          </p:sp>
          <p:sp>
            <p:nvSpPr>
              <p:cNvPr id="216"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公文写作是行政机关实施领导、履行职能、处理公务的</a:t>
                </a:r>
                <a:r>
                  <a:rPr lang="zh-CN" sz="1400" b="1">
                    <a:solidFill>
                      <a:schemeClr val="tx1">
                        <a:alpha val="100000"/>
                      </a:schemeClr>
                    </a:solidFill>
                    <a:latin typeface="Microsoft Yahei"/>
                    <a:ea typeface="Microsoft Yahei"/>
                  </a:rPr>
                  <a:t>重要工具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规范的公文写作有利于提高行政机关的</a:t>
                </a:r>
                <a:r>
                  <a:rPr lang="zh-CN" sz="1400" b="1">
                    <a:solidFill>
                      <a:schemeClr val="tx1">
                        <a:alpha val="100000"/>
                      </a:schemeClr>
                    </a:solidFill>
                    <a:latin typeface="Microsoft Yahei"/>
                    <a:ea typeface="Microsoft Yahei"/>
                  </a:rPr>
                  <a:t>工作效率</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工作质量</a:t>
                </a:r>
                <a:endParaRPr/>
              </a:p>
            </p:txBody>
          </p:sp>
        </p:grpSp>
        <p:grpSp>
          <p:nvGrpSpPr>
            <p:cNvPr id="217" name="Group 5"/>
            <p:cNvGrpSpPr/>
            <p:nvPr/>
          </p:nvGrpSpPr>
          <p:grpSpPr>
            <a:xfrm>
              <a:off x="5982796" y="4769459"/>
              <a:ext cx="5783287" cy="1610798"/>
              <a:chOff x="5982796" y="4769459"/>
              <a:chExt cx="5783287" cy="1610798"/>
            </a:xfrm>
          </p:grpSpPr>
          <p:sp>
            <p:nvSpPr>
              <p:cNvPr id="218"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规范行政行为</a:t>
                </a:r>
                <a:endParaRPr/>
              </a:p>
            </p:txBody>
          </p:sp>
          <p:sp>
            <p:nvSpPr>
              <p:cNvPr id="219"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公文写作是行政机关实施领导、履行职能、处理公务的</a:t>
                </a:r>
                <a:r>
                  <a:rPr lang="zh-CN" sz="1400" b="1">
                    <a:solidFill>
                      <a:schemeClr val="tx1">
                        <a:alpha val="100000"/>
                      </a:schemeClr>
                    </a:solidFill>
                    <a:latin typeface="Microsoft Yahei"/>
                    <a:ea typeface="Microsoft Yahei"/>
                  </a:rPr>
                  <a:t>重要依据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规范的公文写作有利于行政机关的</a:t>
                </a:r>
                <a:r>
                  <a:rPr lang="zh-CN" sz="1400" b="1">
                    <a:solidFill>
                      <a:schemeClr val="tx1">
                        <a:alpha val="100000"/>
                      </a:schemeClr>
                    </a:solidFill>
                    <a:latin typeface="Microsoft Yahei"/>
                    <a:ea typeface="Microsoft Yahei"/>
                  </a:rPr>
                  <a:t>依法行政</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规范行为</a:t>
                </a:r>
                <a:endParaRPr/>
              </a:p>
            </p:txBody>
          </p:sp>
        </p:grpSp>
        <p:grpSp>
          <p:nvGrpSpPr>
            <p:cNvPr id="220" name="Group 407"/>
            <p:cNvGrpSpPr/>
            <p:nvPr/>
          </p:nvGrpSpPr>
          <p:grpSpPr>
            <a:xfrm>
              <a:off x="5982796" y="1468163"/>
              <a:ext cx="5700871" cy="1610798"/>
              <a:chOff x="5982796" y="1468163"/>
              <a:chExt cx="5700871" cy="1610798"/>
            </a:xfrm>
          </p:grpSpPr>
          <p:sp>
            <p:nvSpPr>
              <p:cNvPr id="221"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促进信息交流</a:t>
                </a:r>
                <a:endParaRPr/>
              </a:p>
            </p:txBody>
          </p:sp>
          <p:sp>
            <p:nvSpPr>
              <p:cNvPr id="222"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公文写作是行政机关之间、行政机关与公民、法人和其他组织之间进行</a:t>
                </a:r>
                <a:r>
                  <a:rPr lang="zh-CN" sz="1400" b="1">
                    <a:solidFill>
                      <a:schemeClr val="tx1">
                        <a:alpha val="100000"/>
                      </a:schemeClr>
                    </a:solidFill>
                    <a:latin typeface="Microsoft Yahei"/>
                    <a:ea typeface="Microsoft Yahei"/>
                  </a:rPr>
                  <a:t>信息交流</a:t>
                </a:r>
                <a:r>
                  <a:rPr lang="zh-CN" sz="1400">
                    <a:solidFill>
                      <a:schemeClr val="tx1">
                        <a:alpha val="100000"/>
                      </a:schemeClr>
                    </a:solidFill>
                    <a:latin typeface="Microsoft Yahei"/>
                    <a:ea typeface="Microsoft Yahei"/>
                  </a:rPr>
                  <a:t>的</a:t>
                </a:r>
                <a:r>
                  <a:rPr lang="zh-CN" sz="1400" b="1">
                    <a:solidFill>
                      <a:schemeClr val="tx1">
                        <a:alpha val="100000"/>
                      </a:schemeClr>
                    </a:solidFill>
                    <a:latin typeface="Microsoft Yahei"/>
                    <a:ea typeface="Microsoft Yahei"/>
                  </a:rPr>
                  <a:t>重要渠道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规范的公文写作有利于促进</a:t>
                </a:r>
                <a:r>
                  <a:rPr lang="zh-CN" sz="1400" b="1">
                    <a:solidFill>
                      <a:schemeClr val="tx1">
                        <a:alpha val="100000"/>
                      </a:schemeClr>
                    </a:solidFill>
                    <a:latin typeface="Microsoft Yahei"/>
                    <a:ea typeface="Microsoft Yahei"/>
                  </a:rPr>
                  <a:t>信息畅通</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沟通交流</a:t>
                </a:r>
                <a:endParaRPr/>
              </a:p>
            </p:txBody>
          </p:sp>
        </p:grpSp>
      </p:grpSp>
      <p:sp>
        <p:nvSpPr>
          <p:cNvPr id="22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公文写作的意义和作用</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4" name="" descr="{&quot;isTemplate&quot;:true,&quot;type&quot;:2}"/>
        <p:cNvGrpSpPr/>
        <p:nvPr/>
      </p:nvGrpSpPr>
      <p:grpSpPr>
        <a:xfrm>
          <a:off x="0" y="0"/>
          <a:ext cx="0" cy="0"/>
        </a:xfrm>
      </p:grpSpPr>
      <p:sp>
        <p:nvSpPr>
          <p:cNvPr id="225"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行文规则与公文格式</a:t>
            </a:r>
            <a:endParaRPr/>
          </a:p>
        </p:txBody>
      </p:sp>
      <p:sp>
        <p:nvSpPr>
          <p:cNvPr id="226"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227"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8" name="" descr="{&quot;isTemplate&quot;:true,&quot;type&quot;:3}"/>
        <p:cNvGrpSpPr/>
        <p:nvPr/>
      </p:nvGrpSpPr>
      <p:grpSpPr>
        <a:xfrm>
          <a:off x="0" y="0"/>
          <a:ext cx="0" cy="0"/>
        </a:xfrm>
      </p:grpSpPr>
      <p:pic>
        <p:nvPicPr>
          <p:cNvPr id="2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1" name="Group 598"/>
            <p:cNvGrpSpPr/>
            <p:nvPr/>
          </p:nvGrpSpPr>
          <p:grpSpPr>
            <a:xfrm>
              <a:off x="763829" y="1414808"/>
              <a:ext cx="6972294" cy="2337649"/>
              <a:chOff x="763829" y="1414808"/>
              <a:chExt cx="6972294" cy="2337649"/>
            </a:xfrm>
          </p:grpSpPr>
          <p:sp>
            <p:nvSpPr>
              <p:cNvPr id="2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行文规则的含义</a:t>
                </a:r>
                <a:endParaRPr/>
              </a:p>
            </p:txBody>
          </p:sp>
          <p:sp>
            <p:nvSpPr>
              <p:cNvPr id="2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行文规则是指行政机关在公文写作和传递过程中应遵循的</a:t>
                </a:r>
                <a:r>
                  <a:rPr lang="zh-CN" sz="1400" b="1">
                    <a:solidFill>
                      <a:schemeClr val="tx1">
                        <a:alpha val="100000"/>
                      </a:schemeClr>
                    </a:solidFill>
                    <a:latin typeface="Microsoft Yahei"/>
                    <a:ea typeface="Microsoft Yahei"/>
                  </a:rPr>
                  <a:t>基本原则</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行为规范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是保证公文写作</a:t>
                </a:r>
                <a:r>
                  <a:rPr lang="zh-CN" sz="1400" b="1">
                    <a:solidFill>
                      <a:schemeClr val="tx1">
                        <a:alpha val="100000"/>
                      </a:schemeClr>
                    </a:solidFill>
                    <a:latin typeface="Microsoft Yahei"/>
                    <a:ea typeface="Microsoft Yahei"/>
                  </a:rPr>
                  <a:t>合法合规</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准确有效</a:t>
                </a:r>
                <a:r>
                  <a:rPr lang="zh-CN" sz="1400">
                    <a:solidFill>
                      <a:schemeClr val="tx1">
                        <a:alpha val="100000"/>
                      </a:schemeClr>
                    </a:solidFill>
                    <a:latin typeface="Microsoft Yahei"/>
                    <a:ea typeface="Microsoft Yahei"/>
                  </a:rPr>
                  <a:t>的重要保障</a:t>
                </a:r>
                <a:endParaRPr/>
              </a:p>
            </p:txBody>
          </p:sp>
          <p:sp>
            <p:nvSpPr>
              <p:cNvPr id="2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8" name="Group 591"/>
            <p:cNvGrpSpPr/>
            <p:nvPr/>
          </p:nvGrpSpPr>
          <p:grpSpPr>
            <a:xfrm>
              <a:off x="689593" y="3949139"/>
              <a:ext cx="7078256" cy="2128975"/>
              <a:chOff x="689593" y="3949139"/>
              <a:chExt cx="7078256" cy="2128975"/>
            </a:xfrm>
          </p:grpSpPr>
          <p:sp>
            <p:nvSpPr>
              <p:cNvPr id="2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行文规则的主要内容</a:t>
                </a:r>
                <a:endParaRPr/>
              </a:p>
            </p:txBody>
          </p:sp>
          <p:sp>
            <p:nvSpPr>
              <p:cNvPr id="2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行文关系</a:t>
                </a:r>
                <a:r>
                  <a:rPr lang="zh-CN" sz="1400">
                    <a:solidFill>
                      <a:schemeClr val="tx1">
                        <a:alpha val="100000"/>
                      </a:schemeClr>
                    </a:solidFill>
                    <a:latin typeface="Microsoft Yahei"/>
                    <a:ea typeface="Microsoft Yahei"/>
                  </a:rPr>
                  <a:t>：明确上下级机关、同级机关之间的行文关系</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行文方向</a:t>
                </a:r>
                <a:r>
                  <a:rPr lang="zh-CN" sz="1400">
                    <a:solidFill>
                      <a:schemeClr val="tx1">
                        <a:alpha val="100000"/>
                      </a:schemeClr>
                    </a:solidFill>
                    <a:latin typeface="Microsoft Yahei"/>
                    <a:ea typeface="Microsoft Yahei"/>
                  </a:rPr>
                  <a:t>：明确公文的发送和接收方向</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行文程序</a:t>
                </a:r>
                <a:r>
                  <a:rPr lang="zh-CN" sz="1400">
                    <a:solidFill>
                      <a:schemeClr val="tx1">
                        <a:alpha val="100000"/>
                      </a:schemeClr>
                    </a:solidFill>
                    <a:latin typeface="Microsoft Yahei"/>
                    <a:ea typeface="Microsoft Yahei"/>
                  </a:rPr>
                  <a:t>：明确公文的制作、审核、签发、传递、归档等程序</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行文责任</a:t>
                </a:r>
                <a:r>
                  <a:rPr lang="zh-CN" sz="1400">
                    <a:solidFill>
                      <a:schemeClr val="tx1">
                        <a:alpha val="100000"/>
                      </a:schemeClr>
                    </a:solidFill>
                    <a:latin typeface="Microsoft Yahei"/>
                    <a:ea typeface="Microsoft Yahei"/>
                  </a:rPr>
                  <a:t>：明确公文写作和传递过程中的责任主体</a:t>
                </a:r>
                <a:endParaRPr/>
              </a:p>
            </p:txBody>
          </p:sp>
          <p:sp>
            <p:nvSpPr>
              <p:cNvPr id="2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行文规则的基本概念</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3}"/>
        <p:cNvGrpSpPr/>
        <p:nvPr/>
      </p:nvGrpSpPr>
      <p:grpSpPr>
        <a:xfrm>
          <a:off x="0" y="0"/>
          <a:ext cx="0" cy="0"/>
        </a:xfrm>
      </p:grpSpPr>
      <p:sp>
        <p:nvSpPr>
          <p:cNvPr id="24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公文格式的构成要素</a:t>
            </a:r>
            <a:endParaRPr lang="en-US" altLang="zh-CN" sz="2800" b="1">
              <a:latin typeface="+mj-ea"/>
              <a:ea typeface="+mj-ea"/>
            </a:endParaRPr>
          </a:p>
        </p:txBody>
      </p:sp>
      <p:grpSp>
        <p:nvGrpSpPr>
          <p:cNvPr id="24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9" name=""/>
            <p:cNvGrpSpPr/>
            <p:nvPr/>
          </p:nvGrpSpPr>
          <p:grpSpPr>
            <a:xfrm>
              <a:off x="660399" y="2074672"/>
              <a:ext cx="5100082" cy="4536540"/>
              <a:chOff x="660399" y="2074672"/>
              <a:chExt cx="5100082" cy="4536540"/>
            </a:xfrm>
          </p:grpSpPr>
          <p:sp>
            <p:nvSpPr>
              <p:cNvPr id="25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公文格式的含义</a:t>
                </a:r>
                <a:endParaRPr lang="en-US" altLang="zh-CN" sz="2000" b="1">
                  <a:latin typeface="Microsoft YaHei" panose="020b0503020204020204" pitchFamily="34" charset="-122"/>
                  <a:ea typeface="Microsoft YaHei" panose="020b0503020204020204" pitchFamily="34" charset="-122"/>
                </a:endParaRPr>
              </a:p>
            </p:txBody>
          </p:sp>
          <p:sp>
            <p:nvSpPr>
              <p:cNvPr id="25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公文格式是指公文的</a:t>
                </a:r>
                <a:r>
                  <a:rPr lang="zh-CN" sz="1400" b="1">
                    <a:solidFill>
                      <a:schemeClr val="tx1">
                        <a:lumMod val="50000"/>
                        <a:lumOff val="50000"/>
                        <a:alpha val="100000"/>
                      </a:schemeClr>
                    </a:solidFill>
                    <a:latin typeface="微软雅黑"/>
                    <a:ea typeface="微软雅黑"/>
                  </a:rPr>
                  <a:t>结构形式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外观标识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是保证公文写作</a:t>
                </a:r>
                <a:r>
                  <a:rPr lang="zh-CN" sz="1400" b="1">
                    <a:solidFill>
                      <a:schemeClr val="tx1">
                        <a:lumMod val="50000"/>
                        <a:lumOff val="50000"/>
                        <a:alpha val="100000"/>
                      </a:schemeClr>
                    </a:solidFill>
                    <a:latin typeface="微软雅黑"/>
                    <a:ea typeface="微软雅黑"/>
                  </a:rPr>
                  <a:t>规范统一</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易于识别</a:t>
                </a:r>
                <a:r>
                  <a:rPr lang="zh-CN" sz="1400">
                    <a:solidFill>
                      <a:schemeClr val="tx1">
                        <a:lumMod val="50000"/>
                        <a:lumOff val="50000"/>
                        <a:alpha val="100000"/>
                      </a:schemeClr>
                    </a:solidFill>
                    <a:latin typeface="微软雅黑"/>
                    <a:ea typeface="微软雅黑"/>
                  </a:rPr>
                  <a:t>的重要手段</a:t>
                </a:r>
                <a:endParaRPr/>
              </a:p>
            </p:txBody>
          </p:sp>
          <p:pic>
            <p:nvPicPr>
              <p:cNvPr id="25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4" name=""/>
            <p:cNvGrpSpPr/>
            <p:nvPr/>
          </p:nvGrpSpPr>
          <p:grpSpPr>
            <a:xfrm>
              <a:off x="6431519" y="2074672"/>
              <a:ext cx="5100082" cy="4536540"/>
              <a:chOff x="660399" y="2074672"/>
              <a:chExt cx="5100082" cy="4536540"/>
            </a:xfrm>
          </p:grpSpPr>
          <p:sp>
            <p:nvSpPr>
              <p:cNvPr id="25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公文格式的构成要素</a:t>
                </a:r>
                <a:endParaRPr lang="en-US" altLang="zh-CN" sz="2000" b="1">
                  <a:latin typeface="Microsoft YaHei" panose="020b0503020204020204" pitchFamily="34" charset="-122"/>
                  <a:ea typeface="Microsoft YaHei" panose="020b0503020204020204" pitchFamily="34" charset="-122"/>
                </a:endParaRPr>
              </a:p>
            </p:txBody>
          </p:sp>
          <p:sp>
            <p:nvSpPr>
              <p:cNvPr id="25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版头</a:t>
                </a:r>
                <a:r>
                  <a:rPr lang="zh-CN" sz="1400">
                    <a:solidFill>
                      <a:schemeClr val="tx1">
                        <a:lumMod val="50000"/>
                        <a:lumOff val="50000"/>
                        <a:alpha val="100000"/>
                      </a:schemeClr>
                    </a:solidFill>
                    <a:latin typeface="微软雅黑"/>
                    <a:ea typeface="微软雅黑"/>
                  </a:rPr>
                  <a:t>：包括发文机关标识、发文字号、秘密等级、紧急程度等</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主体</a:t>
                </a:r>
                <a:r>
                  <a:rPr lang="zh-CN" sz="1400">
                    <a:solidFill>
                      <a:schemeClr val="tx1">
                        <a:lumMod val="50000"/>
                        <a:lumOff val="50000"/>
                        <a:alpha val="100000"/>
                      </a:schemeClr>
                    </a:solidFill>
                    <a:latin typeface="微软雅黑"/>
                    <a:ea typeface="微软雅黑"/>
                  </a:rPr>
                  <a:t>：包括标题、主送机关、正文、附件等</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版记</a:t>
                </a:r>
                <a:r>
                  <a:rPr lang="zh-CN" sz="1400">
                    <a:solidFill>
                      <a:schemeClr val="tx1">
                        <a:lumMod val="50000"/>
                        <a:lumOff val="50000"/>
                        <a:alpha val="100000"/>
                      </a:schemeClr>
                    </a:solidFill>
                    <a:latin typeface="微软雅黑"/>
                    <a:ea typeface="微软雅黑"/>
                  </a:rPr>
                  <a:t>：包括抄送机关、印发机关、印发日期等</a:t>
                </a:r>
                <a:endParaRPr/>
              </a:p>
            </p:txBody>
          </p:sp>
          <p:pic>
            <p:nvPicPr>
              <p:cNvPr id="25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9" name="" descr="{&quot;isTemplate&quot;:true,&quot;type&quot;:3}"/>
        <p:cNvGrpSpPr/>
        <p:nvPr/>
      </p:nvGrpSpPr>
      <p:grpSpPr>
        <a:xfrm>
          <a:off x="0" y="0"/>
          <a:ext cx="0" cy="0"/>
        </a:xfrm>
      </p:grpSpPr>
      <p:sp>
        <p:nvSpPr>
          <p:cNvPr id="26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公文格式的规范要求</a:t>
            </a:r>
            <a:endParaRPr lang="en-US" altLang="zh-CN" sz="2800" b="1">
              <a:latin typeface="+mj-ea"/>
              <a:ea typeface="+mj-ea"/>
            </a:endParaRPr>
          </a:p>
        </p:txBody>
      </p:sp>
      <p:grpSp>
        <p:nvGrpSpPr>
          <p:cNvPr id="261" name="" descr="{&quot;isTemplate&quot;:true,&quot;type&quot;:&quot;list&quot;,&quot;alignment&quot;:&quot;left&quot;,&quot;alignmentVertical&quot;:&quot;top&quot;,&quot;canOmit&quot;:false,&quot;scalable&quot;:false,&quot;minItemsCount&quot;:-1}"/>
          <p:cNvGrpSpPr/>
          <p:nvPr/>
        </p:nvGrpSpPr>
        <p:grpSpPr>
          <a:xfrm>
            <a:off x="660399" y="2074672"/>
            <a:ext cx="10871202" cy="4063380"/>
            <a:chOff x="660399" y="2074672"/>
            <a:chExt cx="10871202" cy="4063380"/>
          </a:xfrm>
        </p:grpSpPr>
        <p:grpSp>
          <p:nvGrpSpPr>
            <p:cNvPr id="262" name=""/>
            <p:cNvGrpSpPr/>
            <p:nvPr/>
          </p:nvGrpSpPr>
          <p:grpSpPr>
            <a:xfrm>
              <a:off x="660399" y="2074672"/>
              <a:ext cx="2584800" cy="4063380"/>
              <a:chOff x="660399" y="2074672"/>
              <a:chExt cx="2584800" cy="4063380"/>
            </a:xfrm>
          </p:grpSpPr>
          <p:sp>
            <p:nvSpPr>
              <p:cNvPr id="263"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4"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发文机关标识</a:t>
                </a:r>
                <a:endParaRPr lang="en-US" altLang="zh-CN" sz="2000" b="1">
                  <a:latin typeface="Microsoft YaHei" panose="020b0503020204020204" pitchFamily="34" charset="-122"/>
                  <a:ea typeface="Microsoft YaHei" panose="020b0503020204020204" pitchFamily="34" charset="-122"/>
                </a:endParaRPr>
              </a:p>
            </p:txBody>
          </p:sp>
          <p:sp>
            <p:nvSpPr>
              <p:cNvPr id="265"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发文机关标识应</a:t>
                </a:r>
                <a:r>
                  <a:rPr lang="zh-CN" sz="1400" b="1">
                    <a:solidFill>
                      <a:schemeClr val="tx1">
                        <a:lumMod val="50000"/>
                        <a:lumOff val="50000"/>
                        <a:alpha val="100000"/>
                      </a:schemeClr>
                    </a:solidFill>
                    <a:latin typeface="微软雅黑"/>
                    <a:ea typeface="微软雅黑"/>
                  </a:rPr>
                  <a:t>规范</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醒目</a:t>
                </a:r>
                <a:r>
                  <a:rPr lang="zh-CN" sz="1400">
                    <a:solidFill>
                      <a:schemeClr val="tx1">
                        <a:lumMod val="50000"/>
                        <a:lumOff val="50000"/>
                        <a:alpha val="100000"/>
                      </a:schemeClr>
                    </a:solidFill>
                    <a:latin typeface="微软雅黑"/>
                    <a:ea typeface="微软雅黑"/>
                  </a:rPr>
                  <a:t>，便于识别</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发文机关标识应与</a:t>
                </a:r>
                <a:r>
                  <a:rPr lang="zh-CN" sz="1400" b="1">
                    <a:solidFill>
                      <a:schemeClr val="tx1">
                        <a:lumMod val="50000"/>
                        <a:lumOff val="50000"/>
                        <a:alpha val="100000"/>
                      </a:schemeClr>
                    </a:solidFill>
                    <a:latin typeface="微软雅黑"/>
                    <a:ea typeface="微软雅黑"/>
                  </a:rPr>
                  <a:t>公文内容</a:t>
                </a:r>
                <a:r>
                  <a:rPr lang="zh-CN" sz="1400">
                    <a:solidFill>
                      <a:schemeClr val="tx1">
                        <a:lumMod val="50000"/>
                        <a:lumOff val="50000"/>
                        <a:alpha val="100000"/>
                      </a:schemeClr>
                    </a:solidFill>
                    <a:latin typeface="微软雅黑"/>
                    <a:ea typeface="微软雅黑"/>
                  </a:rPr>
                  <a:t>相符，避免误导</a:t>
                </a:r>
                <a:endParaRPr/>
              </a:p>
            </p:txBody>
          </p:sp>
          <p:pic>
            <p:nvPicPr>
              <p:cNvPr id="266" name="图片 11" descr="{&quot;isTemplate&quot;:true,&quot;type&quot;:&quot;image&quot;,&quot;canOmit&quot;:false}"/>
              <p:cNvPicPr>
                <a:picLocks noChangeAspect="1"/>
              </p:cNvPicPr>
              <p:nvPr/>
            </p:nvPicPr>
            <p:blipFill>
              <a:blip r:embed="rId2"/>
              <a:srcRect l="933" r="933"/>
              <a:stretch>
                <a:fillRect/>
              </a:stretch>
            </p:blipFill>
            <p:spPr>
              <a:xfrm>
                <a:off x="788411" y="2205184"/>
                <a:ext cx="2324809" cy="1332579"/>
              </a:xfrm>
              <a:prstGeom prst="rect">
                <a:avLst/>
              </a:prstGeom>
            </p:spPr>
          </p:pic>
        </p:grpSp>
        <p:grpSp>
          <p:nvGrpSpPr>
            <p:cNvPr id="267" name=""/>
            <p:cNvGrpSpPr/>
            <p:nvPr/>
          </p:nvGrpSpPr>
          <p:grpSpPr>
            <a:xfrm>
              <a:off x="3422533" y="2074672"/>
              <a:ext cx="2584800" cy="4063380"/>
              <a:chOff x="660399" y="2074672"/>
              <a:chExt cx="2584800" cy="4063380"/>
            </a:xfrm>
          </p:grpSpPr>
          <p:sp>
            <p:nvSpPr>
              <p:cNvPr id="268"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9"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发文字号</a:t>
                </a:r>
                <a:endParaRPr lang="en-US" altLang="zh-CN" sz="2000" b="1">
                  <a:latin typeface="Microsoft YaHei" panose="020b0503020204020204" pitchFamily="34" charset="-122"/>
                  <a:ea typeface="Microsoft YaHei" panose="020b0503020204020204" pitchFamily="34" charset="-122"/>
                </a:endParaRPr>
              </a:p>
            </p:txBody>
          </p:sp>
          <p:sp>
            <p:nvSpPr>
              <p:cNvPr id="270"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发文字号应</a:t>
                </a:r>
                <a:r>
                  <a:rPr lang="zh-CN" sz="1400" b="1">
                    <a:solidFill>
                      <a:schemeClr val="tx1">
                        <a:lumMod val="50000"/>
                        <a:lumOff val="50000"/>
                        <a:alpha val="100000"/>
                      </a:schemeClr>
                    </a:solidFill>
                    <a:latin typeface="微软雅黑"/>
                    <a:ea typeface="微软雅黑"/>
                  </a:rPr>
                  <a:t>唯一</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连续</a:t>
                </a:r>
                <a:r>
                  <a:rPr lang="zh-CN" sz="1400">
                    <a:solidFill>
                      <a:schemeClr val="tx1">
                        <a:lumMod val="50000"/>
                        <a:lumOff val="50000"/>
                        <a:alpha val="100000"/>
                      </a:schemeClr>
                    </a:solidFill>
                    <a:latin typeface="微软雅黑"/>
                    <a:ea typeface="微软雅黑"/>
                  </a:rPr>
                  <a:t>，便于查找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发文字号应与</a:t>
                </a:r>
                <a:r>
                  <a:rPr lang="zh-CN" sz="1400" b="1">
                    <a:solidFill>
                      <a:schemeClr val="tx1">
                        <a:lumMod val="50000"/>
                        <a:lumOff val="50000"/>
                        <a:alpha val="100000"/>
                      </a:schemeClr>
                    </a:solidFill>
                    <a:latin typeface="微软雅黑"/>
                    <a:ea typeface="微软雅黑"/>
                  </a:rPr>
                  <a:t>公文内容</a:t>
                </a:r>
                <a:r>
                  <a:rPr lang="zh-CN" sz="1400">
                    <a:solidFill>
                      <a:schemeClr val="tx1">
                        <a:lumMod val="50000"/>
                        <a:lumOff val="50000"/>
                        <a:alpha val="100000"/>
                      </a:schemeClr>
                    </a:solidFill>
                    <a:latin typeface="微软雅黑"/>
                    <a:ea typeface="微软雅黑"/>
                  </a:rPr>
                  <a:t>相符，避免重复</a:t>
                </a:r>
                <a:endParaRPr/>
              </a:p>
            </p:txBody>
          </p:sp>
          <p:pic>
            <p:nvPicPr>
              <p:cNvPr id="271" name="图片 11" descr="{&quot;isTemplate&quot;:true,&quot;type&quot;:&quot;image&quot;,&quot;canOmit&quot;:false}"/>
              <p:cNvPicPr>
                <a:picLocks noChangeAspect="1"/>
              </p:cNvPicPr>
              <p:nvPr/>
            </p:nvPicPr>
            <p:blipFill>
              <a:blip r:embed="rId3"/>
              <a:srcRect l="933" r="933"/>
              <a:stretch>
                <a:fillRect/>
              </a:stretch>
            </p:blipFill>
            <p:spPr>
              <a:xfrm>
                <a:off x="788411" y="2205184"/>
                <a:ext cx="2324809" cy="1332579"/>
              </a:xfrm>
              <a:prstGeom prst="rect">
                <a:avLst/>
              </a:prstGeom>
            </p:spPr>
          </p:pic>
        </p:grpSp>
        <p:grpSp>
          <p:nvGrpSpPr>
            <p:cNvPr id="272" name=""/>
            <p:cNvGrpSpPr/>
            <p:nvPr/>
          </p:nvGrpSpPr>
          <p:grpSpPr>
            <a:xfrm>
              <a:off x="6184667" y="2074672"/>
              <a:ext cx="2584800" cy="4063380"/>
              <a:chOff x="660399" y="2074672"/>
              <a:chExt cx="2584800" cy="4063380"/>
            </a:xfrm>
          </p:grpSpPr>
          <p:sp>
            <p:nvSpPr>
              <p:cNvPr id="273"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4"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标题</a:t>
                </a:r>
                <a:endParaRPr lang="en-US" altLang="zh-CN" sz="2000" b="1">
                  <a:latin typeface="Microsoft YaHei" panose="020b0503020204020204" pitchFamily="34" charset="-122"/>
                  <a:ea typeface="Microsoft YaHei" panose="020b0503020204020204" pitchFamily="34" charset="-122"/>
                </a:endParaRPr>
              </a:p>
            </p:txBody>
          </p:sp>
          <p:sp>
            <p:nvSpPr>
              <p:cNvPr id="275"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标题应</a:t>
                </a:r>
                <a:r>
                  <a:rPr lang="zh-CN" sz="1400" b="1">
                    <a:solidFill>
                      <a:schemeClr val="tx1">
                        <a:lumMod val="50000"/>
                        <a:lumOff val="50000"/>
                        <a:alpha val="100000"/>
                      </a:schemeClr>
                    </a:solidFill>
                    <a:latin typeface="微软雅黑"/>
                    <a:ea typeface="微软雅黑"/>
                  </a:rPr>
                  <a:t>简洁明了</a:t>
                </a:r>
                <a:r>
                  <a:rPr lang="zh-CN" sz="1400">
                    <a:solidFill>
                      <a:schemeClr val="tx1">
                        <a:lumMod val="50000"/>
                        <a:lumOff val="50000"/>
                        <a:alpha val="100000"/>
                      </a:schemeClr>
                    </a:solidFill>
                    <a:latin typeface="微软雅黑"/>
                    <a:ea typeface="微软雅黑"/>
                  </a:rPr>
                  <a:t>，概括公文主要内容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标题应与</a:t>
                </a:r>
                <a:r>
                  <a:rPr lang="zh-CN" sz="1400" b="1">
                    <a:solidFill>
                      <a:schemeClr val="tx1">
                        <a:lumMod val="50000"/>
                        <a:lumOff val="50000"/>
                        <a:alpha val="100000"/>
                      </a:schemeClr>
                    </a:solidFill>
                    <a:latin typeface="微软雅黑"/>
                    <a:ea typeface="微软雅黑"/>
                  </a:rPr>
                  <a:t>公文类型</a:t>
                </a:r>
                <a:r>
                  <a:rPr lang="zh-CN" sz="1400">
                    <a:solidFill>
                      <a:schemeClr val="tx1">
                        <a:lumMod val="50000"/>
                        <a:lumOff val="50000"/>
                        <a:alpha val="100000"/>
                      </a:schemeClr>
                    </a:solidFill>
                    <a:latin typeface="微软雅黑"/>
                    <a:ea typeface="微软雅黑"/>
                  </a:rPr>
                  <a:t>相符，避免混淆</a:t>
                </a:r>
                <a:endParaRPr/>
              </a:p>
            </p:txBody>
          </p:sp>
          <p:pic>
            <p:nvPicPr>
              <p:cNvPr id="276" name="图片 11" descr="{&quot;isTemplate&quot;:true,&quot;type&quot;:&quot;image&quot;,&quot;canOmit&quot;:false}"/>
              <p:cNvPicPr>
                <a:picLocks noChangeAspect="1"/>
              </p:cNvPicPr>
              <p:nvPr/>
            </p:nvPicPr>
            <p:blipFill>
              <a:blip r:embed="rId4"/>
              <a:srcRect l="933" r="933"/>
              <a:stretch>
                <a:fillRect/>
              </a:stretch>
            </p:blipFill>
            <p:spPr>
              <a:xfrm>
                <a:off x="788411" y="2205184"/>
                <a:ext cx="2324809" cy="1332579"/>
              </a:xfrm>
              <a:prstGeom prst="rect">
                <a:avLst/>
              </a:prstGeom>
            </p:spPr>
          </p:pic>
        </p:grpSp>
        <p:grpSp>
          <p:nvGrpSpPr>
            <p:cNvPr id="277" name=""/>
            <p:cNvGrpSpPr/>
            <p:nvPr/>
          </p:nvGrpSpPr>
          <p:grpSpPr>
            <a:xfrm>
              <a:off x="8946801" y="2074672"/>
              <a:ext cx="2584800" cy="4063380"/>
              <a:chOff x="660399" y="2074672"/>
              <a:chExt cx="2584800" cy="4063380"/>
            </a:xfrm>
          </p:grpSpPr>
          <p:sp>
            <p:nvSpPr>
              <p:cNvPr id="278"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9"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主送机关</a:t>
                </a:r>
                <a:endParaRPr lang="en-US" altLang="zh-CN" sz="2000" b="1">
                  <a:latin typeface="Microsoft YaHei" panose="020b0503020204020204" pitchFamily="34" charset="-122"/>
                  <a:ea typeface="Microsoft YaHei" panose="020b0503020204020204" pitchFamily="34" charset="-122"/>
                </a:endParaRPr>
              </a:p>
            </p:txBody>
          </p:sp>
          <p:sp>
            <p:nvSpPr>
              <p:cNvPr id="280"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主送机关应</a:t>
                </a:r>
                <a:r>
                  <a:rPr lang="zh-CN" sz="1400" b="1">
                    <a:solidFill>
                      <a:schemeClr val="tx1">
                        <a:lumMod val="50000"/>
                        <a:lumOff val="50000"/>
                        <a:alpha val="100000"/>
                      </a:schemeClr>
                    </a:solidFill>
                    <a:latin typeface="微软雅黑"/>
                    <a:ea typeface="微软雅黑"/>
                  </a:rPr>
                  <a:t>明确</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具体</a:t>
                </a:r>
                <a:r>
                  <a:rPr lang="zh-CN" sz="1400">
                    <a:solidFill>
                      <a:schemeClr val="tx1">
                        <a:lumMod val="50000"/>
                        <a:lumOff val="50000"/>
                        <a:alpha val="100000"/>
                      </a:schemeClr>
                    </a:solidFill>
                    <a:latin typeface="微软雅黑"/>
                    <a:ea typeface="微软雅黑"/>
                  </a:rPr>
                  <a:t>，便于执行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主送机关应与</a:t>
                </a:r>
                <a:r>
                  <a:rPr lang="zh-CN" sz="1400" b="1">
                    <a:solidFill>
                      <a:schemeClr val="tx1">
                        <a:lumMod val="50000"/>
                        <a:lumOff val="50000"/>
                        <a:alpha val="100000"/>
                      </a:schemeClr>
                    </a:solidFill>
                    <a:latin typeface="微软雅黑"/>
                    <a:ea typeface="微软雅黑"/>
                  </a:rPr>
                  <a:t>公文内容</a:t>
                </a:r>
                <a:r>
                  <a:rPr lang="zh-CN" sz="1400">
                    <a:solidFill>
                      <a:schemeClr val="tx1">
                        <a:lumMod val="50000"/>
                        <a:lumOff val="50000"/>
                        <a:alpha val="100000"/>
                      </a:schemeClr>
                    </a:solidFill>
                    <a:latin typeface="微软雅黑"/>
                    <a:ea typeface="微软雅黑"/>
                  </a:rPr>
                  <a:t>相符，避免遗漏</a:t>
                </a:r>
                <a:endParaRPr/>
              </a:p>
            </p:txBody>
          </p:sp>
          <p:pic>
            <p:nvPicPr>
              <p:cNvPr id="281" name="图片 11" descr="{&quot;isTemplate&quot;:true,&quot;type&quot;:&quot;image&quot;,&quot;canOmit&quot;:false}"/>
              <p:cNvPicPr>
                <a:picLocks noChangeAspect="1"/>
              </p:cNvPicPr>
              <p:nvPr/>
            </p:nvPicPr>
            <p:blipFill>
              <a:blip r:embed="rId5"/>
              <a:srcRect l="933" r="933"/>
              <a:stretch>
                <a:fillRect/>
              </a:stretch>
            </p:blipFill>
            <p:spPr>
              <a:xfrm>
                <a:off x="788411" y="2205184"/>
                <a:ext cx="2324809" cy="1332579"/>
              </a:xfrm>
              <a:prstGeom prst="rect">
                <a:avLst/>
              </a:prstGeom>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公文写作的步骤与方法</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明确公文写作目的与要求</a:t>
            </a:r>
            <a:endParaRPr lang="en-US" altLang="zh-CN" sz="2800" b="1">
              <a:latin typeface="+mj-ea"/>
              <a:ea typeface="+mj-ea"/>
            </a:endParaRPr>
          </a:p>
        </p:txBody>
      </p:sp>
      <p:grpSp>
        <p:nvGrpSpPr>
          <p:cNvPr id="1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4" name=""/>
            <p:cNvGrpSpPr/>
            <p:nvPr/>
          </p:nvGrpSpPr>
          <p:grpSpPr>
            <a:xfrm>
              <a:off x="660399" y="2074672"/>
              <a:ext cx="5100082" cy="4536540"/>
              <a:chOff x="660399" y="2074672"/>
              <a:chExt cx="5100082" cy="4536540"/>
            </a:xfrm>
          </p:grpSpPr>
          <p:sp>
            <p:nvSpPr>
              <p:cNvPr id="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明确公文写作目的</a:t>
                </a:r>
                <a:endParaRPr lang="en-US" altLang="zh-CN" sz="2000" b="1">
                  <a:latin typeface="Microsoft YaHei" panose="020b0503020204020204" pitchFamily="34" charset="-122"/>
                  <a:ea typeface="Microsoft YaHei" panose="020b0503020204020204" pitchFamily="34" charset="-122"/>
                </a:endParaRPr>
              </a:p>
            </p:txBody>
          </p:sp>
          <p:sp>
            <p:nvSpPr>
              <p:cNvPr id="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了解公文的</a:t>
                </a:r>
                <a:r>
                  <a:rPr lang="zh-CN" sz="1400" b="1">
                    <a:solidFill>
                      <a:schemeClr val="tx1">
                        <a:lumMod val="50000"/>
                        <a:lumOff val="50000"/>
                        <a:alpha val="100000"/>
                      </a:schemeClr>
                    </a:solidFill>
                    <a:latin typeface="微软雅黑"/>
                    <a:ea typeface="微软雅黑"/>
                  </a:rPr>
                  <a:t>背景</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作用</a:t>
                </a:r>
                <a:r>
                  <a:rPr lang="zh-CN" sz="1400">
                    <a:solidFill>
                      <a:schemeClr val="tx1">
                        <a:lumMod val="50000"/>
                        <a:lumOff val="50000"/>
                        <a:alpha val="100000"/>
                      </a:schemeClr>
                    </a:solidFill>
                    <a:latin typeface="微软雅黑"/>
                    <a:ea typeface="微软雅黑"/>
                  </a:rPr>
                  <a:t>，明确写作目的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把握公文写作的</a:t>
                </a:r>
                <a:r>
                  <a:rPr lang="zh-CN" sz="1400" b="1">
                    <a:solidFill>
                      <a:schemeClr val="tx1">
                        <a:lumMod val="50000"/>
                        <a:lumOff val="50000"/>
                        <a:alpha val="100000"/>
                      </a:schemeClr>
                    </a:solidFill>
                    <a:latin typeface="微软雅黑"/>
                    <a:ea typeface="微软雅黑"/>
                  </a:rPr>
                  <a:t>方向</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重点</a:t>
                </a:r>
                <a:r>
                  <a:rPr lang="zh-CN" sz="1400">
                    <a:solidFill>
                      <a:schemeClr val="tx1">
                        <a:lumMod val="50000"/>
                        <a:lumOff val="50000"/>
                        <a:alpha val="100000"/>
                      </a:schemeClr>
                    </a:solidFill>
                    <a:latin typeface="微软雅黑"/>
                    <a:ea typeface="微软雅黑"/>
                  </a:rPr>
                  <a:t>，提高写作效果</a:t>
                </a:r>
                <a:endParaRPr/>
              </a:p>
            </p:txBody>
          </p:sp>
          <p:pic>
            <p:nvPicPr>
              <p:cNvPr id="1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 name=""/>
            <p:cNvGrpSpPr/>
            <p:nvPr/>
          </p:nvGrpSpPr>
          <p:grpSpPr>
            <a:xfrm>
              <a:off x="6431519" y="2074672"/>
              <a:ext cx="5100082" cy="4536540"/>
              <a:chOff x="660399" y="2074672"/>
              <a:chExt cx="5100082" cy="4536540"/>
            </a:xfrm>
          </p:grpSpPr>
          <p:sp>
            <p:nvSpPr>
              <p:cNvPr id="2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明确公文写作要求</a:t>
                </a:r>
                <a:endParaRPr lang="en-US" altLang="zh-CN" sz="2000" b="1">
                  <a:latin typeface="Microsoft YaHei" panose="020b0503020204020204" pitchFamily="34" charset="-122"/>
                  <a:ea typeface="Microsoft YaHei" panose="020b0503020204020204" pitchFamily="34" charset="-122"/>
                </a:endParaRPr>
              </a:p>
            </p:txBody>
          </p:sp>
          <p:sp>
            <p:nvSpPr>
              <p:cNvPr id="2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了解公文的</a:t>
                </a:r>
                <a:r>
                  <a:rPr lang="zh-CN" sz="1400" b="1">
                    <a:solidFill>
                      <a:schemeClr val="tx1">
                        <a:lumMod val="50000"/>
                        <a:lumOff val="50000"/>
                        <a:alpha val="100000"/>
                      </a:schemeClr>
                    </a:solidFill>
                    <a:latin typeface="微软雅黑"/>
                    <a:ea typeface="微软雅黑"/>
                  </a:rPr>
                  <a:t>格式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规范</a:t>
                </a:r>
                <a:r>
                  <a:rPr lang="zh-CN" sz="1400">
                    <a:solidFill>
                      <a:schemeClr val="tx1">
                        <a:lumMod val="50000"/>
                        <a:lumOff val="50000"/>
                        <a:alpha val="100000"/>
                      </a:schemeClr>
                    </a:solidFill>
                    <a:latin typeface="微软雅黑"/>
                    <a:ea typeface="微软雅黑"/>
                  </a:rPr>
                  <a:t>，明确写作要求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把握公文写作的</a:t>
                </a:r>
                <a:r>
                  <a:rPr lang="zh-CN" sz="1400" b="1">
                    <a:solidFill>
                      <a:schemeClr val="tx1">
                        <a:lumMod val="50000"/>
                        <a:lumOff val="50000"/>
                        <a:alpha val="100000"/>
                      </a:schemeClr>
                    </a:solidFill>
                    <a:latin typeface="微软雅黑"/>
                    <a:ea typeface="微软雅黑"/>
                  </a:rPr>
                  <a:t>技巧</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方法</a:t>
                </a:r>
                <a:r>
                  <a:rPr lang="zh-CN" sz="1400">
                    <a:solidFill>
                      <a:schemeClr val="tx1">
                        <a:lumMod val="50000"/>
                        <a:lumOff val="50000"/>
                        <a:alpha val="100000"/>
                      </a:schemeClr>
                    </a:solidFill>
                    <a:latin typeface="微软雅黑"/>
                    <a:ea typeface="微软雅黑"/>
                  </a:rPr>
                  <a:t>，提高写作水平</a:t>
                </a:r>
                <a:endParaRPr/>
              </a:p>
            </p:txBody>
          </p:sp>
          <p:pic>
            <p:nvPicPr>
              <p:cNvPr id="2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https://d.book118.com/996123113133010051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《公文写作概论》——行文规则与公文</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2024-09-17T09:37:00.191</cp:lastPrinted>
  <dcterms:created xsi:type="dcterms:W3CDTF">2024-09-17T01:37:00Z</dcterms:created>
  <dcterms:modified xsi:type="dcterms:W3CDTF">2024-09-17T01:37:02Z</dcterms:modified>
</cp:coreProperties>
</file>