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6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12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>
                <a:latin typeface="Trebuchet MS" panose="020b0603020202020204" pitchFamily="34" charset="0"/>
              </a:rPr>
              <a:t>2</a:t>
            </a:fld>
            <a:endParaRPr lang="zh-CN" altLang="en-US">
              <a:latin typeface="Trebuchet MS" panose="020b0603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A0914-E94D-4113-ACD0-A8BD4D50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5560A-D1E3-471A-8A44-50A378405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CB947-46FC-4F3D-A779-2207DD70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44652-1551-4988-9F85-2B29E9CA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6640C-4446-475F-85E8-8A975936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0CB87-EA5D-4931-86A4-8F71F0E8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AAD26-4DBA-4ED7-B853-6CE6EC870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BA10B-DBC9-419B-A8F9-A780D80F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16227-AB22-4CAE-B1FE-4B526CE9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5C73C-F5A0-4F6E-96E9-A792D3F6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031B2-0F68-4E5B-8192-3C2CFD5B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jpe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6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6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6.pn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42322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健康饮食讲座</a:t>
            </a: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内容占位符 2"/>
          <p:cNvSpPr>
            <a:spLocks noGrp="1"/>
          </p:cNvSpPr>
          <p:nvPr>
            <p:ph sz="quarter" idx="4294967295"/>
          </p:nvPr>
        </p:nvSpPr>
        <p:spPr>
          <a:xfrm>
            <a:off x="9408160" y="2790613"/>
            <a:ext cx="2517140" cy="1500293"/>
          </a:xfrm>
        </p:spPr>
        <p:txBody>
          <a:bodyPr vert="horz" wrap="square" lIns="91454" tIns="45726" rIns="91454" bIns="45726" anchor="t"/>
          <a:lstStyle/>
          <a:p>
            <a:pPr marL="34290" indent="0" algn="l" eaLnBrk="1" hangingPunct="1">
              <a:buNone/>
            </a:pPr>
            <a:r>
              <a:rPr lang="en-US" altLang="zh-CN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     </a:t>
            </a: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找对颜色，吃对食物，不同颜色的食物有不同功效。</a:t>
            </a:r>
            <a:endParaRPr lang="zh-CN" altLang="en-US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1133" y="1572260"/>
            <a:ext cx="5596467" cy="4406900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6" name="椭圆 5"/>
          <p:cNvSpPr/>
          <p:nvPr/>
        </p:nvSpPr>
        <p:spPr>
          <a:xfrm>
            <a:off x="8555567" y="1572260"/>
            <a:ext cx="3936153" cy="3936153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" name="流程图: 联系 6"/>
          <p:cNvSpPr/>
          <p:nvPr/>
        </p:nvSpPr>
        <p:spPr>
          <a:xfrm>
            <a:off x="9856047" y="1291167"/>
            <a:ext cx="999067" cy="999067"/>
          </a:xfrm>
          <a:prstGeom prst="flowChartConnector">
            <a:avLst/>
          </a:prstGeom>
          <a:solidFill>
            <a:srgbClr val="F8F5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食</a:t>
            </a:r>
            <a:endParaRPr lang="zh-CN" altLang="en-US" sz="48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流程图: 联系 7"/>
          <p:cNvSpPr/>
          <p:nvPr/>
        </p:nvSpPr>
        <p:spPr>
          <a:xfrm>
            <a:off x="8279553" y="2038773"/>
            <a:ext cx="999067" cy="999067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色</a:t>
            </a:r>
            <a:endParaRPr lang="zh-CN" altLang="en-US" sz="48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流程图: 联系 8"/>
          <p:cNvSpPr/>
          <p:nvPr/>
        </p:nvSpPr>
        <p:spPr>
          <a:xfrm>
            <a:off x="9856047" y="4746413"/>
            <a:ext cx="999067" cy="999067"/>
          </a:xfrm>
          <a:prstGeom prst="flowChartConnector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活</a:t>
            </a:r>
            <a:endParaRPr lang="zh-CN" altLang="en-US" sz="48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流程图: 联系 9"/>
          <p:cNvSpPr/>
          <p:nvPr/>
        </p:nvSpPr>
        <p:spPr>
          <a:xfrm>
            <a:off x="8279553" y="3622887"/>
            <a:ext cx="999067" cy="999067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生</a:t>
            </a:r>
            <a:endParaRPr lang="zh-CN" altLang="en-US" sz="48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391477" y="739281"/>
            <a:ext cx="221742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一、食色生活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352973" y="1923627"/>
            <a:ext cx="9063567" cy="3906520"/>
          </a:xfrm>
          <a:prstGeom prst="rect">
            <a:avLst/>
          </a:prstGeom>
          <a:solidFill>
            <a:schemeClr val="bg1"/>
          </a:solidFill>
          <a:ln>
            <a:solidFill>
              <a:srgbClr val="80BC32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0" name="矩形 59"/>
          <p:cNvSpPr/>
          <p:nvPr/>
        </p:nvSpPr>
        <p:spPr>
          <a:xfrm>
            <a:off x="1352973" y="3870960"/>
            <a:ext cx="3028527" cy="1947333"/>
          </a:xfrm>
          <a:prstGeom prst="rect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560" tIns="81280" rIns="162560" bIns="8128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  <p:sp>
        <p:nvSpPr>
          <p:cNvPr id="61" name="矩形 60"/>
          <p:cNvSpPr/>
          <p:nvPr/>
        </p:nvSpPr>
        <p:spPr>
          <a:xfrm>
            <a:off x="1423247" y="3922607"/>
            <a:ext cx="2888827" cy="18148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假如你生来体质较弱，易受感冒病毒的欺侮，或者已经被感冒缠上了，红色食物会助你一臂之力。红色食物有助于减轻疲劳，并且有驱寒作用，预防癌症、增强记忆力、减轻疲劳和稳定。</a:t>
            </a:r>
            <a:endParaRPr lang="zh-CN" altLang="en-US" sz="1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4381500" y="1923627"/>
            <a:ext cx="3028527" cy="194733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  <p:sp>
        <p:nvSpPr>
          <p:cNvPr id="64" name="矩形 63"/>
          <p:cNvSpPr/>
          <p:nvPr/>
        </p:nvSpPr>
        <p:spPr>
          <a:xfrm>
            <a:off x="4494107" y="1929553"/>
            <a:ext cx="3009053" cy="2306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情绪，可以令人精神抖擞，增强自信及意志力，使人充满力量。至于颜色较辣椒稍浅一些的胡萝卜，所含的胡萝卜素可在体内转化为维生素</a:t>
            </a:r>
            <a:r>
              <a:rPr lang="en-US" altLang="zh-CN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A</a:t>
            </a:r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，发挥护卫人体上皮组织如呼吸道黏膜的作用。</a:t>
            </a:r>
            <a:endParaRPr lang="zh-CN" altLang="en-US" sz="1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65">
              <a:solidFill>
                <a:prstClr val="white"/>
              </a:solidFill>
              <a:latin typeface="等线" panose="02010600030101010101" charset="-122"/>
            </a:endParaRPr>
          </a:p>
          <a:p>
            <a:pPr algn="just">
              <a:lnSpc>
                <a:spcPts val="1600"/>
              </a:lnSpc>
            </a:pPr>
            <a:endParaRPr lang="en-US" altLang="zh-CN" sz="1780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5" name="矩形 64"/>
          <p:cNvSpPr/>
          <p:nvPr/>
        </p:nvSpPr>
        <p:spPr>
          <a:xfrm>
            <a:off x="7670800" y="1923627"/>
            <a:ext cx="2116667" cy="1947333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  <p:sp>
        <p:nvSpPr>
          <p:cNvPr id="66" name="矩形 65"/>
          <p:cNvSpPr/>
          <p:nvPr/>
        </p:nvSpPr>
        <p:spPr>
          <a:xfrm>
            <a:off x="7410027" y="3870960"/>
            <a:ext cx="3028527" cy="1947333"/>
          </a:xfrm>
          <a:prstGeom prst="rect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560" tIns="81280" rIns="162560" bIns="8128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  <p:sp>
        <p:nvSpPr>
          <p:cNvPr id="67" name="矩形 66"/>
          <p:cNvSpPr/>
          <p:nvPr/>
        </p:nvSpPr>
        <p:spPr>
          <a:xfrm>
            <a:off x="7503160" y="3922607"/>
            <a:ext cx="3070860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defRPr/>
            </a:pPr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上榜食物 ：红辣椒、胡萝卜，苋菜、洋葱、红枣、番茄、红薯、山楂、苹果、草莓、老南瓜。</a:t>
            </a:r>
            <a:endParaRPr lang="zh-CN" altLang="en-US" sz="1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lvl="0" algn="l" fontAlgn="base">
              <a:defRPr/>
            </a:pPr>
            <a:r>
              <a:rPr lang="zh-CN" altLang="en-US" sz="1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常食之可以增强人体抗御感冒的能力。 </a:t>
            </a:r>
            <a:endParaRPr lang="zh-CN" altLang="en-US" sz="1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3" name="图片 2" descr="abc120747a0138076d2536399543f8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500" y="3870960"/>
            <a:ext cx="3121660" cy="1947333"/>
          </a:xfrm>
          <a:prstGeom prst="rect">
            <a:avLst/>
          </a:prstGeom>
        </p:spPr>
      </p:pic>
      <p:pic>
        <p:nvPicPr>
          <p:cNvPr id="7" name="图片 6" descr="13b7de5892e7769c2725d2eaf2fc5bf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760" y="1923627"/>
            <a:ext cx="2618740" cy="2462107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199456" y="644691"/>
            <a:ext cx="563372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1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、红色食物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减轻疲劳预防感冒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4" grpId="0"/>
      <p:bldP spid="65" grpId="0"/>
      <p:bldP spid="66" grpId="0"/>
      <p:bldP spid="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" name="组合 42"/>
          <p:cNvGrpSpPr/>
          <p:nvPr/>
        </p:nvGrpSpPr>
        <p:grpSpPr>
          <a:xfrm>
            <a:off x="1586657" y="3327965"/>
            <a:ext cx="1521177" cy="531705"/>
            <a:chOff x="1656083" y="2605194"/>
            <a:chExt cx="1140883" cy="398779"/>
          </a:xfrm>
        </p:grpSpPr>
        <p:cxnSp>
          <p:nvCxnSpPr>
            <p:cNvPr id="45" name="直接连接符 44"/>
            <p:cNvCxnSpPr/>
            <p:nvPr/>
          </p:nvCxnSpPr>
          <p:spPr bwMode="auto">
            <a:xfrm>
              <a:off x="1656083" y="3003973"/>
              <a:ext cx="1140883" cy="0"/>
            </a:xfrm>
            <a:prstGeom prst="line">
              <a:avLst/>
            </a:prstGeom>
            <a:ln w="19050">
              <a:solidFill>
                <a:srgbClr val="F9FD8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 bwMode="auto">
            <a:xfrm flipH="1">
              <a:off x="2225675" y="2783205"/>
              <a:ext cx="0" cy="216535"/>
            </a:xfrm>
            <a:prstGeom prst="line">
              <a:avLst/>
            </a:prstGeom>
            <a:ln w="19050">
              <a:solidFill>
                <a:srgbClr val="F9FD8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椭圆 46"/>
            <p:cNvSpPr/>
            <p:nvPr/>
          </p:nvSpPr>
          <p:spPr bwMode="auto">
            <a:xfrm>
              <a:off x="2135507" y="2605194"/>
              <a:ext cx="179917" cy="177800"/>
            </a:xfrm>
            <a:prstGeom prst="ellipse">
              <a:avLst/>
            </a:prstGeom>
            <a:noFill/>
            <a:ln w="19050">
              <a:solidFill>
                <a:srgbClr val="F9FD8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3200" u="sng">
                <a:solidFill>
                  <a:prstClr val="white"/>
                </a:solidFill>
              </a:endParaRPr>
            </a:p>
          </p:txBody>
        </p:sp>
      </p:grpSp>
      <p:sp>
        <p:nvSpPr>
          <p:cNvPr id="48" name="六边形 47"/>
          <p:cNvSpPr/>
          <p:nvPr/>
        </p:nvSpPr>
        <p:spPr bwMode="auto">
          <a:xfrm>
            <a:off x="985523" y="3966916"/>
            <a:ext cx="2672645" cy="2302933"/>
          </a:xfrm>
          <a:prstGeom prst="hexagon">
            <a:avLst/>
          </a:prstGeom>
          <a:solidFill>
            <a:srgbClr val="F9FD8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3765">
              <a:defRPr/>
            </a:pPr>
            <a:endParaRPr lang="zh-CN" altLang="en-US" sz="2400">
              <a:solidFill>
                <a:prstClr val="black"/>
              </a:solidFill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3580553" y="5581227"/>
            <a:ext cx="2215727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上榜食物 ：黑草莓、樱桃、茄子、李子、紫葡萄、黑胡椒粉</a:t>
            </a:r>
            <a:r>
              <a:rPr lang="zh-CN" altLang="en-US" sz="1600">
                <a:solidFill>
                  <a:srgbClr val="1F1F1F"/>
                </a:solidFill>
                <a:latin typeface="等线" panose="02010600030101010101" charset="-122"/>
              </a:rPr>
              <a:t> </a:t>
            </a:r>
            <a:endParaRPr lang="zh-CN" altLang="en-US" sz="1600">
              <a:solidFill>
                <a:srgbClr val="1F1F1F"/>
              </a:solidFill>
              <a:latin typeface="等线" panose="02010600030101010101" charset="-122"/>
            </a:endParaRPr>
          </a:p>
        </p:txBody>
      </p:sp>
      <p:grpSp>
        <p:nvGrpSpPr>
          <p:cNvPr id="51" name="组合 79"/>
          <p:cNvGrpSpPr/>
          <p:nvPr/>
        </p:nvGrpSpPr>
        <p:grpSpPr>
          <a:xfrm flipV="1">
            <a:off x="3766259" y="5043593"/>
            <a:ext cx="1521177" cy="537632"/>
            <a:chOff x="1253348" y="2241905"/>
            <a:chExt cx="855483" cy="301837"/>
          </a:xfrm>
        </p:grpSpPr>
        <p:cxnSp>
          <p:nvCxnSpPr>
            <p:cNvPr id="52" name="直接连接符 51"/>
            <p:cNvCxnSpPr/>
            <p:nvPr/>
          </p:nvCxnSpPr>
          <p:spPr>
            <a:xfrm>
              <a:off x="1253348" y="2501912"/>
              <a:ext cx="855483" cy="0"/>
            </a:xfrm>
            <a:prstGeom prst="line">
              <a:avLst/>
            </a:prstGeom>
            <a:ln w="1905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直接连接符 52"/>
            <p:cNvCxnSpPr/>
            <p:nvPr/>
          </p:nvCxnSpPr>
          <p:spPr>
            <a:xfrm flipH="1">
              <a:off x="1681247" y="2374998"/>
              <a:ext cx="0" cy="168744"/>
            </a:xfrm>
            <a:prstGeom prst="line">
              <a:avLst/>
            </a:prstGeom>
            <a:ln w="1905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椭圆 53"/>
            <p:cNvSpPr/>
            <p:nvPr/>
          </p:nvSpPr>
          <p:spPr>
            <a:xfrm>
              <a:off x="1620301" y="2241905"/>
              <a:ext cx="134909" cy="133094"/>
            </a:xfrm>
            <a:prstGeom prst="ellipse">
              <a:avLst/>
            </a:prstGeom>
            <a:noFill/>
            <a:ln w="1905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3200" u="sng">
                <a:solidFill>
                  <a:prstClr val="white"/>
                </a:solidFill>
              </a:endParaRPr>
            </a:p>
          </p:txBody>
        </p:sp>
      </p:grpSp>
      <p:sp>
        <p:nvSpPr>
          <p:cNvPr id="55" name="六边形 54"/>
          <p:cNvSpPr/>
          <p:nvPr/>
        </p:nvSpPr>
        <p:spPr bwMode="auto">
          <a:xfrm rot="10800000">
            <a:off x="3202379" y="2707076"/>
            <a:ext cx="2672645" cy="2305756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3200">
              <a:solidFill>
                <a:prstClr val="white"/>
              </a:solidFill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736600" y="2012527"/>
            <a:ext cx="2843953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紫菜、紫茄子、紫葡萄等紫色食物都含丰富的芦丁和维生素C，常吃对预防高血压、心脑血管疾病及遏制出血倾向有一定作用。 </a:t>
            </a:r>
            <a:endParaRPr lang="zh-CN" altLang="en-US" sz="160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grpSp>
        <p:nvGrpSpPr>
          <p:cNvPr id="58" name="组合 57"/>
          <p:cNvGrpSpPr/>
          <p:nvPr/>
        </p:nvGrpSpPr>
        <p:grpSpPr>
          <a:xfrm rot="3480000">
            <a:off x="7625080" y="3856567"/>
            <a:ext cx="1292860" cy="764540"/>
            <a:chOff x="5489788" y="2438824"/>
            <a:chExt cx="1138767" cy="573616"/>
          </a:xfrm>
        </p:grpSpPr>
        <p:cxnSp>
          <p:nvCxnSpPr>
            <p:cNvPr id="59" name="直接连接符 58"/>
            <p:cNvCxnSpPr/>
            <p:nvPr/>
          </p:nvCxnSpPr>
          <p:spPr bwMode="auto">
            <a:xfrm>
              <a:off x="5489788" y="3012440"/>
              <a:ext cx="1138767" cy="0"/>
            </a:xfrm>
            <a:prstGeom prst="line">
              <a:avLst/>
            </a:prstGeom>
            <a:ln w="19050">
              <a:solidFill>
                <a:srgbClr val="F9FD8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椭圆 59"/>
            <p:cNvSpPr/>
            <p:nvPr/>
          </p:nvSpPr>
          <p:spPr bwMode="auto">
            <a:xfrm>
              <a:off x="5968154" y="2438824"/>
              <a:ext cx="179917" cy="177800"/>
            </a:xfrm>
            <a:prstGeom prst="ellipse">
              <a:avLst/>
            </a:prstGeom>
            <a:noFill/>
            <a:ln w="19050">
              <a:solidFill>
                <a:srgbClr val="F9FD8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3200" u="sng">
                <a:solidFill>
                  <a:prstClr val="white"/>
                </a:solidFill>
              </a:endParaRPr>
            </a:p>
          </p:txBody>
        </p:sp>
        <p:cxnSp>
          <p:nvCxnSpPr>
            <p:cNvPr id="61" name="直接连接符 60"/>
            <p:cNvCxnSpPr/>
            <p:nvPr/>
          </p:nvCxnSpPr>
          <p:spPr bwMode="auto">
            <a:xfrm flipH="1">
              <a:off x="6057054" y="2618740"/>
              <a:ext cx="0" cy="381000"/>
            </a:xfrm>
            <a:prstGeom prst="line">
              <a:avLst/>
            </a:prstGeom>
            <a:ln w="19050">
              <a:solidFill>
                <a:srgbClr val="F9FD8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六边形 61"/>
          <p:cNvSpPr/>
          <p:nvPr/>
        </p:nvSpPr>
        <p:spPr bwMode="auto">
          <a:xfrm>
            <a:off x="5466081" y="3958449"/>
            <a:ext cx="2672644" cy="2302933"/>
          </a:xfrm>
          <a:prstGeom prst="hexagon">
            <a:avLst/>
          </a:prstGeom>
          <a:solidFill>
            <a:srgbClr val="F9FD8C"/>
          </a:solidFill>
          <a:ln>
            <a:noFill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3765">
              <a:defRPr/>
            </a:pPr>
            <a:endParaRPr lang="zh-CN" altLang="en-US" sz="2400">
              <a:solidFill>
                <a:prstClr val="black"/>
              </a:solidFill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8764693" y="2787227"/>
            <a:ext cx="318516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defRPr/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蓝色食物主要是指海藻类的海洋食品。其中的螺旋藻含有18种氨基酸，11种微量元素及9种维生素，可以健身强体，帮助消化，增强免疫力，美容保健，抗辐射等，海藻多糖还有抗肿瘤</a:t>
            </a: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抗艾滋病功能。 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4" name="图片 3" descr="187963184f4bf5bad9607c61a902056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240" y="4086860"/>
            <a:ext cx="2633133" cy="2045547"/>
          </a:xfrm>
          <a:prstGeom prst="rect">
            <a:avLst/>
          </a:prstGeom>
        </p:spPr>
      </p:pic>
      <p:pic>
        <p:nvPicPr>
          <p:cNvPr id="5" name="图片 4" descr="66dc2c9cd394d849baf571414e3478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8447" y="2943860"/>
            <a:ext cx="1807633" cy="1633220"/>
          </a:xfrm>
          <a:prstGeom prst="rect">
            <a:avLst/>
          </a:prstGeom>
        </p:spPr>
      </p:pic>
      <p:pic>
        <p:nvPicPr>
          <p:cNvPr id="19" name="图片 18" descr="624adc1415313fc8c4e3c409cfe438c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3007" y="4430607"/>
            <a:ext cx="2107353" cy="1506220"/>
          </a:xfrm>
          <a:prstGeom prst="rect">
            <a:avLst/>
          </a:prstGeom>
        </p:spPr>
      </p:pic>
      <p:sp>
        <p:nvSpPr>
          <p:cNvPr id="20" name="六边形 19"/>
          <p:cNvSpPr/>
          <p:nvPr/>
        </p:nvSpPr>
        <p:spPr bwMode="auto">
          <a:xfrm rot="10800000">
            <a:off x="5466365" y="1536136"/>
            <a:ext cx="2672645" cy="2305756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3200">
              <a:solidFill>
                <a:prstClr val="white"/>
              </a:solidFill>
            </a:endParaRPr>
          </a:p>
        </p:txBody>
      </p:sp>
      <p:pic>
        <p:nvPicPr>
          <p:cNvPr id="21" name="图片 20" descr="b6ea1dc1d46aadcf790818c4d6bd3f9d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00000">
            <a:off x="5662507" y="1416473"/>
            <a:ext cx="2170853" cy="2170853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103445" y="730447"/>
            <a:ext cx="621093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2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、蓝紫色食物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益寿的天然“良药”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1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37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5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55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0" grpId="0"/>
      <p:bldP spid="55" grpId="0"/>
      <p:bldP spid="57" grpId="0"/>
      <p:bldP spid="62" grpId="0"/>
      <p:bldP spid="63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直接连接符 12"/>
          <p:cNvSpPr>
            <a:spLocks noChangeShapeType="1"/>
          </p:cNvSpPr>
          <p:nvPr/>
        </p:nvSpPr>
        <p:spPr bwMode="auto">
          <a:xfrm>
            <a:off x="970281" y="3880064"/>
            <a:ext cx="10079567" cy="1"/>
          </a:xfrm>
          <a:prstGeom prst="line">
            <a:avLst/>
          </a:prstGeom>
          <a:noFill/>
          <a:ln w="19050" cap="flat" cmpd="sng">
            <a:solidFill>
              <a:schemeClr val="accent6">
                <a:lumMod val="75000"/>
              </a:schemeClr>
            </a:solidFill>
            <a:prstDash val="dash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265"/>
          </a:p>
        </p:txBody>
      </p:sp>
      <p:sp>
        <p:nvSpPr>
          <p:cNvPr id="43" name="矩形 9"/>
          <p:cNvSpPr>
            <a:spLocks noChangeArrowheads="1"/>
          </p:cNvSpPr>
          <p:nvPr/>
        </p:nvSpPr>
        <p:spPr bwMode="auto">
          <a:xfrm>
            <a:off x="4329853" y="2200487"/>
            <a:ext cx="1679787" cy="1679787"/>
          </a:xfrm>
          <a:prstGeom prst="rect">
            <a:avLst/>
          </a:prstGeom>
          <a:solidFill>
            <a:srgbClr val="F9FD8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395E8A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265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41" name="矩形 52"/>
          <p:cNvSpPr>
            <a:spLocks noChangeArrowheads="1"/>
          </p:cNvSpPr>
          <p:nvPr/>
        </p:nvSpPr>
        <p:spPr bwMode="auto">
          <a:xfrm>
            <a:off x="6010487" y="2200487"/>
            <a:ext cx="1679787" cy="1679787"/>
          </a:xfrm>
          <a:prstGeom prst="rect">
            <a:avLst/>
          </a:prstGeom>
          <a:solidFill>
            <a:srgbClr val="80BC32">
              <a:alpha val="4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395E8A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265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39" name="矩形 54"/>
          <p:cNvSpPr>
            <a:spLocks noChangeArrowheads="1"/>
          </p:cNvSpPr>
          <p:nvPr/>
        </p:nvSpPr>
        <p:spPr bwMode="auto">
          <a:xfrm>
            <a:off x="6010487" y="3880273"/>
            <a:ext cx="1679787" cy="1679787"/>
          </a:xfrm>
          <a:prstGeom prst="rect">
            <a:avLst/>
          </a:prstGeom>
          <a:solidFill>
            <a:srgbClr val="F9FD8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395E8A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265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37" name="矩形 53"/>
          <p:cNvSpPr>
            <a:spLocks noChangeArrowheads="1"/>
          </p:cNvSpPr>
          <p:nvPr/>
        </p:nvSpPr>
        <p:spPr bwMode="auto">
          <a:xfrm>
            <a:off x="4329853" y="3880273"/>
            <a:ext cx="1679787" cy="1679787"/>
          </a:xfrm>
          <a:prstGeom prst="rect">
            <a:avLst/>
          </a:prstGeom>
          <a:solidFill>
            <a:srgbClr val="80BC32">
              <a:alpha val="4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395E8A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265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32" name="直接连接符 82"/>
          <p:cNvSpPr>
            <a:spLocks noChangeShapeType="1"/>
          </p:cNvSpPr>
          <p:nvPr/>
        </p:nvSpPr>
        <p:spPr bwMode="auto">
          <a:xfrm flipH="1">
            <a:off x="6010067" y="1552787"/>
            <a:ext cx="0" cy="4654553"/>
          </a:xfrm>
          <a:prstGeom prst="line">
            <a:avLst/>
          </a:prstGeom>
          <a:noFill/>
          <a:ln w="19050" cap="flat" cmpd="sng">
            <a:solidFill>
              <a:schemeClr val="accent6">
                <a:lumMod val="75000"/>
              </a:schemeClr>
            </a:solidFill>
            <a:prstDash val="dash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265"/>
          </a:p>
        </p:txBody>
      </p:sp>
      <p:sp>
        <p:nvSpPr>
          <p:cNvPr id="51" name="TextBox 24"/>
          <p:cNvSpPr txBox="1"/>
          <p:nvPr/>
        </p:nvSpPr>
        <p:spPr>
          <a:xfrm>
            <a:off x="7690273" y="2172547"/>
            <a:ext cx="3900593" cy="1527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6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黄色果蔬还富含两种维生素AD。维生素A能保护胃肠黏膜，防止胃炎、胃溃疡等疾患发生；维生素D有促进钙、磷两种矿物元素吸收的作用，进而收到壮骨强筋之功。</a:t>
            </a:r>
            <a:endParaRPr lang="zh-CN" altLang="en-US" sz="186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6" name="TextBox 24"/>
          <p:cNvSpPr txBox="1"/>
          <p:nvPr/>
        </p:nvSpPr>
        <p:spPr>
          <a:xfrm>
            <a:off x="7801187" y="3941233"/>
            <a:ext cx="3119967" cy="1527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6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对于儿童佝偻病、青少年近视、中老年骨质疏松症等常见病有一定预防之效。故这些人群偏重一点儿黄色食品无疑是明智之举。 </a:t>
            </a:r>
            <a:endParaRPr lang="zh-CN" altLang="en-US" sz="186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TextBox 24"/>
          <p:cNvSpPr txBox="1"/>
          <p:nvPr/>
        </p:nvSpPr>
        <p:spPr>
          <a:xfrm>
            <a:off x="1748367" y="2682240"/>
            <a:ext cx="2600113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上榜食物 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  <a:p>
            <a:pPr algn="l"/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玉米、黄豆、花生、杏、橘、橙、柚等 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TextBox 24"/>
          <p:cNvSpPr txBox="1"/>
          <p:nvPr/>
        </p:nvSpPr>
        <p:spPr>
          <a:xfrm>
            <a:off x="745067" y="4002193"/>
            <a:ext cx="3584787" cy="1527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86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橙黄色食物含有丰富的胡萝卜素和维生素</a:t>
            </a:r>
            <a:r>
              <a:rPr lang="en-US" altLang="zh-CN" sz="186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C</a:t>
            </a:r>
            <a:r>
              <a:rPr lang="zh-CN" altLang="en-US" sz="186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，可以健脾，预防胃炎，防治夜盲症，护肝，使皮肤变得细嫩，并有中和致癌物质的作用。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pic>
        <p:nvPicPr>
          <p:cNvPr id="2" name="图片 1" descr="1a30a5ed5f68eb86dc4b1e4377fd456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480" y="2218267"/>
            <a:ext cx="1662007" cy="1662007"/>
          </a:xfrm>
          <a:prstGeom prst="rect">
            <a:avLst/>
          </a:prstGeom>
        </p:spPr>
      </p:pic>
      <p:pic>
        <p:nvPicPr>
          <p:cNvPr id="4" name="图片 3" descr="625bc6671c9e5abaaa8c29a5ede924a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8480" y="4102947"/>
            <a:ext cx="1643380" cy="1234440"/>
          </a:xfrm>
          <a:prstGeom prst="rect">
            <a:avLst/>
          </a:prstGeom>
        </p:spPr>
      </p:pic>
      <p:pic>
        <p:nvPicPr>
          <p:cNvPr id="5" name="图片 4" descr="1158c601f580ad1e45a9d0487995926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767" y="2200487"/>
            <a:ext cx="1517227" cy="1529927"/>
          </a:xfrm>
          <a:prstGeom prst="rect">
            <a:avLst/>
          </a:prstGeom>
        </p:spPr>
      </p:pic>
      <p:pic>
        <p:nvPicPr>
          <p:cNvPr id="7" name="图片 6" descr="dfc697298191b9ba9e4ff04b7dd092b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0420" y="3953087"/>
            <a:ext cx="1900767" cy="1606973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970281" y="721612"/>
            <a:ext cx="62014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3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、橙黄色食物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维生素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C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的天然源泉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1" grpId="0"/>
      <p:bldP spid="39" grpId="0"/>
      <p:bldP spid="37" grpId="0"/>
      <p:bldP spid="51" grpId="1"/>
      <p:bldP spid="6" grpId="1"/>
      <p:bldP spid="10" grpId="1"/>
      <p:bldP spid="1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3503712" y="1892829"/>
            <a:ext cx="4009813" cy="537633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上榜食物 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: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各种绿颜色蔬菜 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pic>
        <p:nvPicPr>
          <p:cNvPr id="9" name="图片 8" descr="3ee0afe63fbc5a2aface5e76da74d5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7793" y="595207"/>
            <a:ext cx="8626687" cy="6281420"/>
          </a:xfrm>
          <a:prstGeom prst="rect">
            <a:avLst/>
          </a:prstGeom>
        </p:spPr>
      </p:pic>
      <p:sp>
        <p:nvSpPr>
          <p:cNvPr id="11" name="内容占位符 2"/>
          <p:cNvSpPr>
            <a:spLocks noGrp="1"/>
          </p:cNvSpPr>
          <p:nvPr/>
        </p:nvSpPr>
        <p:spPr>
          <a:xfrm>
            <a:off x="981287" y="2633980"/>
            <a:ext cx="4405207" cy="4825153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绿色的草本植物都被用作治疗的用途，足以证明绿色食物的确具有调和身体机能的功效。大部分蔬菜都拥有绿色的能量，可以维持人体的酸碱度，而且提供大量纤维质，有助于清理肠胃，担负着肠胃“清道夫”的角色。心理方面，绿色食物可舒缓压力及头痛等相关毛病。此外，绿色蔬菜也是享有“生命元素”称号的钙元素的最佳来源，其蕴藏量较通常认为的含钙“富矿”牛奶还要多，故吃“绿”被营养学家视为最好的补钙途径。</a:t>
            </a:r>
            <a:r>
              <a:rPr kumimoji="0" lang="zh-CN" altLang="en-US" sz="1865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 </a:t>
            </a:r>
            <a:endParaRPr kumimoji="0" lang="zh-CN" altLang="en-US" sz="1865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199456" y="740701"/>
            <a:ext cx="59728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4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、绿色食物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肠胃天然“清道夫”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3" name="内容占位符 2"/>
          <p:cNvSpPr>
            <a:spLocks noGrp="1"/>
          </p:cNvSpPr>
          <p:nvPr/>
        </p:nvSpPr>
        <p:spPr>
          <a:xfrm>
            <a:off x="796713" y="1756833"/>
            <a:ext cx="3872653" cy="504613"/>
          </a:xfrm>
        </p:spPr>
        <p:txBody>
          <a:bodyPr vert="horz" wrap="square" lIns="91454" tIns="45726" rIns="91454" bIns="45726" anchor="t"/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2200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上榜食物 </a:t>
            </a:r>
            <a:endParaRPr lang="zh-CN" altLang="en-US" sz="2200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2200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黑芝麻、黑糯米、黑木耳、黑豆、香菇、黑米、乌骨鸡 </a:t>
            </a:r>
            <a:endParaRPr lang="zh-CN" altLang="en-US" sz="2200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eaLnBrk="1" hangingPunct="1"/>
            <a:endParaRPr lang="zh-CN" altLang="en-US" sz="2200"/>
          </a:p>
        </p:txBody>
      </p:sp>
      <p:sp>
        <p:nvSpPr>
          <p:cNvPr id="41" name="任意多边形 40"/>
          <p:cNvSpPr/>
          <p:nvPr/>
        </p:nvSpPr>
        <p:spPr>
          <a:xfrm>
            <a:off x="3" y="3387453"/>
            <a:ext cx="8642967" cy="2437413"/>
          </a:xfrm>
          <a:custGeom>
            <a:gdLst>
              <a:gd name="connsiteX0" fmla="*/ 0 w 6483069"/>
              <a:gd name="connsiteY0" fmla="*/ 0 h 1827637"/>
              <a:gd name="connsiteX1" fmla="*/ 6483069 w 6483069"/>
              <a:gd name="connsiteY1" fmla="*/ 0 h 1827637"/>
              <a:gd name="connsiteX2" fmla="*/ 6483069 w 6483069"/>
              <a:gd name="connsiteY2" fmla="*/ 1827637 h 1827637"/>
              <a:gd name="connsiteX3" fmla="*/ 0 w 6483069"/>
              <a:gd name="connsiteY3" fmla="*/ 1827637 h 1827637"/>
              <a:gd name="connsiteX4" fmla="*/ 0 w 6483069"/>
              <a:gd name="connsiteY4" fmla="*/ 0 h 18276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3069" h="1827637">
                <a:moveTo>
                  <a:pt x="0" y="0"/>
                </a:moveTo>
                <a:lnTo>
                  <a:pt x="6483069" y="0"/>
                </a:lnTo>
                <a:lnTo>
                  <a:pt x="6483069" y="1827637"/>
                </a:lnTo>
                <a:lnTo>
                  <a:pt x="0" y="1827637"/>
                </a:lnTo>
                <a:lnTo>
                  <a:pt x="0" y="0"/>
                </a:lnTo>
                <a:close/>
              </a:path>
            </a:pathLst>
          </a:cu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5" name="矩形 44"/>
          <p:cNvSpPr/>
          <p:nvPr/>
        </p:nvSpPr>
        <p:spPr>
          <a:xfrm>
            <a:off x="5211233" y="1521460"/>
            <a:ext cx="3183467" cy="269748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3" name="矩形 52"/>
          <p:cNvSpPr/>
          <p:nvPr/>
        </p:nvSpPr>
        <p:spPr>
          <a:xfrm>
            <a:off x="7453951" y="2095880"/>
            <a:ext cx="3470056" cy="2468017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2" name="图片 1" descr="b848c2efdbd6f4e616d79afa7842765b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9307" y="3815080"/>
            <a:ext cx="4264660" cy="3394287"/>
          </a:xfrm>
          <a:prstGeom prst="rect">
            <a:avLst/>
          </a:prstGeom>
        </p:spPr>
      </p:pic>
      <p:pic>
        <p:nvPicPr>
          <p:cNvPr id="4" name="图片 3" descr="d5b4ad4c290a9b9a6b06b7fe6862a48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83507" y="-951653"/>
            <a:ext cx="3987800" cy="3931920"/>
          </a:xfrm>
          <a:prstGeom prst="rect">
            <a:avLst/>
          </a:prstGeom>
        </p:spPr>
      </p:pic>
      <p:sp>
        <p:nvSpPr>
          <p:cNvPr id="49" name="矩形 48"/>
          <p:cNvSpPr/>
          <p:nvPr/>
        </p:nvSpPr>
        <p:spPr>
          <a:xfrm>
            <a:off x="5356013" y="4940300"/>
            <a:ext cx="3176693" cy="2933700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" name="文本框 4"/>
          <p:cNvSpPr txBox="1"/>
          <p:nvPr/>
        </p:nvSpPr>
        <p:spPr>
          <a:xfrm>
            <a:off x="394547" y="3930227"/>
            <a:ext cx="6092613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黑色食物含有</a:t>
            </a:r>
            <a:r>
              <a:rPr lang="en-US" altLang="zh-CN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17</a:t>
            </a: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种氨基酸及铁、锌、硒、钼等十余种微量元素、维生素和亚油酸等营养素，有通便、补肺、提高免疫力和润泽肌肤、养发美容、抗衰老等作用。 黑色食物有以下优势：一是来自天然，所含有害成分极少；二是营养成分齐全，质优量多；三是可明显减少动脉硬化、冠心病、脑中风等严重疾病的发生几率。 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117353" y="768085"/>
            <a:ext cx="47771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5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、黑色食物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通便补肺抗衰老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5" grpId="0"/>
      <p:bldP spid="53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ba52ed8a73c876f2111075d9aca787f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0287" y="-129540"/>
            <a:ext cx="5935133" cy="5935133"/>
          </a:xfrm>
          <a:prstGeom prst="rect">
            <a:avLst/>
          </a:prstGeom>
        </p:spPr>
      </p:pic>
      <p:pic>
        <p:nvPicPr>
          <p:cNvPr id="10" name="图片 9" descr="935121ceeb272038c917a343e4a22ab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4973" y="1590040"/>
            <a:ext cx="4893733" cy="48937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/>
        </p:nvSpPr>
        <p:spPr>
          <a:xfrm>
            <a:off x="709507" y="613833"/>
            <a:ext cx="674454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sp>
        <p:nvSpPr>
          <p:cNvPr id="20483" name="内容占位符 2"/>
          <p:cNvSpPr>
            <a:spLocks noGrp="1"/>
          </p:cNvSpPr>
          <p:nvPr/>
        </p:nvSpPr>
        <p:spPr>
          <a:xfrm>
            <a:off x="931333" y="1669627"/>
            <a:ext cx="3872653" cy="504613"/>
          </a:xfrm>
        </p:spPr>
        <p:txBody>
          <a:bodyPr vert="horz" wrap="square" lIns="91454" tIns="45726" rIns="91454" bIns="45726" anchor="t"/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2200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上榜食物</a:t>
            </a:r>
            <a:endParaRPr lang="zh-CN" altLang="en-US" sz="2200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2200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茭白、冬瓜、竹笋、白萝卜、花菜、甜瓜、莴笋、大蒜  </a:t>
            </a:r>
            <a:endParaRPr lang="zh-CN" altLang="en-US" sz="2200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eaLnBrk="1" hangingPunct="1"/>
            <a:endParaRPr lang="zh-CN" altLang="en-US" sz="2200"/>
          </a:p>
        </p:txBody>
      </p:sp>
      <p:pic>
        <p:nvPicPr>
          <p:cNvPr id="7" name="图片 6" descr="f579330716c87019d62fe55f38f8ae1c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4053" y="3310467"/>
            <a:ext cx="2805853" cy="2805853"/>
          </a:xfrm>
          <a:prstGeom prst="rect">
            <a:avLst/>
          </a:prstGeom>
        </p:spPr>
      </p:pic>
      <p:pic>
        <p:nvPicPr>
          <p:cNvPr id="3" name="图片 2" descr="01928bf78bf5471f648c53850c9eb3e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9040" y="4614333"/>
            <a:ext cx="3601720" cy="2395220"/>
          </a:xfrm>
          <a:prstGeom prst="rect">
            <a:avLst/>
          </a:prstGeom>
        </p:spPr>
      </p:pic>
      <p:pic>
        <p:nvPicPr>
          <p:cNvPr id="5" name="图片 4" descr="bb7b9225881293713dd4e4a223b77eac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0560" y="4077547"/>
            <a:ext cx="4073313" cy="2708487"/>
          </a:xfrm>
          <a:prstGeom prst="rect">
            <a:avLst/>
          </a:prstGeom>
        </p:spPr>
      </p:pic>
      <p:sp>
        <p:nvSpPr>
          <p:cNvPr id="9" name="内容占位符 2"/>
          <p:cNvSpPr>
            <a:spLocks noGrp="1"/>
          </p:cNvSpPr>
          <p:nvPr/>
        </p:nvSpPr>
        <p:spPr>
          <a:xfrm>
            <a:off x="780627" y="3165687"/>
            <a:ext cx="4759960" cy="3096260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白色食物含纤维素及一些抗氧化物质，具有提高免疫功能、预防溃疡病和胃癌、保护心脏的作用。白色的大蒜是烹饪时不可缺少的调味品，其含有的蒜氨酸、大蒜辣素、大蒜新素等成分，还可以降低血脂，防治冠心病，杀灭多种病菌；还可以降低胃癌的发生率。 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199456" y="740701"/>
            <a:ext cx="47771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6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、白色食物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——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含纤维素可防癌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sp>
        <p:nvSpPr>
          <p:cNvPr id="24580" name="TextBox 7"/>
          <p:cNvSpPr txBox="1"/>
          <p:nvPr/>
        </p:nvSpPr>
        <p:spPr>
          <a:xfrm>
            <a:off x="1276275" y="1332008"/>
            <a:ext cx="648130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2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548005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20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822325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38938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4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4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四季更替，我们在饮食上需注意些什么？</a:t>
            </a:r>
            <a:endParaRPr lang="zh-CN" altLang="en-US" sz="24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1" name="圆角矩形 40"/>
          <p:cNvSpPr/>
          <p:nvPr/>
        </p:nvSpPr>
        <p:spPr>
          <a:xfrm>
            <a:off x="6361853" y="1956647"/>
            <a:ext cx="7724140" cy="2601807"/>
          </a:xfrm>
          <a:prstGeom prst="roundRect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" name="文本框 3"/>
          <p:cNvSpPr txBox="1"/>
          <p:nvPr/>
        </p:nvSpPr>
        <p:spPr>
          <a:xfrm>
            <a:off x="6904567" y="2212340"/>
            <a:ext cx="4989407" cy="2066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algn="l" defTabSz="91440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defRPr/>
            </a:pP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记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·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内则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曰：凡和，春多酸，夏多苦，秋多辛，冬多咸，调以滑甘。（注：酸苦辛咸，木火金水之所属。）多其时味，所以养气也。四时皆调以滑甘，象土之寄也。孙思邈曰：春少酸增甘，夏少苦增辛，秋少辛增酸，冬少咸增苦，四季少甘增咸。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内则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意在乘旺。孙氏意在扶衰，要之无论四时，五味不可偏多。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抱朴子</a:t>
            </a:r>
            <a:r>
              <a:rPr lang="en-US" altLang="zh-CN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曰：酸多伤脾，苦多伤肺，辛多伤肝，咸多伤心，甘多伤肾。此五味克五藏，乃五行自然之理也。凡言伤者，当时特未遽觉耳。</a:t>
            </a:r>
            <a:endParaRPr lang="zh-CN" altLang="en-US" sz="1335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pic>
        <p:nvPicPr>
          <p:cNvPr id="8" name="图片 7" descr="6655ab7ca0585e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" y="2494280"/>
            <a:ext cx="5280660" cy="3301153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259176" y="605684"/>
            <a:ext cx="231838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二、四季饮食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976967" y="1601893"/>
            <a:ext cx="1756833" cy="1862667"/>
            <a:chOff x="2028825" y="1023938"/>
            <a:chExt cx="1997076" cy="2220912"/>
          </a:xfrm>
        </p:grpSpPr>
        <p:pic>
          <p:nvPicPr>
            <p:cNvPr id="34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5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36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custGeom>
                <a:gdLst>
                  <a:gd name="T0" fmla="*/ 0 w 224"/>
                  <a:gd name="T1" fmla="*/ 973608 h 224"/>
                  <a:gd name="T2" fmla="*/ 0 w 224"/>
                  <a:gd name="T3" fmla="*/ 973608 h 224"/>
                  <a:gd name="T4" fmla="*/ 972444 w 224"/>
                  <a:gd name="T5" fmla="*/ 0 h 224"/>
                  <a:gd name="T6" fmla="*/ 1944887 w 224"/>
                  <a:gd name="T7" fmla="*/ 0 h 224"/>
                  <a:gd name="T8" fmla="*/ 1944887 w 224"/>
                  <a:gd name="T9" fmla="*/ 973608 h 224"/>
                  <a:gd name="T10" fmla="*/ 972444 w 224"/>
                  <a:gd name="T11" fmla="*/ 1947216 h 224"/>
                  <a:gd name="T12" fmla="*/ 972444 w 224"/>
                  <a:gd name="T13" fmla="*/ 1947216 h 224"/>
                  <a:gd name="T14" fmla="*/ 0 w 224"/>
                  <a:gd name="T15" fmla="*/ 973608 h 22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24" h="224">
                    <a:moveTo>
                      <a:pt x="0" y="112"/>
                    </a:moveTo>
                    <a:cubicBezTo>
                      <a:pt x="0" y="112"/>
                      <a:pt x="0" y="112"/>
                      <a:pt x="0" y="112"/>
                    </a:cubicBezTo>
                    <a:cubicBezTo>
                      <a:pt x="0" y="50"/>
                      <a:pt x="51" y="0"/>
                      <a:pt x="112" y="0"/>
                    </a:cubicBezTo>
                    <a:cubicBezTo>
                      <a:pt x="224" y="0"/>
                      <a:pt x="224" y="0"/>
                      <a:pt x="224" y="0"/>
                    </a:cubicBezTo>
                    <a:cubicBezTo>
                      <a:pt x="224" y="112"/>
                      <a:pt x="224" y="112"/>
                      <a:pt x="224" y="112"/>
                    </a:cubicBezTo>
                    <a:cubicBezTo>
                      <a:pt x="224" y="174"/>
                      <a:pt x="174" y="224"/>
                      <a:pt x="112" y="224"/>
                    </a:cubicBezTo>
                    <a:cubicBezTo>
                      <a:pt x="112" y="224"/>
                      <a:pt x="112" y="224"/>
                      <a:pt x="112" y="224"/>
                    </a:cubicBezTo>
                    <a:cubicBezTo>
                      <a:pt x="51" y="224"/>
                      <a:pt x="0" y="174"/>
                      <a:pt x="0" y="112"/>
                    </a:cubicBezTo>
                    <a:close/>
                  </a:path>
                </a:pathLst>
              </a:custGeom>
              <a:solidFill>
                <a:srgbClr val="F9FD8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latin typeface="+mn-ea"/>
                </a:endParaRPr>
              </a:p>
            </p:txBody>
          </p:sp>
          <p:sp>
            <p:nvSpPr>
              <p:cNvPr id="37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387094"/>
                <a:ext cx="1523522" cy="11849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charset="-122"/>
                    <a:ea typeface="微软雅黑"/>
                  </a:rPr>
                  <a:t>春</a:t>
                </a:r>
                <a:endParaRPr lang="zh-CN" altLang="en-US" sz="5865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</a:endParaRPr>
              </a:p>
            </p:txBody>
          </p:sp>
        </p:grpSp>
      </p:grpSp>
      <p:sp>
        <p:nvSpPr>
          <p:cNvPr id="8" name="燕尾形 7"/>
          <p:cNvSpPr/>
          <p:nvPr/>
        </p:nvSpPr>
        <p:spPr>
          <a:xfrm>
            <a:off x="2638799" y="3334537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625" y="3717389"/>
            <a:ext cx="4848539" cy="0"/>
          </a:xfrm>
          <a:prstGeom prst="line">
            <a:avLst/>
          </a:prstGeom>
          <a:ln>
            <a:solidFill>
              <a:srgbClr val="BF8D1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3872563" y="3047508"/>
            <a:ext cx="615950" cy="57213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935" b="1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酸</a:t>
            </a:r>
            <a:endParaRPr lang="zh-CN" sz="2935" b="1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244427" y="3963247"/>
            <a:ext cx="4787900" cy="1556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</a:rPr>
              <a:t>春天吃酸春季多吃酸味的食物，如含维生素C的食物和有机酸的水果，以及糖醋和酸辣类的菜肴等。科学研究发现，这些酸味食物中含有某种物质，能够成倍地提高钙、铁、锌等无机盐的吸收率。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4" name="图片 3" descr="fe516a75ff293d2ff9435ff797a2185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2327" y="600287"/>
            <a:ext cx="4386580" cy="4491567"/>
          </a:xfrm>
          <a:prstGeom prst="rect">
            <a:avLst/>
          </a:prstGeom>
        </p:spPr>
      </p:pic>
      <p:pic>
        <p:nvPicPr>
          <p:cNvPr id="5" name="图片 4" descr="dfc697298191b9ba9e4ff04b7dd092b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8187" y="3047153"/>
            <a:ext cx="2253827" cy="19050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/>
          <p:cNvSpPr/>
          <p:nvPr/>
        </p:nvSpPr>
        <p:spPr>
          <a:xfrm>
            <a:off x="1313420" y="605684"/>
            <a:ext cx="21882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1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、春季饮食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976967" y="1601893"/>
            <a:ext cx="1756833" cy="1862667"/>
            <a:chOff x="2028825" y="1023938"/>
            <a:chExt cx="1997076" cy="2220912"/>
          </a:xfrm>
        </p:grpSpPr>
        <p:pic>
          <p:nvPicPr>
            <p:cNvPr id="34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5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36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custGeom>
                <a:gdLst>
                  <a:gd name="T0" fmla="*/ 0 w 224"/>
                  <a:gd name="T1" fmla="*/ 973608 h 224"/>
                  <a:gd name="T2" fmla="*/ 0 w 224"/>
                  <a:gd name="T3" fmla="*/ 973608 h 224"/>
                  <a:gd name="T4" fmla="*/ 972444 w 224"/>
                  <a:gd name="T5" fmla="*/ 0 h 224"/>
                  <a:gd name="T6" fmla="*/ 1944887 w 224"/>
                  <a:gd name="T7" fmla="*/ 0 h 224"/>
                  <a:gd name="T8" fmla="*/ 1944887 w 224"/>
                  <a:gd name="T9" fmla="*/ 973608 h 224"/>
                  <a:gd name="T10" fmla="*/ 972444 w 224"/>
                  <a:gd name="T11" fmla="*/ 1947216 h 224"/>
                  <a:gd name="T12" fmla="*/ 972444 w 224"/>
                  <a:gd name="T13" fmla="*/ 1947216 h 224"/>
                  <a:gd name="T14" fmla="*/ 0 w 224"/>
                  <a:gd name="T15" fmla="*/ 973608 h 22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24" h="224">
                    <a:moveTo>
                      <a:pt x="0" y="112"/>
                    </a:moveTo>
                    <a:cubicBezTo>
                      <a:pt x="0" y="112"/>
                      <a:pt x="0" y="112"/>
                      <a:pt x="0" y="112"/>
                    </a:cubicBezTo>
                    <a:cubicBezTo>
                      <a:pt x="0" y="50"/>
                      <a:pt x="51" y="0"/>
                      <a:pt x="112" y="0"/>
                    </a:cubicBezTo>
                    <a:cubicBezTo>
                      <a:pt x="224" y="0"/>
                      <a:pt x="224" y="0"/>
                      <a:pt x="224" y="0"/>
                    </a:cubicBezTo>
                    <a:cubicBezTo>
                      <a:pt x="224" y="112"/>
                      <a:pt x="224" y="112"/>
                      <a:pt x="224" y="112"/>
                    </a:cubicBezTo>
                    <a:cubicBezTo>
                      <a:pt x="224" y="174"/>
                      <a:pt x="174" y="224"/>
                      <a:pt x="112" y="224"/>
                    </a:cubicBezTo>
                    <a:cubicBezTo>
                      <a:pt x="112" y="224"/>
                      <a:pt x="112" y="224"/>
                      <a:pt x="112" y="224"/>
                    </a:cubicBezTo>
                    <a:cubicBezTo>
                      <a:pt x="51" y="224"/>
                      <a:pt x="0" y="174"/>
                      <a:pt x="0" y="112"/>
                    </a:cubicBezTo>
                    <a:close/>
                  </a:path>
                </a:pathLst>
              </a:custGeom>
              <a:solidFill>
                <a:schemeClr val="accent6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latin typeface="+mn-ea"/>
                </a:endParaRPr>
              </a:p>
            </p:txBody>
          </p:sp>
          <p:sp>
            <p:nvSpPr>
              <p:cNvPr id="37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387094"/>
                <a:ext cx="1523522" cy="11849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charset="-122"/>
                    <a:ea typeface="微软雅黑"/>
                  </a:rPr>
                  <a:t>夏</a:t>
                </a:r>
                <a:endParaRPr lang="zh-CN" altLang="en-US" sz="5865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</a:endParaRPr>
              </a:p>
            </p:txBody>
          </p:sp>
        </p:grpSp>
      </p:grpSp>
      <p:sp>
        <p:nvSpPr>
          <p:cNvPr id="8" name="燕尾形 7"/>
          <p:cNvSpPr/>
          <p:nvPr/>
        </p:nvSpPr>
        <p:spPr>
          <a:xfrm>
            <a:off x="2638799" y="3354857"/>
            <a:ext cx="480053" cy="768085"/>
          </a:xfrm>
          <a:prstGeom prst="chevron">
            <a:avLst/>
          </a:prstGeom>
          <a:solidFill>
            <a:srgbClr val="80BC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625" y="3717389"/>
            <a:ext cx="4848539" cy="0"/>
          </a:xfrm>
          <a:prstGeom prst="line">
            <a:avLst/>
          </a:prstGeom>
          <a:ln>
            <a:solidFill>
              <a:srgbClr val="80BC32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3872563" y="3047508"/>
            <a:ext cx="615950" cy="57213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935" b="1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苦</a:t>
            </a:r>
            <a:endParaRPr lang="zh-CN" sz="2935" b="1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244427" y="3963247"/>
            <a:ext cx="4787900" cy="982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</a:rPr>
              <a:t>夏天吃苦夏季天气炎热，而苦味的食物，如苦瓜、油麦菜等，具有清热降火的功效，适量摄取此类食物对身体有益。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3" name="图片 2" descr="5b935c5d394d1854539f8af822b155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6880" y="408093"/>
            <a:ext cx="5546513" cy="4020820"/>
          </a:xfrm>
          <a:prstGeom prst="rect">
            <a:avLst/>
          </a:prstGeom>
        </p:spPr>
      </p:pic>
      <p:pic>
        <p:nvPicPr>
          <p:cNvPr id="7" name="图片 6" descr="96342344dee5ea3263f6335f56c96ed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8873" y="2536613"/>
            <a:ext cx="4179147" cy="27745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/>
          <p:cNvSpPr/>
          <p:nvPr/>
        </p:nvSpPr>
        <p:spPr>
          <a:xfrm>
            <a:off x="1330739" y="588015"/>
            <a:ext cx="21882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2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、夏季饮食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976967" y="1601893"/>
            <a:ext cx="1756833" cy="1862667"/>
            <a:chOff x="2028825" y="1023938"/>
            <a:chExt cx="1997076" cy="2220912"/>
          </a:xfrm>
        </p:grpSpPr>
        <p:pic>
          <p:nvPicPr>
            <p:cNvPr id="34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5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36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custGeom>
                <a:gdLst>
                  <a:gd name="T0" fmla="*/ 0 w 224"/>
                  <a:gd name="T1" fmla="*/ 973608 h 224"/>
                  <a:gd name="T2" fmla="*/ 0 w 224"/>
                  <a:gd name="T3" fmla="*/ 973608 h 224"/>
                  <a:gd name="T4" fmla="*/ 972444 w 224"/>
                  <a:gd name="T5" fmla="*/ 0 h 224"/>
                  <a:gd name="T6" fmla="*/ 1944887 w 224"/>
                  <a:gd name="T7" fmla="*/ 0 h 224"/>
                  <a:gd name="T8" fmla="*/ 1944887 w 224"/>
                  <a:gd name="T9" fmla="*/ 973608 h 224"/>
                  <a:gd name="T10" fmla="*/ 972444 w 224"/>
                  <a:gd name="T11" fmla="*/ 1947216 h 224"/>
                  <a:gd name="T12" fmla="*/ 972444 w 224"/>
                  <a:gd name="T13" fmla="*/ 1947216 h 224"/>
                  <a:gd name="T14" fmla="*/ 0 w 224"/>
                  <a:gd name="T15" fmla="*/ 973608 h 22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24" h="224">
                    <a:moveTo>
                      <a:pt x="0" y="112"/>
                    </a:moveTo>
                    <a:cubicBezTo>
                      <a:pt x="0" y="112"/>
                      <a:pt x="0" y="112"/>
                      <a:pt x="0" y="112"/>
                    </a:cubicBezTo>
                    <a:cubicBezTo>
                      <a:pt x="0" y="50"/>
                      <a:pt x="51" y="0"/>
                      <a:pt x="112" y="0"/>
                    </a:cubicBezTo>
                    <a:cubicBezTo>
                      <a:pt x="224" y="0"/>
                      <a:pt x="224" y="0"/>
                      <a:pt x="224" y="0"/>
                    </a:cubicBezTo>
                    <a:cubicBezTo>
                      <a:pt x="224" y="112"/>
                      <a:pt x="224" y="112"/>
                      <a:pt x="224" y="112"/>
                    </a:cubicBezTo>
                    <a:cubicBezTo>
                      <a:pt x="224" y="174"/>
                      <a:pt x="174" y="224"/>
                      <a:pt x="112" y="224"/>
                    </a:cubicBezTo>
                    <a:cubicBezTo>
                      <a:pt x="112" y="224"/>
                      <a:pt x="112" y="224"/>
                      <a:pt x="112" y="224"/>
                    </a:cubicBezTo>
                    <a:cubicBezTo>
                      <a:pt x="51" y="224"/>
                      <a:pt x="0" y="174"/>
                      <a:pt x="0" y="112"/>
                    </a:cubicBezTo>
                    <a:close/>
                  </a:path>
                </a:pathLst>
              </a:custGeom>
              <a:solidFill>
                <a:srgbClr val="F9FD8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latin typeface="+mn-ea"/>
                </a:endParaRPr>
              </a:p>
            </p:txBody>
          </p:sp>
          <p:sp>
            <p:nvSpPr>
              <p:cNvPr id="37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387094"/>
                <a:ext cx="1523522" cy="11849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charset="-122"/>
                    <a:ea typeface="微软雅黑"/>
                  </a:rPr>
                  <a:t>秋</a:t>
                </a:r>
                <a:endParaRPr lang="zh-CN" altLang="en-US" sz="5865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</a:endParaRPr>
              </a:p>
            </p:txBody>
          </p:sp>
        </p:grpSp>
      </p:grpSp>
      <p:sp>
        <p:nvSpPr>
          <p:cNvPr id="8" name="燕尾形 7"/>
          <p:cNvSpPr/>
          <p:nvPr/>
        </p:nvSpPr>
        <p:spPr>
          <a:xfrm>
            <a:off x="2638799" y="3354857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625" y="3717389"/>
            <a:ext cx="4848539" cy="0"/>
          </a:xfrm>
          <a:prstGeom prst="line">
            <a:avLst/>
          </a:prstGeom>
          <a:ln>
            <a:solidFill>
              <a:srgbClr val="BF8D1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3872563" y="3047508"/>
            <a:ext cx="615950" cy="57213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935" b="1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辛</a:t>
            </a:r>
            <a:endParaRPr lang="zh-CN" sz="2935" b="1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244427" y="3963247"/>
            <a:ext cx="4787900" cy="1269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</a:rPr>
              <a:t>秋天养肺秋季气候干燥，天气转凉，是滋养肺气的时机，可在饮食中适量加入辛辣的食物，如姜、蒜等，既可提高免疫力，又可增强血液循环。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4" name="图片 3" descr="0cda3be1fe85a444b68db84d8f01904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4487" y="931333"/>
            <a:ext cx="4439920" cy="3277447"/>
          </a:xfrm>
          <a:prstGeom prst="rect">
            <a:avLst/>
          </a:prstGeom>
        </p:spPr>
      </p:pic>
      <p:pic>
        <p:nvPicPr>
          <p:cNvPr id="5" name="图片 4" descr="1a27eb1c765b0575625de3a15fc0673d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5220" y="2043853"/>
            <a:ext cx="5799667" cy="386842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391477" y="589007"/>
            <a:ext cx="21882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3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、秋季饮食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976967" y="1601893"/>
            <a:ext cx="1756833" cy="1862667"/>
            <a:chOff x="2028825" y="1023938"/>
            <a:chExt cx="1997076" cy="2220912"/>
          </a:xfrm>
        </p:grpSpPr>
        <p:pic>
          <p:nvPicPr>
            <p:cNvPr id="34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5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36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custGeom>
                <a:gdLst>
                  <a:gd name="T0" fmla="*/ 0 w 224"/>
                  <a:gd name="T1" fmla="*/ 973608 h 224"/>
                  <a:gd name="T2" fmla="*/ 0 w 224"/>
                  <a:gd name="T3" fmla="*/ 973608 h 224"/>
                  <a:gd name="T4" fmla="*/ 972444 w 224"/>
                  <a:gd name="T5" fmla="*/ 0 h 224"/>
                  <a:gd name="T6" fmla="*/ 1944887 w 224"/>
                  <a:gd name="T7" fmla="*/ 0 h 224"/>
                  <a:gd name="T8" fmla="*/ 1944887 w 224"/>
                  <a:gd name="T9" fmla="*/ 973608 h 224"/>
                  <a:gd name="T10" fmla="*/ 972444 w 224"/>
                  <a:gd name="T11" fmla="*/ 1947216 h 224"/>
                  <a:gd name="T12" fmla="*/ 972444 w 224"/>
                  <a:gd name="T13" fmla="*/ 1947216 h 224"/>
                  <a:gd name="T14" fmla="*/ 0 w 224"/>
                  <a:gd name="T15" fmla="*/ 973608 h 22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24" h="224">
                    <a:moveTo>
                      <a:pt x="0" y="112"/>
                    </a:moveTo>
                    <a:cubicBezTo>
                      <a:pt x="0" y="112"/>
                      <a:pt x="0" y="112"/>
                      <a:pt x="0" y="112"/>
                    </a:cubicBezTo>
                    <a:cubicBezTo>
                      <a:pt x="0" y="50"/>
                      <a:pt x="51" y="0"/>
                      <a:pt x="112" y="0"/>
                    </a:cubicBezTo>
                    <a:cubicBezTo>
                      <a:pt x="224" y="0"/>
                      <a:pt x="224" y="0"/>
                      <a:pt x="224" y="0"/>
                    </a:cubicBezTo>
                    <a:cubicBezTo>
                      <a:pt x="224" y="112"/>
                      <a:pt x="224" y="112"/>
                      <a:pt x="224" y="112"/>
                    </a:cubicBezTo>
                    <a:cubicBezTo>
                      <a:pt x="224" y="174"/>
                      <a:pt x="174" y="224"/>
                      <a:pt x="112" y="224"/>
                    </a:cubicBezTo>
                    <a:cubicBezTo>
                      <a:pt x="112" y="224"/>
                      <a:pt x="112" y="224"/>
                      <a:pt x="112" y="224"/>
                    </a:cubicBezTo>
                    <a:cubicBezTo>
                      <a:pt x="51" y="224"/>
                      <a:pt x="0" y="174"/>
                      <a:pt x="0" y="112"/>
                    </a:cubicBezTo>
                    <a:close/>
                  </a:path>
                </a:pathLst>
              </a:custGeom>
              <a:solidFill>
                <a:schemeClr val="accent6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latin typeface="+mn-ea"/>
                </a:endParaRPr>
              </a:p>
            </p:txBody>
          </p:sp>
          <p:sp>
            <p:nvSpPr>
              <p:cNvPr id="37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387094"/>
                <a:ext cx="1523522" cy="11849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微软雅黑" panose="020b0503020204020204" charset="-122"/>
                    <a:ea typeface="微软雅黑"/>
                  </a:rPr>
                  <a:t>冬</a:t>
                </a:r>
                <a:endParaRPr lang="zh-CN" altLang="en-US" sz="5865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</a:endParaRPr>
              </a:p>
            </p:txBody>
          </p:sp>
        </p:grpSp>
      </p:grpSp>
      <p:sp>
        <p:nvSpPr>
          <p:cNvPr id="8" name="燕尾形 7"/>
          <p:cNvSpPr/>
          <p:nvPr/>
        </p:nvSpPr>
        <p:spPr>
          <a:xfrm>
            <a:off x="2638799" y="3354857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625" y="3717389"/>
            <a:ext cx="4848539" cy="0"/>
          </a:xfrm>
          <a:prstGeom prst="line">
            <a:avLst/>
          </a:prstGeom>
          <a:ln>
            <a:solidFill>
              <a:srgbClr val="BF8D1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3872563" y="3047508"/>
            <a:ext cx="615950" cy="572135"/>
          </a:xfrm>
          <a:prstGeom prst="rect">
            <a:avLst/>
          </a:prstGeom>
        </p:spPr>
        <p:txBody>
          <a:bodyPr wrap="non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935" b="1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黑</a:t>
            </a:r>
            <a:endParaRPr lang="zh-CN" sz="2935" b="1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244427" y="3963247"/>
            <a:ext cx="4787900" cy="982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</a:rPr>
              <a:t>冬天养肾冬季天气寒冷，属水，主肾经，是滋养肾的好时机，因此，此时应多吃一些口味重的黑色食物，如木耳、黑豆、芝麻等。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6" name="图片 5" descr="0182aae5f32ccd17ac59f2fe8d642e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9607" y="441960"/>
            <a:ext cx="3960707" cy="3954780"/>
          </a:xfrm>
          <a:prstGeom prst="rect">
            <a:avLst/>
          </a:prstGeom>
        </p:spPr>
      </p:pic>
      <p:pic>
        <p:nvPicPr>
          <p:cNvPr id="7" name="图片 6" descr="fd32b792a5eb4672098a2b4ff17bec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4927" y="3235960"/>
            <a:ext cx="3494193" cy="21065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矩形 13"/>
          <p:cNvSpPr/>
          <p:nvPr/>
        </p:nvSpPr>
        <p:spPr>
          <a:xfrm>
            <a:off x="1313420" y="644691"/>
            <a:ext cx="218821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4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、冬季饮食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微软雅黑" panose="020b0503020204020204" charset="-122"/>
                <a:ea typeface="微软雅黑"/>
                <a:cs typeface="+mj-cs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微软雅黑" panose="020b0503020204020204" charset="-122"/>
              <a:ea typeface="微软雅黑"/>
              <a:cs typeface="+mj-cs"/>
            </a:endParaRPr>
          </a:p>
        </p:txBody>
      </p:sp>
      <p:sp>
        <p:nvSpPr>
          <p:cNvPr id="8" name="燕尾形 7"/>
          <p:cNvSpPr/>
          <p:nvPr/>
        </p:nvSpPr>
        <p:spPr>
          <a:xfrm rot="5400000">
            <a:off x="966632" y="2629264"/>
            <a:ext cx="480053" cy="768085"/>
          </a:xfrm>
          <a:prstGeom prst="chevron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303179" y="3428676"/>
            <a:ext cx="4848539" cy="0"/>
          </a:xfrm>
          <a:prstGeom prst="line">
            <a:avLst/>
          </a:prstGeom>
          <a:ln>
            <a:solidFill>
              <a:srgbClr val="BF8D1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1870693" y="2891832"/>
            <a:ext cx="4416491" cy="407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 algn="l">
              <a:spcBef>
                <a:spcPct val="0"/>
              </a:spcBef>
              <a:buNone/>
            </a:pPr>
            <a:r>
              <a:rPr lang="zh-CN" altLang="en-US" sz="1865">
                <a:solidFill>
                  <a:schemeClr val="tx1">
                    <a:lumMod val="50000"/>
                    <a:lumOff val="50000"/>
                  </a:schemeClr>
                </a:solidFill>
              </a:rPr>
              <a:t>性平的食物，一年四季都可以食用。</a:t>
            </a:r>
            <a:endParaRPr lang="zh-CN" altLang="en-US" sz="186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矩形 14"/>
          <p:cNvSpPr/>
          <p:nvPr>
            <p:custDataLst>
              <p:tags r:id="rId3"/>
            </p:custDataLst>
          </p:nvPr>
        </p:nvSpPr>
        <p:spPr>
          <a:xfrm>
            <a:off x="823807" y="2244407"/>
            <a:ext cx="767080" cy="492125"/>
          </a:xfrm>
          <a:prstGeom prst="rect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algn="ctr"/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平</a:t>
            </a:r>
            <a:endParaRPr lang="zh-CN" altLang="en-US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燕尾形 17"/>
          <p:cNvSpPr/>
          <p:nvPr/>
        </p:nvSpPr>
        <p:spPr>
          <a:xfrm rot="5400000">
            <a:off x="1167292" y="4258251"/>
            <a:ext cx="480053" cy="768085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19" name="直接连接符 18"/>
          <p:cNvCxnSpPr/>
          <p:nvPr/>
        </p:nvCxnSpPr>
        <p:spPr>
          <a:xfrm>
            <a:off x="1407319" y="5026336"/>
            <a:ext cx="4848539" cy="0"/>
          </a:xfrm>
          <a:prstGeom prst="line">
            <a:avLst/>
          </a:prstGeom>
          <a:ln>
            <a:solidFill>
              <a:srgbClr val="80BC32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矩形 47"/>
          <p:cNvSpPr>
            <a:spLocks noChangeArrowheads="1"/>
          </p:cNvSpPr>
          <p:nvPr/>
        </p:nvSpPr>
        <p:spPr bwMode="auto">
          <a:xfrm>
            <a:off x="2034100" y="4188079"/>
            <a:ext cx="4416491" cy="694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 algn="l">
              <a:spcBef>
                <a:spcPct val="0"/>
              </a:spcBef>
              <a:buNone/>
            </a:pPr>
            <a:r>
              <a:rPr lang="zh-CN" altLang="en-US" sz="1865">
                <a:solidFill>
                  <a:schemeClr val="tx1">
                    <a:lumMod val="50000"/>
                    <a:lumOff val="50000"/>
                  </a:schemeClr>
                </a:solidFill>
              </a:rPr>
              <a:t>性温的食物，夏季要适当少量食用，其他季节都可以食用。</a:t>
            </a:r>
            <a:endParaRPr lang="zh-CN" altLang="en-US" sz="186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9" name="矩形 28"/>
          <p:cNvSpPr/>
          <p:nvPr>
            <p:custDataLst>
              <p:tags r:id="rId4"/>
            </p:custDataLst>
          </p:nvPr>
        </p:nvSpPr>
        <p:spPr>
          <a:xfrm>
            <a:off x="1024467" y="3873394"/>
            <a:ext cx="767080" cy="4921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algn="ctr"/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温</a:t>
            </a:r>
            <a:endParaRPr lang="zh-CN" altLang="en-US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1870287" y="1324187"/>
            <a:ext cx="7082367" cy="749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食物分为酸性和碱性，以及热性、温性、凉性和寒性。</a:t>
            </a:r>
            <a:endParaRPr lang="zh-CN" altLang="en-US" sz="213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r>
              <a:rPr lang="zh-CN" altLang="en-US" sz="213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懂得食物的五味才能保证“后天之本”安全。</a:t>
            </a:r>
            <a:endParaRPr lang="zh-CN" altLang="en-US" sz="213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1" name="燕尾形 30"/>
          <p:cNvSpPr/>
          <p:nvPr/>
        </p:nvSpPr>
        <p:spPr>
          <a:xfrm rot="5400000">
            <a:off x="6501292" y="3000951"/>
            <a:ext cx="480053" cy="768085"/>
          </a:xfrm>
          <a:prstGeom prst="chevron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32" name="直接连接符 31"/>
          <p:cNvCxnSpPr/>
          <p:nvPr/>
        </p:nvCxnSpPr>
        <p:spPr>
          <a:xfrm>
            <a:off x="6837839" y="3800363"/>
            <a:ext cx="4848539" cy="0"/>
          </a:xfrm>
          <a:prstGeom prst="line">
            <a:avLst/>
          </a:prstGeom>
          <a:ln>
            <a:solidFill>
              <a:srgbClr val="BF8D1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47"/>
          <p:cNvSpPr>
            <a:spLocks noChangeArrowheads="1"/>
          </p:cNvSpPr>
          <p:nvPr/>
        </p:nvSpPr>
        <p:spPr bwMode="auto">
          <a:xfrm>
            <a:off x="7374873" y="2930779"/>
            <a:ext cx="4416491" cy="694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 algn="l">
              <a:spcBef>
                <a:spcPct val="0"/>
              </a:spcBef>
              <a:buNone/>
            </a:pPr>
            <a:r>
              <a:rPr lang="zh-CN" altLang="en-US" sz="1865">
                <a:solidFill>
                  <a:schemeClr val="tx1">
                    <a:lumMod val="50000"/>
                    <a:lumOff val="50000"/>
                  </a:schemeClr>
                </a:solidFill>
              </a:rPr>
              <a:t>性寒的食物，四季尽量少吃，如果要食用，必须添加性温性热的食物。</a:t>
            </a:r>
            <a:endParaRPr lang="zh-CN" altLang="en-US" sz="186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4" name="矩形 33"/>
          <p:cNvSpPr/>
          <p:nvPr>
            <p:custDataLst>
              <p:tags r:id="rId5"/>
            </p:custDataLst>
          </p:nvPr>
        </p:nvSpPr>
        <p:spPr>
          <a:xfrm>
            <a:off x="6358467" y="2616094"/>
            <a:ext cx="767080" cy="492125"/>
          </a:xfrm>
          <a:prstGeom prst="rect">
            <a:avLst/>
          </a:prstGeom>
          <a:solidFill>
            <a:srgbClr val="F9FD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algn="ctr"/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寒</a:t>
            </a:r>
            <a:endParaRPr lang="zh-CN" altLang="en-US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5" name="燕尾形 34"/>
          <p:cNvSpPr/>
          <p:nvPr/>
        </p:nvSpPr>
        <p:spPr>
          <a:xfrm rot="5400000">
            <a:off x="6701952" y="4629937"/>
            <a:ext cx="480053" cy="768085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+mn-ea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6941979" y="5398023"/>
            <a:ext cx="4848539" cy="0"/>
          </a:xfrm>
          <a:prstGeom prst="line">
            <a:avLst/>
          </a:prstGeom>
          <a:ln>
            <a:solidFill>
              <a:srgbClr val="80BC32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47"/>
          <p:cNvSpPr>
            <a:spLocks noChangeArrowheads="1"/>
          </p:cNvSpPr>
          <p:nvPr/>
        </p:nvSpPr>
        <p:spPr bwMode="auto">
          <a:xfrm>
            <a:off x="7568760" y="4559765"/>
            <a:ext cx="4416491" cy="694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 algn="l">
              <a:spcBef>
                <a:spcPct val="0"/>
              </a:spcBef>
              <a:buNone/>
            </a:pPr>
            <a:r>
              <a:rPr lang="zh-CN" altLang="en-US" sz="1865">
                <a:solidFill>
                  <a:schemeClr val="tx1">
                    <a:lumMod val="50000"/>
                    <a:lumOff val="50000"/>
                  </a:schemeClr>
                </a:solidFill>
              </a:rPr>
              <a:t>性凉的食物，夏季可以经常食用，其他季节必须配合性温的食物一起吃。</a:t>
            </a:r>
            <a:endParaRPr lang="zh-CN" altLang="en-US" sz="1865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8" name="矩形 37"/>
          <p:cNvSpPr/>
          <p:nvPr>
            <p:custDataLst>
              <p:tags r:id="rId6"/>
            </p:custDataLst>
          </p:nvPr>
        </p:nvSpPr>
        <p:spPr>
          <a:xfrm>
            <a:off x="6559127" y="4245081"/>
            <a:ext cx="767080" cy="4921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algn="ctr"/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凉</a:t>
            </a:r>
            <a:endParaRPr lang="zh-CN" altLang="en-US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206659" y="564647"/>
            <a:ext cx="252730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1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rPr>
              <a:t>、食物的属性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4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8" grpId="0"/>
      <p:bldP spid="20" grpId="0"/>
      <p:bldP spid="31" grpId="0"/>
      <p:bldP spid="33" grpId="0"/>
      <p:bldP spid="35" grpId="0"/>
      <p:bldP spid="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https://d.book118.com/996124232215010043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546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6*l_h_f*1_1_1"/>
  <p:tag name="KSO_WM_UNIT_INDEX" val="1_1_1"/>
  <p:tag name="KSO_WM_UNIT_LAYERLEVEL" val="1_1_1"/>
  <p:tag name="KSO_WM_UNIT_PRESET_TEXT" val="Lorem&#10;ipsum"/>
  <p:tag name="KSO_WM_UNIT_TEXT_FILL_FORE_SCHEMECOLOR_INDEX" val="14"/>
  <p:tag name="KSO_WM_UNIT_TEXT_FILL_TYPE" val="1"/>
  <p:tag name="KSO_WM_UNIT_TYPE" val="l_h_f"/>
  <p:tag name="KSO_WM_UNIT_USESOURCEFORMAT_APPLY" val="0"/>
  <p:tag name="KSO_WM_UNIT_VALUE" val="12"/>
</p:tagLst>
</file>

<file path=ppt/tags/tag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546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6*l_h_f*1_1_1"/>
  <p:tag name="KSO_WM_UNIT_INDEX" val="1_1_1"/>
  <p:tag name="KSO_WM_UNIT_LAYERLEVEL" val="1_1_1"/>
  <p:tag name="KSO_WM_UNIT_PRESET_TEXT" val="Lorem&#10;ipsum"/>
  <p:tag name="KSO_WM_UNIT_TEXT_FILL_FORE_SCHEMECOLOR_INDEX" val="14"/>
  <p:tag name="KSO_WM_UNIT_TEXT_FILL_TYPE" val="1"/>
  <p:tag name="KSO_WM_UNIT_TYPE" val="l_h_f"/>
  <p:tag name="KSO_WM_UNIT_USESOURCEFORMAT_APPLY" val="0"/>
  <p:tag name="KSO_WM_UNIT_VALUE" val="12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546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6*l_h_f*1_1_1"/>
  <p:tag name="KSO_WM_UNIT_INDEX" val="1_1_1"/>
  <p:tag name="KSO_WM_UNIT_LAYERLEVEL" val="1_1_1"/>
  <p:tag name="KSO_WM_UNIT_PRESET_TEXT" val="Lorem&#10;ipsum"/>
  <p:tag name="KSO_WM_UNIT_TEXT_FILL_FORE_SCHEMECOLOR_INDEX" val="14"/>
  <p:tag name="KSO_WM_UNIT_TEXT_FILL_TYPE" val="1"/>
  <p:tag name="KSO_WM_UNIT_TYPE" val="l_h_f"/>
  <p:tag name="KSO_WM_UNIT_USESOURCEFORMAT_APPLY" val="0"/>
  <p:tag name="KSO_WM_UNIT_VALUE" val="12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546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6*l_h_f*1_1_1"/>
  <p:tag name="KSO_WM_UNIT_INDEX" val="1_1_1"/>
  <p:tag name="KSO_WM_UNIT_LAYERLEVEL" val="1_1_1"/>
  <p:tag name="KSO_WM_UNIT_PRESET_TEXT" val="Lorem&#10;ipsum"/>
  <p:tag name="KSO_WM_UNIT_TEXT_FILL_FORE_SCHEMECOLOR_INDEX" val="14"/>
  <p:tag name="KSO_WM_UNIT_TEXT_FILL_TYPE" val="1"/>
  <p:tag name="KSO_WM_UNIT_TYPE" val="l_h_f"/>
  <p:tag name="KSO_WM_UNIT_USESOURCEFORMAT_APPLY" val="0"/>
  <p:tag name="KSO_WM_UNIT_VALUE" val="12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Trebuchet MS</vt:lpstr>
      <vt:lpstr>等线</vt:lpstr>
      <vt:lpstr>宋体</vt:lpstr>
      <vt:lpstr>Georgia</vt:lpstr>
      <vt:lpstr>方正姚体</vt:lpstr>
      <vt:lpstr>Office Theme</vt:lpstr>
      <vt:lpstr>健康饮食讲座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2024-09-11T21:24:47.702</cp:lastPrinted>
  <dcterms:created xsi:type="dcterms:W3CDTF">2024-09-11T13:24:47Z</dcterms:created>
  <dcterms:modified xsi:type="dcterms:W3CDTF">2024-09-11T13:24:50Z</dcterms:modified>
</cp:coreProperties>
</file>