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6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Relationship Id="rId2" Type="http://schemas.openxmlformats.org/officeDocument/2006/relationships/image" Target="../media/image10.wmf" /><Relationship Id="rId3" Type="http://schemas.openxmlformats.org/officeDocument/2006/relationships/image" Target="../media/image11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wmf" /><Relationship Id="rId2" Type="http://schemas.openxmlformats.org/officeDocument/2006/relationships/image" Target="../media/image13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wmf" /><Relationship Id="rId2" Type="http://schemas.openxmlformats.org/officeDocument/2006/relationships/image" Target="../media/image16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wmf" /><Relationship Id="rId2" Type="http://schemas.openxmlformats.org/officeDocument/2006/relationships/image" Target="../media/image18.wmf" /><Relationship Id="rId3" Type="http://schemas.openxmlformats.org/officeDocument/2006/relationships/image" Target="../media/image19.wmf" /><Relationship Id="rId4" Type="http://schemas.openxmlformats.org/officeDocument/2006/relationships/image" Target="../media/image20.wmf" /><Relationship Id="rId5" Type="http://schemas.openxmlformats.org/officeDocument/2006/relationships/image" Target="../media/image21.wmf" /><Relationship Id="rId6" Type="http://schemas.openxmlformats.org/officeDocument/2006/relationships/image" Target="../media/image22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wmf" /><Relationship Id="rId2" Type="http://schemas.openxmlformats.org/officeDocument/2006/relationships/image" Target="../media/image24.wmf" /><Relationship Id="rId3" Type="http://schemas.openxmlformats.org/officeDocument/2006/relationships/image" Target="../media/image25.wmf" /><Relationship Id="rId4" Type="http://schemas.openxmlformats.org/officeDocument/2006/relationships/image" Target="../media/image26.wmf" /><Relationship Id="rId5" Type="http://schemas.openxmlformats.org/officeDocument/2006/relationships/image" Target="../media/image27.wmf" /><Relationship Id="rId6" Type="http://schemas.openxmlformats.org/officeDocument/2006/relationships/image" Target="../media/image28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7.wmf" /><Relationship Id="rId2" Type="http://schemas.openxmlformats.org/officeDocument/2006/relationships/image" Target="../media/image38.wmf" /><Relationship Id="rId3" Type="http://schemas.openxmlformats.org/officeDocument/2006/relationships/image" Target="../media/image39.wmf" /><Relationship Id="rId4" Type="http://schemas.openxmlformats.org/officeDocument/2006/relationships/image" Target="../media/image40.wmf" /><Relationship Id="rId5" Type="http://schemas.openxmlformats.org/officeDocument/2006/relationships/image" Target="../media/image41.wmf" /><Relationship Id="rId6" Type="http://schemas.openxmlformats.org/officeDocument/2006/relationships/image" Target="../media/image42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3.wmf" /><Relationship Id="rId2" Type="http://schemas.openxmlformats.org/officeDocument/2006/relationships/image" Target="../media/image44.wmf" /><Relationship Id="rId3" Type="http://schemas.openxmlformats.org/officeDocument/2006/relationships/image" Target="../media/image45.wmf" /><Relationship Id="rId4" Type="http://schemas.openxmlformats.org/officeDocument/2006/relationships/image" Target="../media/image46.wmf" /><Relationship Id="rId5" Type="http://schemas.openxmlformats.org/officeDocument/2006/relationships/image" Target="../media/image47.wmf" /><Relationship Id="rId6" Type="http://schemas.openxmlformats.org/officeDocument/2006/relationships/image" Target="../media/image48.wmf" /><Relationship Id="rId7" Type="http://schemas.openxmlformats.org/officeDocument/2006/relationships/image" Target="../media/image49.wmf" /><Relationship Id="rId8" Type="http://schemas.openxmlformats.org/officeDocument/2006/relationships/image" Target="../media/image50.wmf" /><Relationship Id="rId9" Type="http://schemas.openxmlformats.org/officeDocument/2006/relationships/image" Target="../media/image51.w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2.wmf" /><Relationship Id="rId2" Type="http://schemas.openxmlformats.org/officeDocument/2006/relationships/image" Target="../media/image53.w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4.wmf" /><Relationship Id="rId2" Type="http://schemas.openxmlformats.org/officeDocument/2006/relationships/image" Target="../media/image55.wmf" /><Relationship Id="rId3" Type="http://schemas.openxmlformats.org/officeDocument/2006/relationships/image" Target="../media/image56.wmf" /><Relationship Id="rId4" Type="http://schemas.openxmlformats.org/officeDocument/2006/relationships/image" Target="../media/image57.wmf" /><Relationship Id="rId5" Type="http://schemas.openxmlformats.org/officeDocument/2006/relationships/image" Target="../media/image58.wmf" /><Relationship Id="rId6" Type="http://schemas.openxmlformats.org/officeDocument/2006/relationships/image" Target="../media/image59.w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0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D6283E-4CFE-4875-A296-8495F7CFC5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9CFCBC-80A9-42F7-B03E-393F3D091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6B3105-C6F3-4038-A9DC-357D39FD7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AB8418-991B-4EEF-A256-E9A1F70EEA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27D4103-4AEE-4DC6-B872-5B04EE94E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45CD01C-5DAF-4B10-892A-1B62738EB8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8BFE6C-01BB-44EF-BCE8-647D62D43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F822BB-373F-49B1-8C9D-172C62E22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11F158-6A7F-45BE-832B-EB05BE6675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727724-CCFD-4616-AD30-9F5DEC5BAC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EDABBC-42E8-4B09-8F53-8627770614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643562" y="0"/>
            <a:ext cx="6549039" cy="6858000"/>
          </a:xfrm>
          <a:custGeom>
            <a:gdLst>
              <a:gd name="connsiteX0" fmla="*/ 1721795 w 6549039"/>
              <a:gd name="connsiteY0" fmla="*/ 0 h 6858000"/>
              <a:gd name="connsiteX1" fmla="*/ 6549039 w 6549039"/>
              <a:gd name="connsiteY1" fmla="*/ 0 h 6858000"/>
              <a:gd name="connsiteX2" fmla="*/ 6549039 w 6549039"/>
              <a:gd name="connsiteY2" fmla="*/ 6858000 h 6858000"/>
              <a:gd name="connsiteX3" fmla="*/ 0 w 654903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9039" h="6858000">
                <a:moveTo>
                  <a:pt x="1721795" y="0"/>
                </a:moveTo>
                <a:lnTo>
                  <a:pt x="6549039" y="0"/>
                </a:lnTo>
                <a:lnTo>
                  <a:pt x="654903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831205" y="1472961"/>
            <a:ext cx="5539978" cy="16619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请单击此处</a:t>
            </a:r>
            <a:endParaRPr lang="en-US" altLang="zh-CN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添加标题文本内容</a:t>
            </a:r>
            <a:endParaRPr lang="zh-CN" altLang="en-US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2258008"/>
            <a:ext cx="12192000" cy="2528596"/>
          </a:xfrm>
          <a:prstGeom prst="rect">
            <a:avLst/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0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20" y="4682840"/>
            <a:ext cx="8563356" cy="2175160"/>
          </a:xfrm>
          <a:custGeom>
            <a:gdLst>
              <a:gd name="connsiteX0" fmla="*/ 0 w 8563356"/>
              <a:gd name="connsiteY0" fmla="*/ 0 h 2175160"/>
              <a:gd name="connsiteX1" fmla="*/ 8563356 w 8563356"/>
              <a:gd name="connsiteY1" fmla="*/ 0 h 2175160"/>
              <a:gd name="connsiteX2" fmla="*/ 7555975 w 8563356"/>
              <a:gd name="connsiteY2" fmla="*/ 2175160 h 2175160"/>
              <a:gd name="connsiteX3" fmla="*/ 0 w 8563356"/>
              <a:gd name="connsiteY3" fmla="*/ 2175160 h 2175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356" h="2175160">
                <a:moveTo>
                  <a:pt x="0" y="0"/>
                </a:moveTo>
                <a:lnTo>
                  <a:pt x="8563356" y="0"/>
                </a:lnTo>
                <a:lnTo>
                  <a:pt x="7555975" y="2175160"/>
                </a:lnTo>
                <a:lnTo>
                  <a:pt x="0" y="217516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716860" y="4682840"/>
            <a:ext cx="4475140" cy="2174680"/>
          </a:xfrm>
          <a:custGeom>
            <a:gdLst>
              <a:gd name="connsiteX0" fmla="*/ 1006941 w 4475140"/>
              <a:gd name="connsiteY0" fmla="*/ 0 h 2174680"/>
              <a:gd name="connsiteX1" fmla="*/ 4475140 w 4475140"/>
              <a:gd name="connsiteY1" fmla="*/ 0 h 2174680"/>
              <a:gd name="connsiteX2" fmla="*/ 4475140 w 4475140"/>
              <a:gd name="connsiteY2" fmla="*/ 2174680 h 2174680"/>
              <a:gd name="connsiteX3" fmla="*/ 3400319 w 4475140"/>
              <a:gd name="connsiteY3" fmla="*/ 2174680 h 2174680"/>
              <a:gd name="connsiteX4" fmla="*/ 3400319 w 4475140"/>
              <a:gd name="connsiteY4" fmla="*/ 2174202 h 2174680"/>
              <a:gd name="connsiteX5" fmla="*/ 0 w 4475140"/>
              <a:gd name="connsiteY5" fmla="*/ 2174202 h 2174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649318" y="10"/>
            <a:ext cx="8542682" cy="2130463"/>
          </a:xfrm>
          <a:custGeom>
            <a:gdLst>
              <a:gd name="connsiteX0" fmla="*/ 986690 w 8542682"/>
              <a:gd name="connsiteY0" fmla="*/ 0 h 2130463"/>
              <a:gd name="connsiteX1" fmla="*/ 8542682 w 8542682"/>
              <a:gd name="connsiteY1" fmla="*/ 0 h 2130463"/>
              <a:gd name="connsiteX2" fmla="*/ 8542682 w 8542682"/>
              <a:gd name="connsiteY2" fmla="*/ 2130463 h 2130463"/>
              <a:gd name="connsiteX3" fmla="*/ 0 w 8542682"/>
              <a:gd name="connsiteY3" fmla="*/ 2130463 h 2130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63">
                <a:moveTo>
                  <a:pt x="986690" y="0"/>
                </a:moveTo>
                <a:lnTo>
                  <a:pt x="8542682" y="0"/>
                </a:lnTo>
                <a:lnTo>
                  <a:pt x="8542682" y="2130463"/>
                </a:lnTo>
                <a:lnTo>
                  <a:pt x="0" y="213046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0" y="-6956"/>
            <a:ext cx="4475120" cy="2130473"/>
          </a:xfrm>
          <a:custGeom>
            <a:gdLst>
              <a:gd name="connsiteX0" fmla="*/ 0 w 4475120"/>
              <a:gd name="connsiteY0" fmla="*/ 0 h 2130473"/>
              <a:gd name="connsiteX1" fmla="*/ 1074816 w 4475120"/>
              <a:gd name="connsiteY1" fmla="*/ 0 h 2130473"/>
              <a:gd name="connsiteX2" fmla="*/ 1074816 w 4475120"/>
              <a:gd name="connsiteY2" fmla="*/ 239 h 2130473"/>
              <a:gd name="connsiteX3" fmla="*/ 4475120 w 4475120"/>
              <a:gd name="connsiteY3" fmla="*/ 239 h 2130473"/>
              <a:gd name="connsiteX4" fmla="*/ 3488548 w 4475120"/>
              <a:gd name="connsiteY4" fmla="*/ 2130473 h 2130473"/>
              <a:gd name="connsiteX5" fmla="*/ 0 w 4475120"/>
              <a:gd name="connsiteY5" fmla="*/ 2130473 h 21304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20" h="2130473">
                <a:moveTo>
                  <a:pt x="0" y="0"/>
                </a:moveTo>
                <a:lnTo>
                  <a:pt x="1074816" y="0"/>
                </a:lnTo>
                <a:lnTo>
                  <a:pt x="1074816" y="239"/>
                </a:lnTo>
                <a:lnTo>
                  <a:pt x="4475120" y="239"/>
                </a:lnTo>
                <a:lnTo>
                  <a:pt x="3488548" y="2130473"/>
                </a:lnTo>
                <a:lnTo>
                  <a:pt x="0" y="213047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421036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41180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9" y="256591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955221" y="367393"/>
            <a:ext cx="152672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b="1" smtClean="0"/>
              <a:t>学习目标</a:t>
            </a:r>
            <a:endParaRPr lang="zh-CN" altLang="en-US" sz="2400" b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2" y="251926"/>
            <a:ext cx="1822862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506963" y="74236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3628" y="657908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9271635" y="191135"/>
            <a:ext cx="2399665" cy="4667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9271635" y="191135"/>
            <a:ext cx="2488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分式的基本性质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65854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9734550" y="191135"/>
            <a:ext cx="1936750" cy="4667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6412230" y="225425"/>
            <a:ext cx="25273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等边三角形性质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734550" y="225425"/>
            <a:ext cx="18688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分式</a:t>
            </a: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的约分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65854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9734550" y="191135"/>
            <a:ext cx="1936750" cy="4667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6412230" y="225425"/>
            <a:ext cx="25273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等边三角形性质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734550" y="225425"/>
            <a:ext cx="18688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分式</a:t>
            </a: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的通分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96" y="265920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84D06D3-62BC-47E3-B36A-B493783C5BAF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92BB79-066B-45CB-8A9E-0EF6C7A5E895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4"/>
            <a:ext cx="105156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lvl="0"/>
            <a:r>
              <a:t>Click to edit Master title style</a:t>
            </a:r>
            <a:endParaRPr kumimoji="0" lang="en-US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r>
              <a:rPr kumimoji="0" lang="en-US" altLang="en-US" sz="3200" b="0" i="0" u="none" strike="noStrike" kern="1200" cap="none" spc="0" normalizeH="0" baseline="0" noProof="0">
                <a:uLnTx/>
                <a:uFillTx/>
              </a:rPr>
              <a:t>Click to edit Master text styles</a:t>
            </a:r>
            <a:endParaRPr kumimoji="0" lang="en-US" altLang="en-US" sz="3200" b="0" i="0" u="none" strike="noStrike" kern="1200" cap="none" spc="0" normalizeH="0" baseline="0" noProof="0">
              <a:uLnTx/>
              <a:uFillTx/>
            </a:endParaRPr>
          </a:p>
          <a:p>
            <a:pPr lvl="1"/>
            <a:r>
              <a:rPr kumimoji="0" lang="en-US" altLang="en-US" sz="2800" b="0" i="0" u="none" strike="noStrike" kern="1200" cap="none" spc="0" normalizeH="0" baseline="0" noProof="0">
                <a:uLnTx/>
                <a:uFillTx/>
              </a:rPr>
              <a:t>Second level</a:t>
            </a:r>
            <a:endParaRPr kumimoji="0" lang="en-US" altLang="en-US" sz="2800" b="0" i="0" u="none" strike="noStrike" kern="1200" cap="none" spc="0" normalizeH="0" baseline="0" noProof="0">
              <a:uLnTx/>
              <a:uFillTx/>
            </a:endParaRPr>
          </a:p>
          <a:p>
            <a:pPr lvl="2"/>
            <a:r>
              <a:rPr kumimoji="0" lang="en-US" altLang="en-US" sz="2400" b="0" i="0" u="none" strike="noStrike" kern="1200" cap="none" spc="0" normalizeH="0" baseline="0" noProof="0">
                <a:uLnTx/>
                <a:uFillTx/>
              </a:rPr>
              <a:t>Third level</a:t>
            </a:r>
            <a:endParaRPr kumimoji="0" lang="en-US" altLang="en-US" sz="2400" b="0" i="0" u="none" strike="noStrike" kern="1200" cap="none" spc="0" normalizeH="0" baseline="0" noProof="0">
              <a:uLnTx/>
              <a:uFillTx/>
            </a:endParaRPr>
          </a:p>
          <a:p>
            <a:pPr lvl="3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Fourth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  <a:p>
            <a:pPr lvl="4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Fifth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BB962C8B-B14F-4D97-AF65-F5344CB8AC3E}" type="datetime1">
              <a:rPr lang="zh-CN" altLang="en-US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www.1230.org 初中数学资源网 </a:t>
            </a: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 spd="med"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87" y="274638"/>
            <a:ext cx="10971705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84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436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87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289" y="6245225"/>
            <a:ext cx="386110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www.czsx.com.cn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772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image" Target="file:///D:\qq&#25991;&#20214;\712321467\Image\C2C\Image2\%7b75232B38-A165-1FB7-499C-2E1C792CACB5%7d.png" TargetMode="External" /><Relationship Id="rId23" Type="http://schemas.openxmlformats.org/officeDocument/2006/relationships/image" Target="../media/image6.png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3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vmlDrawing" Target="../drawings/vmlDrawing1.vml" /><Relationship Id="rId2" Type="http://schemas.openxmlformats.org/officeDocument/2006/relationships/image" Target="../media/image8.png" /><Relationship Id="rId3" Type="http://schemas.openxmlformats.org/officeDocument/2006/relationships/tags" Target="../tags/tag1.xml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9.wmf" /><Relationship Id="rId6" Type="http://schemas.openxmlformats.org/officeDocument/2006/relationships/oleObject" Target="../embeddings/oleObject2.bin" TargetMode="Internal" /><Relationship Id="rId7" Type="http://schemas.openxmlformats.org/officeDocument/2006/relationships/image" Target="../media/image10.wmf" /><Relationship Id="rId8" Type="http://schemas.openxmlformats.org/officeDocument/2006/relationships/oleObject" Target="../embeddings/oleObject3.bin" TargetMode="Internal" /><Relationship Id="rId9" Type="http://schemas.openxmlformats.org/officeDocument/2006/relationships/image" Target="../media/image11.w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8.png" /><Relationship Id="rId3" Type="http://schemas.openxmlformats.org/officeDocument/2006/relationships/tags" Target="../tags/tag2.xml" /><Relationship Id="rId4" Type="http://schemas.openxmlformats.org/officeDocument/2006/relationships/oleObject" Target="../embeddings/oleObject4.bin" TargetMode="Internal" /><Relationship Id="rId5" Type="http://schemas.openxmlformats.org/officeDocument/2006/relationships/image" Target="../media/image12.wmf" /><Relationship Id="rId6" Type="http://schemas.openxmlformats.org/officeDocument/2006/relationships/oleObject" Target="../embeddings/oleObject5.bin" TargetMode="Internal" /><Relationship Id="rId7" Type="http://schemas.openxmlformats.org/officeDocument/2006/relationships/image" Target="../media/image13.wmf" /><Relationship Id="rId8" Type="http://schemas.openxmlformats.org/officeDocument/2006/relationships/vmlDrawing" Target="../drawings/vmlDrawing2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14.wmf" /><Relationship Id="rId4" Type="http://schemas.openxmlformats.org/officeDocument/2006/relationships/vmlDrawing" Target="../drawings/vmlDrawing3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oleObject" Target="../embeddings/oleObject7.bin" TargetMode="Internal" /><Relationship Id="rId3" Type="http://schemas.openxmlformats.org/officeDocument/2006/relationships/image" Target="../media/image15.wmf" /><Relationship Id="rId4" Type="http://schemas.openxmlformats.org/officeDocument/2006/relationships/oleObject" Target="../embeddings/oleObject8.bin" TargetMode="Internal" /><Relationship Id="rId5" Type="http://schemas.openxmlformats.org/officeDocument/2006/relationships/image" Target="../media/image16.wmf" /><Relationship Id="rId6" Type="http://schemas.openxmlformats.org/officeDocument/2006/relationships/tags" Target="../tags/tag3.xml" /><Relationship Id="rId7" Type="http://schemas.openxmlformats.org/officeDocument/2006/relationships/tags" Target="../tags/tag4.xml" /><Relationship Id="rId8" Type="http://schemas.openxmlformats.org/officeDocument/2006/relationships/vmlDrawing" Target="../drawings/vmlDrawing4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10" Type="http://schemas.openxmlformats.org/officeDocument/2006/relationships/oleObject" Target="../embeddings/oleObject13.bin" TargetMode="Internal" /><Relationship Id="rId11" Type="http://schemas.openxmlformats.org/officeDocument/2006/relationships/image" Target="../media/image21.wmf" /><Relationship Id="rId12" Type="http://schemas.openxmlformats.org/officeDocument/2006/relationships/oleObject" Target="../embeddings/oleObject14.bin" TargetMode="Internal" /><Relationship Id="rId13" Type="http://schemas.openxmlformats.org/officeDocument/2006/relationships/image" Target="../media/image22.wmf" /><Relationship Id="rId14" Type="http://schemas.openxmlformats.org/officeDocument/2006/relationships/vmlDrawing" Target="../drawings/vmlDrawing5.vml" /><Relationship Id="rId2" Type="http://schemas.openxmlformats.org/officeDocument/2006/relationships/oleObject" Target="../embeddings/oleObject9.bin" TargetMode="Internal" /><Relationship Id="rId3" Type="http://schemas.openxmlformats.org/officeDocument/2006/relationships/image" Target="../media/image17.wmf" /><Relationship Id="rId4" Type="http://schemas.openxmlformats.org/officeDocument/2006/relationships/oleObject" Target="../embeddings/oleObject10.bin" TargetMode="Internal" /><Relationship Id="rId5" Type="http://schemas.openxmlformats.org/officeDocument/2006/relationships/image" Target="../media/image18.wmf" /><Relationship Id="rId6" Type="http://schemas.openxmlformats.org/officeDocument/2006/relationships/oleObject" Target="../embeddings/oleObject11.bin" TargetMode="Internal" /><Relationship Id="rId7" Type="http://schemas.openxmlformats.org/officeDocument/2006/relationships/image" Target="../media/image19.wmf" /><Relationship Id="rId8" Type="http://schemas.openxmlformats.org/officeDocument/2006/relationships/oleObject" Target="../embeddings/oleObject12.bin" TargetMode="Internal" /><Relationship Id="rId9" Type="http://schemas.openxmlformats.org/officeDocument/2006/relationships/image" Target="../media/image20.w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10" Type="http://schemas.openxmlformats.org/officeDocument/2006/relationships/oleObject" Target="../embeddings/oleObject19.bin" TargetMode="Internal" /><Relationship Id="rId11" Type="http://schemas.openxmlformats.org/officeDocument/2006/relationships/image" Target="../media/image27.wmf" /><Relationship Id="rId12" Type="http://schemas.openxmlformats.org/officeDocument/2006/relationships/oleObject" Target="../embeddings/oleObject20.bin" TargetMode="Internal" /><Relationship Id="rId13" Type="http://schemas.openxmlformats.org/officeDocument/2006/relationships/image" Target="../media/image28.wmf" /><Relationship Id="rId14" Type="http://schemas.openxmlformats.org/officeDocument/2006/relationships/image" Target="../media/image29.png" /><Relationship Id="rId15" Type="http://schemas.openxmlformats.org/officeDocument/2006/relationships/image" Target="../media/image30.png" /><Relationship Id="rId16" Type="http://schemas.openxmlformats.org/officeDocument/2006/relationships/image" Target="../media/image31.png" /><Relationship Id="rId17" Type="http://schemas.openxmlformats.org/officeDocument/2006/relationships/image" Target="../media/image32.png" /><Relationship Id="rId18" Type="http://schemas.openxmlformats.org/officeDocument/2006/relationships/image" Target="../media/image33.png" /><Relationship Id="rId19" Type="http://schemas.openxmlformats.org/officeDocument/2006/relationships/image" Target="../media/image34.png" /><Relationship Id="rId2" Type="http://schemas.openxmlformats.org/officeDocument/2006/relationships/oleObject" Target="../embeddings/oleObject15.bin" TargetMode="Internal" /><Relationship Id="rId20" Type="http://schemas.openxmlformats.org/officeDocument/2006/relationships/image" Target="../media/image35.png" /><Relationship Id="rId21" Type="http://schemas.openxmlformats.org/officeDocument/2006/relationships/image" Target="../media/image36.png" /><Relationship Id="rId22" Type="http://schemas.openxmlformats.org/officeDocument/2006/relationships/vmlDrawing" Target="../drawings/vmlDrawing6.vml" /><Relationship Id="rId3" Type="http://schemas.openxmlformats.org/officeDocument/2006/relationships/image" Target="../media/image23.wmf" /><Relationship Id="rId4" Type="http://schemas.openxmlformats.org/officeDocument/2006/relationships/oleObject" Target="../embeddings/oleObject16.bin" TargetMode="Internal" /><Relationship Id="rId5" Type="http://schemas.openxmlformats.org/officeDocument/2006/relationships/image" Target="../media/image24.wmf" /><Relationship Id="rId6" Type="http://schemas.openxmlformats.org/officeDocument/2006/relationships/oleObject" Target="../embeddings/oleObject17.bin" TargetMode="Internal" /><Relationship Id="rId7" Type="http://schemas.openxmlformats.org/officeDocument/2006/relationships/image" Target="../media/image25.wmf" /><Relationship Id="rId8" Type="http://schemas.openxmlformats.org/officeDocument/2006/relationships/oleObject" Target="../embeddings/oleObject18.bin" TargetMode="Internal" /><Relationship Id="rId9" Type="http://schemas.openxmlformats.org/officeDocument/2006/relationships/image" Target="../media/image26.w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oleObject" Target="../embeddings/oleObject25.bin" TargetMode="Internal" /><Relationship Id="rId11" Type="http://schemas.openxmlformats.org/officeDocument/2006/relationships/image" Target="../media/image41.wmf" /><Relationship Id="rId12" Type="http://schemas.openxmlformats.org/officeDocument/2006/relationships/oleObject" Target="../embeddings/oleObject26.bin" TargetMode="Internal" /><Relationship Id="rId13" Type="http://schemas.openxmlformats.org/officeDocument/2006/relationships/image" Target="../media/image42.wmf" /><Relationship Id="rId14" Type="http://schemas.openxmlformats.org/officeDocument/2006/relationships/vmlDrawing" Target="../drawings/vmlDrawing7.vml" /><Relationship Id="rId2" Type="http://schemas.openxmlformats.org/officeDocument/2006/relationships/oleObject" Target="../embeddings/oleObject21.bin" TargetMode="Internal" /><Relationship Id="rId3" Type="http://schemas.openxmlformats.org/officeDocument/2006/relationships/image" Target="../media/image37.wmf" /><Relationship Id="rId4" Type="http://schemas.openxmlformats.org/officeDocument/2006/relationships/oleObject" Target="../embeddings/oleObject22.bin" TargetMode="Internal" /><Relationship Id="rId5" Type="http://schemas.openxmlformats.org/officeDocument/2006/relationships/image" Target="../media/image38.wmf" /><Relationship Id="rId6" Type="http://schemas.openxmlformats.org/officeDocument/2006/relationships/oleObject" Target="../embeddings/oleObject23.bin" TargetMode="Internal" /><Relationship Id="rId7" Type="http://schemas.openxmlformats.org/officeDocument/2006/relationships/image" Target="../media/image39.wmf" /><Relationship Id="rId8" Type="http://schemas.openxmlformats.org/officeDocument/2006/relationships/oleObject" Target="../embeddings/oleObject24.bin" TargetMode="Internal" /><Relationship Id="rId9" Type="http://schemas.openxmlformats.org/officeDocument/2006/relationships/image" Target="../media/image40.w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10" Type="http://schemas.openxmlformats.org/officeDocument/2006/relationships/oleObject" Target="../embeddings/oleObject31.bin" TargetMode="Internal" /><Relationship Id="rId11" Type="http://schemas.openxmlformats.org/officeDocument/2006/relationships/image" Target="../media/image47.wmf" /><Relationship Id="rId12" Type="http://schemas.openxmlformats.org/officeDocument/2006/relationships/oleObject" Target="../embeddings/oleObject32.bin" TargetMode="Internal" /><Relationship Id="rId13" Type="http://schemas.openxmlformats.org/officeDocument/2006/relationships/image" Target="../media/image48.wmf" /><Relationship Id="rId14" Type="http://schemas.openxmlformats.org/officeDocument/2006/relationships/oleObject" Target="../embeddings/oleObject33.bin" TargetMode="Internal" /><Relationship Id="rId15" Type="http://schemas.openxmlformats.org/officeDocument/2006/relationships/image" Target="../media/image49.wmf" /><Relationship Id="rId16" Type="http://schemas.openxmlformats.org/officeDocument/2006/relationships/oleObject" Target="../embeddings/oleObject34.bin" TargetMode="Internal" /><Relationship Id="rId17" Type="http://schemas.openxmlformats.org/officeDocument/2006/relationships/image" Target="../media/image50.wmf" /><Relationship Id="rId18" Type="http://schemas.openxmlformats.org/officeDocument/2006/relationships/oleObject" Target="../embeddings/oleObject35.bin" TargetMode="Internal" /><Relationship Id="rId19" Type="http://schemas.openxmlformats.org/officeDocument/2006/relationships/image" Target="../media/image51.wmf" /><Relationship Id="rId2" Type="http://schemas.openxmlformats.org/officeDocument/2006/relationships/oleObject" Target="../embeddings/oleObject27.bin" TargetMode="Internal" /><Relationship Id="rId20" Type="http://schemas.openxmlformats.org/officeDocument/2006/relationships/vmlDrawing" Target="../drawings/vmlDrawing8.vml" /><Relationship Id="rId3" Type="http://schemas.openxmlformats.org/officeDocument/2006/relationships/image" Target="../media/image43.wmf" /><Relationship Id="rId4" Type="http://schemas.openxmlformats.org/officeDocument/2006/relationships/oleObject" Target="../embeddings/oleObject28.bin" TargetMode="Internal" /><Relationship Id="rId5" Type="http://schemas.openxmlformats.org/officeDocument/2006/relationships/image" Target="../media/image44.wmf" /><Relationship Id="rId6" Type="http://schemas.openxmlformats.org/officeDocument/2006/relationships/oleObject" Target="../embeddings/oleObject29.bin" TargetMode="Internal" /><Relationship Id="rId7" Type="http://schemas.openxmlformats.org/officeDocument/2006/relationships/image" Target="../media/image45.wmf" /><Relationship Id="rId8" Type="http://schemas.openxmlformats.org/officeDocument/2006/relationships/oleObject" Target="../embeddings/oleObject30.bin" TargetMode="Internal" /><Relationship Id="rId9" Type="http://schemas.openxmlformats.org/officeDocument/2006/relationships/image" Target="../media/image46.w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oleObject" Target="../embeddings/oleObject36.bin" TargetMode="Internal" /><Relationship Id="rId3" Type="http://schemas.openxmlformats.org/officeDocument/2006/relationships/image" Target="../media/image52.wmf" /><Relationship Id="rId4" Type="http://schemas.openxmlformats.org/officeDocument/2006/relationships/oleObject" Target="../embeddings/oleObject37.bin" TargetMode="Internal" /><Relationship Id="rId5" Type="http://schemas.openxmlformats.org/officeDocument/2006/relationships/image" Target="../media/image53.wmf" /><Relationship Id="rId6" Type="http://schemas.openxmlformats.org/officeDocument/2006/relationships/vmlDrawing" Target="../drawings/vmlDrawing9.v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oleObject" Target="../embeddings/oleObject42.bin" TargetMode="Internal" /><Relationship Id="rId11" Type="http://schemas.openxmlformats.org/officeDocument/2006/relationships/image" Target="../media/image58.wmf" /><Relationship Id="rId12" Type="http://schemas.openxmlformats.org/officeDocument/2006/relationships/oleObject" Target="../embeddings/oleObject43.bin" TargetMode="Internal" /><Relationship Id="rId13" Type="http://schemas.openxmlformats.org/officeDocument/2006/relationships/image" Target="../media/image59.wmf" /><Relationship Id="rId14" Type="http://schemas.openxmlformats.org/officeDocument/2006/relationships/vmlDrawing" Target="../drawings/vmlDrawing10.vml" /><Relationship Id="rId2" Type="http://schemas.openxmlformats.org/officeDocument/2006/relationships/oleObject" Target="../embeddings/oleObject38.bin" TargetMode="Internal" /><Relationship Id="rId3" Type="http://schemas.openxmlformats.org/officeDocument/2006/relationships/image" Target="../media/image54.wmf" /><Relationship Id="rId4" Type="http://schemas.openxmlformats.org/officeDocument/2006/relationships/oleObject" Target="../embeddings/oleObject39.bin" TargetMode="Internal" /><Relationship Id="rId5" Type="http://schemas.openxmlformats.org/officeDocument/2006/relationships/image" Target="../media/image55.wmf" /><Relationship Id="rId6" Type="http://schemas.openxmlformats.org/officeDocument/2006/relationships/oleObject" Target="../embeddings/oleObject40.bin" TargetMode="Internal" /><Relationship Id="rId7" Type="http://schemas.openxmlformats.org/officeDocument/2006/relationships/image" Target="../media/image56.wmf" /><Relationship Id="rId8" Type="http://schemas.openxmlformats.org/officeDocument/2006/relationships/oleObject" Target="../embeddings/oleObject41.bin" TargetMode="Internal" /><Relationship Id="rId9" Type="http://schemas.openxmlformats.org/officeDocument/2006/relationships/image" Target="../media/image57.w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oleObject" Target="../embeddings/oleObject44.bin" TargetMode="Internal" /><Relationship Id="rId3" Type="http://schemas.openxmlformats.org/officeDocument/2006/relationships/image" Target="../media/image60.wmf" /><Relationship Id="rId4" Type="http://schemas.openxmlformats.org/officeDocument/2006/relationships/image" Target="../media/image8.png" /><Relationship Id="rId5" Type="http://schemas.openxmlformats.org/officeDocument/2006/relationships/tags" Target="../tags/tag5.xml" /><Relationship Id="rId6" Type="http://schemas.openxmlformats.org/officeDocument/2006/relationships/vmlDrawing" Target="../drawings/vmlDrawing11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9613111405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9780" cy="685863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0" y="2092610"/>
            <a:ext cx="12201331" cy="286449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 i="1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思源宋体 CN" panose="02020700000000000000" pitchFamily="18" charset="-122"/>
                <a:ea typeface="思源宋体 CN" panose="02020700000000000000" pitchFamily="18" charset="-122"/>
              </a:rPr>
              <a:t>15.1.2</a:t>
            </a:r>
            <a:r>
              <a:rPr lang="en-US" altLang="zh-CN" sz="600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思源宋体 CN" panose="02020700000000000000" pitchFamily="18" charset="-122"/>
                <a:ea typeface="思源宋体 CN" panose="02020700000000000000" pitchFamily="18" charset="-122"/>
              </a:rPr>
              <a:t>  </a:t>
            </a:r>
            <a:r>
              <a:rPr lang="zh-CN" sz="600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思源宋体 CN" panose="02020700000000000000" pitchFamily="18" charset="-122"/>
                <a:ea typeface="思源宋体 CN" panose="02020700000000000000" pitchFamily="18" charset="-122"/>
              </a:rPr>
              <a:t>分式</a:t>
            </a:r>
            <a:r>
              <a:rPr lang="zh-CN" altLang="en-US" sz="6000" smtClean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思源宋体 CN" panose="02020700000000000000" pitchFamily="18" charset="-122"/>
                <a:ea typeface="思源宋体 CN" panose="02020700000000000000" pitchFamily="18" charset="-122"/>
              </a:rPr>
              <a:t>的基本性质</a:t>
            </a:r>
            <a:endParaRPr lang="zh-CN" sz="60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思源宋体 CN" panose="02020700000000000000" pitchFamily="18" charset="-122"/>
              <a:ea typeface="思源宋体 CN" panose="02020700000000000000" pitchFamily="18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24890" y="770890"/>
            <a:ext cx="1014222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smtClean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zh-CN" sz="2800" smtClean="0">
                <a:latin typeface="黑体" panose="02010609060101010101" charset="-122"/>
                <a:ea typeface="黑体" panose="02010609060101010101" charset="-122"/>
              </a:rPr>
              <a:t>了解</a:t>
            </a:r>
            <a:r>
              <a:rPr lang="zh-CN" altLang="zh-CN" sz="2800">
                <a:latin typeface="黑体" panose="02010609060101010101" charset="-122"/>
                <a:ea typeface="黑体" panose="02010609060101010101" charset="-122"/>
              </a:rPr>
              <a:t>分式的基本性质，体会类比的思想方法；掌握分式的约分，了解最简分式的概念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.</a:t>
            </a:r>
            <a:endParaRPr lang="zh-CN" altLang="zh-CN" sz="280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en-US" altLang="zh-CN" sz="2800" smtClean="0"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zh-CN" sz="2800" smtClean="0">
                <a:latin typeface="黑体" panose="02010609060101010101" charset="-122"/>
                <a:ea typeface="黑体" panose="02010609060101010101" charset="-122"/>
              </a:rPr>
              <a:t>经历</a:t>
            </a:r>
            <a:r>
              <a:rPr lang="zh-CN" altLang="zh-CN" sz="2800">
                <a:latin typeface="黑体" panose="02010609060101010101" charset="-122"/>
                <a:ea typeface="黑体" panose="02010609060101010101" charset="-122"/>
              </a:rPr>
              <a:t>对分式基本性质及符号法则的探究过程，通过分式的恒等变形提高学生的运算能力，渗透类比转化的数学思想方法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.</a:t>
            </a:r>
            <a:endParaRPr lang="zh-CN" altLang="zh-CN" sz="280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smtClean="0"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.</a:t>
            </a:r>
            <a:r>
              <a:rPr lang="zh-CN" altLang="zh-CN" sz="2800" smtClean="0">
                <a:latin typeface="黑体" panose="02010609060101010101" charset="-122"/>
                <a:ea typeface="黑体" panose="02010609060101010101" charset="-122"/>
              </a:rPr>
              <a:t>在</a:t>
            </a:r>
            <a:r>
              <a:rPr lang="zh-CN" altLang="zh-CN" sz="2800">
                <a:latin typeface="黑体" panose="02010609060101010101" charset="-122"/>
                <a:ea typeface="黑体" panose="02010609060101010101" charset="-122"/>
              </a:rPr>
              <a:t>探究中获得一些探索性质的初步经验，感受成功的快乐，体验解决数学问题的过程，有克服困难的勇气，具备学好数学的信心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.</a:t>
            </a:r>
            <a:endParaRPr sz="2800"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圆角矩形标注 12"/>
          <p:cNvSpPr/>
          <p:nvPr/>
        </p:nvSpPr>
        <p:spPr>
          <a:xfrm flipH="1" flipV="1">
            <a:off x="3418204" y="942340"/>
            <a:ext cx="7412355" cy="1755140"/>
          </a:xfrm>
          <a:prstGeom prst="wedgeRoundRectCallout">
            <a:avLst>
              <a:gd name="adj1" fmla="val 58905"/>
              <a:gd name="adj2" fmla="val 8147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问题</a:t>
            </a:r>
            <a:r>
              <a:rPr lang="en-US" altLang="zh-CN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下列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分数是否相等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问题</a:t>
            </a:r>
            <a:r>
              <a:rPr lang="en-US" altLang="zh-CN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这些分数相等的依据是什么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问题</a:t>
            </a:r>
            <a:r>
              <a:rPr lang="en-US" altLang="zh-CN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：它们如何实现相互转化？</a:t>
            </a:r>
            <a:endParaRPr lang="en-US" altLang="zh-CN" sz="240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0905" y="798195"/>
            <a:ext cx="1899285" cy="1899285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649626" y="3085787"/>
          <a:ext cx="2944812" cy="8763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name="Equation" r:id="rId4" imgW="2946400" imgH="876300" progId="Equation.DSMT4">
                  <p:embed/>
                </p:oleObj>
              </mc:Choice>
              <mc:Fallback>
                <p:oleObj name="Equation" r:id="rId4" imgW="2946400" imgH="8763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649626" y="3085787"/>
                        <a:ext cx="2944812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3469202" y="4843354"/>
            <a:ext cx="427188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下列两式成立吗？为什么？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3649626" y="5417616"/>
          <a:ext cx="1870075" cy="793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Equation" r:id="rId6" imgW="22250400" imgH="9448800" progId="Equation.DSMT4">
                  <p:embed/>
                </p:oleObj>
              </mc:Choice>
              <mc:Fallback>
                <p:oleObj name="Equation" r:id="rId6" imgW="222504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49626" y="5417616"/>
                        <a:ext cx="1870075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5962049" y="5500710"/>
          <a:ext cx="1730375" cy="7334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Equation" r:id="rId8" imgW="22250400" imgH="9448800" progId="Equation.DSMT4">
                  <p:embed/>
                </p:oleObj>
              </mc:Choice>
              <mc:Fallback>
                <p:oleObj name="Equation" r:id="rId8" imgW="222504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62049" y="5500710"/>
                        <a:ext cx="1730375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"/>
          <p:cNvSpPr txBox="1"/>
          <p:nvPr/>
        </p:nvSpPr>
        <p:spPr>
          <a:xfrm>
            <a:off x="7124381" y="2955560"/>
            <a:ext cx="3945311" cy="175432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sz="24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相等；</a:t>
            </a:r>
            <a:endParaRPr lang="zh-CN" altLang="en-US" sz="24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sz="24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依据分数的基本性质</a:t>
            </a:r>
            <a:r>
              <a:rPr lang="en-US" altLang="zh-CN" sz="240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240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可以</a:t>
            </a:r>
            <a:r>
              <a:rPr lang="zh-CN" altLang="zh-CN" sz="24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约分和通分</a:t>
            </a:r>
            <a:r>
              <a:rPr lang="zh-CN" altLang="zh-CN" sz="240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"/>
          <p:cNvSpPr txBox="1"/>
          <p:nvPr/>
        </p:nvSpPr>
        <p:spPr>
          <a:xfrm>
            <a:off x="7878030" y="4881032"/>
            <a:ext cx="3169926" cy="11348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可以，式子变形符合分数的基本性质</a:t>
            </a:r>
            <a:r>
              <a:rPr lang="en-US" altLang="zh-CN" sz="240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24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715" y="1024889"/>
            <a:ext cx="1899285" cy="1899285"/>
          </a:xfrm>
          <a:prstGeom prst="rect">
            <a:avLst/>
          </a:prstGeom>
        </p:spPr>
      </p:pic>
      <p:sp>
        <p:nvSpPr>
          <p:cNvPr id="12" name="Rectangle 23"/>
          <p:cNvSpPr>
            <a:spLocks noChangeArrowheads="1"/>
          </p:cNvSpPr>
          <p:nvPr/>
        </p:nvSpPr>
        <p:spPr bwMode="auto">
          <a:xfrm>
            <a:off x="2915042" y="1291573"/>
            <a:ext cx="80994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一个分数的分子、分母乘（或除以）同一个不为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的数，分数的值不变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2967429" y="734360"/>
            <a:ext cx="3673475" cy="58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分数的基本性质：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内容占位符 2"/>
          <p:cNvSpPr>
            <a:spLocks noChangeArrowheads="1"/>
          </p:cNvSpPr>
          <p:nvPr/>
        </p:nvSpPr>
        <p:spPr bwMode="auto">
          <a:xfrm>
            <a:off x="2967429" y="3394293"/>
            <a:ext cx="77724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约分：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约去分子与分母的最大公约数，化为最简分数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通分：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先找分子与分母的最简公分母，再使分子与分母同乘最简公分母，计算即可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5275263" y="2784475"/>
          <a:ext cx="4962525" cy="10493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Equation" r:id="rId4" imgW="49072800" imgH="9448800" progId="Equation.DSMT4">
                  <p:embed/>
                </p:oleObj>
              </mc:Choice>
              <mc:Fallback>
                <p:oleObj name="Equation" r:id="rId4" imgW="490728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75263" y="2784475"/>
                        <a:ext cx="4962525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26"/>
          <p:cNvGrpSpPr/>
          <p:nvPr/>
        </p:nvGrpSpPr>
        <p:grpSpPr>
          <a:xfrm>
            <a:off x="4863273" y="1933669"/>
            <a:ext cx="4170363" cy="912812"/>
            <a:chOff x="0" y="1"/>
            <a:chExt cx="2627" cy="575"/>
          </a:xfrm>
        </p:grpSpPr>
        <p:sp>
          <p:nvSpPr>
            <p:cNvPr id="17" name="Text Box 27"/>
            <p:cNvSpPr txBox="1">
              <a:spLocks noChangeArrowheads="1"/>
            </p:cNvSpPr>
            <p:nvPr/>
          </p:nvSpPr>
          <p:spPr bwMode="auto">
            <a:xfrm>
              <a:off x="0" y="175"/>
              <a:ext cx="26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0" latinLnBrk="0" hangingPunct="0"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1pPr>
              <a:lvl2pPr marL="742950" indent="-285750" algn="l" defTabSz="914400" rtl="0" eaLnBrk="0" latinLnBrk="0" hangingPunct="0"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2pPr>
              <a:lvl3pPr marL="1143000" indent="-228600" algn="l" defTabSz="914400" rtl="0" eaLnBrk="0" latinLnBrk="0" hangingPunct="0"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3pPr>
              <a:lvl4pPr marL="1600200" indent="-228600" algn="l" defTabSz="914400" rtl="0" eaLnBrk="0" latinLnBrk="0" hangingPunct="0"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4pPr>
              <a:lvl5pPr marL="2057400" indent="-228600" algn="l" defTabSz="914400" rtl="0" eaLnBrk="0" latinLnBrk="0" hangingPunct="0"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/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/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/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/>
                <a:defRPr sz="2000" kern="1200">
                  <a:solidFill>
                    <a:schemeClr val="tx1"/>
                  </a:solidFill>
                  <a:latin typeface="Arial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宋体" panose="02010600030101010101" pitchFamily="2" charset="-122"/>
                </a:rPr>
                <a:t>即对于任意一个分数    有：</a:t>
              </a:r>
              <a:endParaRPr lang="zh-CN" altLang="en-US"/>
            </a:p>
          </p:txBody>
        </p:sp>
        <p:graphicFrame>
          <p:nvGraphicFramePr>
            <p:cNvPr id="18" name="Object 10"/>
            <p:cNvGraphicFramePr>
              <a:graphicFrameLocks noChangeAspect="1"/>
            </p:cNvGraphicFramePr>
            <p:nvPr/>
          </p:nvGraphicFramePr>
          <p:xfrm>
            <a:off x="1919" y="1"/>
            <a:ext cx="205" cy="57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2" name="Equation" r:id="rId6" imgW="3657600" imgH="9448800" progId="Equation.DSMT4">
                    <p:embed/>
                  </p:oleObj>
                </mc:Choice>
                <mc:Fallback>
                  <p:oleObj name="Equation" r:id="rId6" imgW="3657600" imgH="9448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919" y="1"/>
                          <a:ext cx="205" cy="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2134100" y="1037464"/>
          <a:ext cx="6561137" cy="25987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name="Equation" r:id="rId2" imgW="93878400" imgH="41148000" progId="Equation.DSMT4">
                  <p:embed/>
                </p:oleObj>
              </mc:Choice>
              <mc:Fallback>
                <p:oleObj name="Equation" r:id="rId2" imgW="93878400" imgH="411480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34100" y="1037464"/>
                        <a:ext cx="6561137" cy="259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2071078" y="3836618"/>
            <a:ext cx="905203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类比分数的基本性质，你能得到分式的基本性质吗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8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说说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看！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文本框 6"/>
          <p:cNvSpPr txBox="1"/>
          <p:nvPr/>
        </p:nvSpPr>
        <p:spPr>
          <a:xfrm>
            <a:off x="2584284" y="1115931"/>
            <a:ext cx="2834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分式的基本性质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84284" y="1631352"/>
            <a:ext cx="8712200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分式的分子与分母乘（或除以）同一个不为</a:t>
            </a: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的整式，分式的值不变</a:t>
            </a: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2800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84284" y="3200044"/>
            <a:ext cx="1790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式子表示</a:t>
            </a:r>
            <a:endParaRPr lang="zh-CN" altLang="en-US" sz="2800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84284" y="3723040"/>
            <a:ext cx="8712200" cy="1571625"/>
            <a:chOff x="215900" y="3270347"/>
            <a:chExt cx="8712200" cy="1571625"/>
          </a:xfrm>
        </p:grpSpPr>
        <p:sp>
          <p:nvSpPr>
            <p:cNvPr id="15" name="文本框 14"/>
            <p:cNvSpPr txBox="1"/>
            <p:nvPr/>
          </p:nvSpPr>
          <p:spPr>
            <a:xfrm>
              <a:off x="215900" y="3458307"/>
              <a:ext cx="8712200" cy="1383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                                   </a:t>
              </a:r>
              <a:r>
                <a:rPr lang="zh-CN" altLang="en-US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  </a:t>
              </a:r>
              <a:r>
                <a:rPr lang="en-US" altLang="zh-CN" sz="2800" b="0" baseline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             </a:t>
              </a:r>
              <a:r>
                <a:rPr lang="en-US" altLang="zh-CN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2800" b="0" i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</a:t>
              </a:r>
              <a:r>
                <a:rPr lang="en-US" altLang="zh-CN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≠0)</a:t>
              </a:r>
              <a:r>
                <a:rPr lang="zh-CN" altLang="en-US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，</a:t>
              </a:r>
              <a:endPara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endPara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r>
                <a:rPr lang="zh-CN" altLang="en-US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其中</a:t>
              </a:r>
              <a:r>
                <a:rPr lang="en-US" altLang="zh-CN" sz="2800" b="0" i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800" b="0" i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0" i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800" b="0" i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0" i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</a:t>
              </a:r>
              <a:r>
                <a:rPr lang="zh-CN" altLang="en-US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是整式</a:t>
              </a:r>
              <a:r>
                <a:rPr lang="en-US" altLang="zh-CN" sz="2800" b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.</a:t>
              </a:r>
              <a:endPara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6" name="对象 15">
              <a:hlinkClick action="ppaction://ole?verb=0"/>
            </p:cNvPr>
            <p:cNvGraphicFramePr>
              <a:graphicFrameLocks noChangeAspect="1"/>
            </p:cNvGraphicFramePr>
            <p:nvPr/>
          </p:nvGraphicFramePr>
          <p:xfrm>
            <a:off x="1660208" y="3270347"/>
            <a:ext cx="1680210" cy="99504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4" name="Equation" r:id="rId2" imgW="1409700" imgH="838200" progId="Equation.DSMT4">
                    <p:embed/>
                  </p:oleObj>
                </mc:Choice>
                <mc:Fallback>
                  <p:oleObj name="Equation" r:id="rId2" imgW="1409700" imgH="8382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660208" y="3270347"/>
                          <a:ext cx="1680210" cy="99504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>
              <a:hlinkClick action="ppaction://ole?verb=0"/>
            </p:cNvPr>
            <p:cNvGraphicFramePr>
              <a:graphicFrameLocks noChangeAspect="1"/>
            </p:cNvGraphicFramePr>
            <p:nvPr/>
          </p:nvGraphicFramePr>
          <p:xfrm>
            <a:off x="3693160" y="3310352"/>
            <a:ext cx="1699895" cy="92329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45" name="Equation" r:id="rId4" imgW="1536700" imgH="838200" progId="Equation.DSMT4">
                    <p:embed/>
                  </p:oleObj>
                </mc:Choice>
                <mc:Fallback>
                  <p:oleObj name="Equation" r:id="rId4" imgW="1536700" imgH="8382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693160" y="3310352"/>
                          <a:ext cx="1699895" cy="9232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组合 8"/>
          <p:cNvGrpSpPr/>
          <p:nvPr/>
        </p:nvGrpSpPr>
        <p:grpSpPr>
          <a:xfrm>
            <a:off x="607366" y="969365"/>
            <a:ext cx="1763183" cy="1323975"/>
            <a:chOff x="1547813" y="3962400"/>
            <a:chExt cx="1421485" cy="1422204"/>
          </a:xfrm>
        </p:grpSpPr>
        <p:sp>
          <p:nvSpPr>
            <p:cNvPr id="10" name="MH_Other_2"/>
            <p:cNvSpPr/>
            <p:nvPr>
              <p:custDataLst>
                <p:tags r:id="rId6"/>
              </p:custDataLst>
            </p:nvPr>
          </p:nvSpPr>
          <p:spPr>
            <a:xfrm rot="8194362">
              <a:off x="1547813" y="3962400"/>
              <a:ext cx="1421485" cy="1422204"/>
            </a:xfrm>
            <a:custGeom>
              <a:gdLst>
                <a:gd name="connsiteX0" fmla="*/ 0 w 2232248"/>
                <a:gd name="connsiteY0" fmla="*/ 1116124 h 2232248"/>
                <a:gd name="connsiteX1" fmla="*/ 1116124 w 2232248"/>
                <a:gd name="connsiteY1" fmla="*/ 0 h 2232248"/>
                <a:gd name="connsiteX2" fmla="*/ 2232248 w 2232248"/>
                <a:gd name="connsiteY2" fmla="*/ 0 h 2232248"/>
                <a:gd name="connsiteX3" fmla="*/ 2232248 w 2232248"/>
                <a:gd name="connsiteY3" fmla="*/ 1116124 h 2232248"/>
                <a:gd name="connsiteX4" fmla="*/ 1116124 w 2232248"/>
                <a:gd name="connsiteY4" fmla="*/ 2232248 h 2232248"/>
                <a:gd name="connsiteX5" fmla="*/ 0 w 2232248"/>
                <a:gd name="connsiteY5" fmla="*/ 1116124 h 2232248"/>
                <a:gd name="connsiteX0-1" fmla="*/ 0 w 2232248"/>
                <a:gd name="connsiteY0-2" fmla="*/ 1116124 h 2232248"/>
                <a:gd name="connsiteX1-3" fmla="*/ 1116124 w 2232248"/>
                <a:gd name="connsiteY1-4" fmla="*/ 0 h 2232248"/>
                <a:gd name="connsiteX2-5" fmla="*/ 2232248 w 2232248"/>
                <a:gd name="connsiteY2-6" fmla="*/ 0 h 2232248"/>
                <a:gd name="connsiteX3-7" fmla="*/ 2232248 w 2232248"/>
                <a:gd name="connsiteY3-8" fmla="*/ 1116124 h 2232248"/>
                <a:gd name="connsiteX4-9" fmla="*/ 1116124 w 2232248"/>
                <a:gd name="connsiteY4-10" fmla="*/ 2232248 h 2232248"/>
                <a:gd name="connsiteX5-11" fmla="*/ 0 w 2232248"/>
                <a:gd name="connsiteY5-12" fmla="*/ 1116124 h 2232248"/>
                <a:gd name="connsiteX0-13" fmla="*/ 0 w 2232248"/>
                <a:gd name="connsiteY0-14" fmla="*/ 1116124 h 2232248"/>
                <a:gd name="connsiteX1-15" fmla="*/ 1116124 w 2232248"/>
                <a:gd name="connsiteY1-16" fmla="*/ 0 h 2232248"/>
                <a:gd name="connsiteX2-17" fmla="*/ 2215809 w 2232248"/>
                <a:gd name="connsiteY2-18" fmla="*/ 74373 h 2232248"/>
                <a:gd name="connsiteX3-19" fmla="*/ 2232248 w 2232248"/>
                <a:gd name="connsiteY3-20" fmla="*/ 1116124 h 2232248"/>
                <a:gd name="connsiteX4-21" fmla="*/ 1116124 w 2232248"/>
                <a:gd name="connsiteY4-22" fmla="*/ 2232248 h 2232248"/>
                <a:gd name="connsiteX5-23" fmla="*/ 0 w 2232248"/>
                <a:gd name="connsiteY5-24" fmla="*/ 1116124 h 2232248"/>
                <a:gd name="connsiteX0-25" fmla="*/ 0 w 2232248"/>
                <a:gd name="connsiteY0-26" fmla="*/ 1116124 h 2232248"/>
                <a:gd name="connsiteX1-27" fmla="*/ 1116124 w 2232248"/>
                <a:gd name="connsiteY1-28" fmla="*/ 0 h 2232248"/>
                <a:gd name="connsiteX2-29" fmla="*/ 2215809 w 2232248"/>
                <a:gd name="connsiteY2-30" fmla="*/ 74373 h 2232248"/>
                <a:gd name="connsiteX3-31" fmla="*/ 2232248 w 2232248"/>
                <a:gd name="connsiteY3-32" fmla="*/ 1116124 h 2232248"/>
                <a:gd name="connsiteX4-33" fmla="*/ 1116124 w 2232248"/>
                <a:gd name="connsiteY4-34" fmla="*/ 2232248 h 2232248"/>
                <a:gd name="connsiteX5-35" fmla="*/ 0 w 2232248"/>
                <a:gd name="connsiteY5-36" fmla="*/ 1116124 h 2232248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232248" h="2232248">
                  <a:moveTo>
                    <a:pt x="0" y="1116124"/>
                  </a:moveTo>
                  <a:cubicBezTo>
                    <a:pt x="0" y="499706"/>
                    <a:pt x="499706" y="0"/>
                    <a:pt x="1116124" y="0"/>
                  </a:cubicBezTo>
                  <a:lnTo>
                    <a:pt x="2215809" y="74373"/>
                  </a:lnTo>
                  <a:cubicBezTo>
                    <a:pt x="1363299" y="358937"/>
                    <a:pt x="2232248" y="744083"/>
                    <a:pt x="2232248" y="1116124"/>
                  </a:cubicBezTo>
                  <a:cubicBezTo>
                    <a:pt x="2232248" y="1732542"/>
                    <a:pt x="1732542" y="2232248"/>
                    <a:pt x="1116124" y="2232248"/>
                  </a:cubicBezTo>
                  <a:cubicBezTo>
                    <a:pt x="499706" y="2232248"/>
                    <a:pt x="0" y="1732542"/>
                    <a:pt x="0" y="1116124"/>
                  </a:cubicBezTo>
                  <a:close/>
                </a:path>
              </a:pathLst>
            </a:custGeom>
            <a:solidFill>
              <a:srgbClr val="FDFADA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endParaRPr lang="en-US" sz="2800" kern="0">
                <a:solidFill>
                  <a:sysClr val="window" lastClr="FFFFFF"/>
                </a:solidFill>
                <a:latin typeface="+mn-ea"/>
              </a:endParaRPr>
            </a:p>
          </p:txBody>
        </p:sp>
        <p:sp>
          <p:nvSpPr>
            <p:cNvPr id="12" name="MH_SubTitle_1"/>
            <p:cNvSpPr/>
            <p:nvPr>
              <p:custDataLst>
                <p:tags r:id="rId7"/>
              </p:custDataLst>
            </p:nvPr>
          </p:nvSpPr>
          <p:spPr>
            <a:xfrm>
              <a:off x="1662321" y="4035602"/>
              <a:ext cx="1192428" cy="11924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2800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endParaRPr lang="zh-CN" altLang="en-US" sz="28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1851091" y="4430562"/>
            <a:ext cx="6477000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(2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 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成立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因为           </a:t>
            </a:r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所以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00987" y="1237750"/>
            <a:ext cx="7921625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hangingPunct="1">
              <a:lnSpc>
                <a:spcPct val="140000"/>
              </a:lnSpc>
            </a:pPr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探究：下列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等式成立吗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右边是怎样从左边得到的？</a:t>
            </a:r>
            <a:endParaRPr lang="en-US" altLang="zh-CN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1976177" y="1869293"/>
          <a:ext cx="3071812" cy="1000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name="Equation" r:id="rId2" imgW="31089600" imgH="9144000" progId="Equation.DSMT4">
                  <p:embed/>
                </p:oleObj>
              </mc:Choice>
              <mc:Fallback>
                <p:oleObj name="Equation" r:id="rId2" imgW="31089600" imgH="91440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76177" y="1869293"/>
                        <a:ext cx="3071812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5146436" y="1867731"/>
          <a:ext cx="3500437" cy="984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name="Equation" r:id="rId4" imgW="44500800" imgH="14630400" progId="Equation.DSMT4">
                  <p:embed/>
                </p:oleObj>
              </mc:Choice>
              <mc:Fallback>
                <p:oleObj name="Equation" r:id="rId4" imgW="44500800" imgH="14630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46436" y="1867731"/>
                        <a:ext cx="3500437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6675982" y="3131593"/>
          <a:ext cx="2831274" cy="88864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name="Equation" r:id="rId6" imgW="49072800" imgH="14630400" progId="Equation.DSMT4">
                  <p:embed/>
                </p:oleObj>
              </mc:Choice>
              <mc:Fallback>
                <p:oleObj name="Equation" r:id="rId6" imgW="49072800" imgH="14630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75982" y="3131593"/>
                        <a:ext cx="2831274" cy="8886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896717" y="3311978"/>
            <a:ext cx="4959044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</a:t>
            </a:r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(1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成立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因为                所以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4542600" y="3365524"/>
          <a:ext cx="979487" cy="5540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name="Equation" r:id="rId8" imgW="8229600" imgH="3962400" progId="Equation.DSMT4">
                  <p:embed/>
                </p:oleObj>
              </mc:Choice>
              <mc:Fallback>
                <p:oleObj name="Equation" r:id="rId8" imgW="8229600" imgH="3962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42600" y="3365524"/>
                        <a:ext cx="979487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/>
        </p:nvGraphicFramePr>
        <p:xfrm>
          <a:off x="6655300" y="4298811"/>
          <a:ext cx="2495550" cy="91598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name="Equation" r:id="rId10" imgW="41757600" imgH="14630400" progId="Equation.DSMT4">
                  <p:embed/>
                </p:oleObj>
              </mc:Choice>
              <mc:Fallback>
                <p:oleObj name="Equation" r:id="rId10" imgW="41757600" imgH="14630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55300" y="4298811"/>
                        <a:ext cx="2495550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4059175" y="4479786"/>
          <a:ext cx="922337" cy="5540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name="Equation" r:id="rId12" imgW="7620000" imgH="3962400" progId="Equation.DSMT4">
                  <p:embed/>
                </p:oleObj>
              </mc:Choice>
              <mc:Fallback>
                <p:oleObj name="Equation" r:id="rId12" imgW="7620000" imgH="3962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059175" y="4479786"/>
                        <a:ext cx="922337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Object 16"/>
          <p:cNvGraphicFramePr>
            <a:graphicFrameLocks noChangeAspect="1"/>
          </p:cNvGraphicFramePr>
          <p:nvPr/>
        </p:nvGraphicFramePr>
        <p:xfrm>
          <a:off x="3030538" y="1385888"/>
          <a:ext cx="5472112" cy="8064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name="Equation" r:id="rId2" imgW="142951200" imgH="23469600" progId="Equation.DSMT4">
                  <p:embed/>
                </p:oleObj>
              </mc:Choice>
              <mc:Fallback>
                <p:oleObj name="Equation" r:id="rId2" imgW="142951200" imgH="23469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30538" y="1385888"/>
                        <a:ext cx="547211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/>
        </p:nvGraphicFramePr>
        <p:xfrm>
          <a:off x="4465652" y="1381044"/>
          <a:ext cx="361950" cy="3349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r:id="rId4" imgW="330200" imgH="406400" progId="Equation.DSMT4">
                  <p:embed/>
                </p:oleObj>
              </mc:Choice>
              <mc:Fallback>
                <p:oleObj r:id="rId4" imgW="330200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465652" y="1381044"/>
                        <a:ext cx="36195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2"/>
          <p:cNvGraphicFramePr>
            <a:graphicFrameLocks noChangeAspect="1"/>
          </p:cNvGraphicFramePr>
          <p:nvPr/>
        </p:nvGraphicFramePr>
        <p:xfrm>
          <a:off x="7630977" y="1885448"/>
          <a:ext cx="446087" cy="2619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r:id="rId6" imgW="405765" imgH="317500" progId="Equation.DSMT4">
                  <p:embed/>
                </p:oleObj>
              </mc:Choice>
              <mc:Fallback>
                <p:oleObj r:id="rId6" imgW="405765" imgH="3175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630977" y="1885448"/>
                        <a:ext cx="446087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4"/>
          <p:cNvGraphicFramePr>
            <a:graphicFrameLocks noChangeAspect="1"/>
          </p:cNvGraphicFramePr>
          <p:nvPr/>
        </p:nvGraphicFramePr>
        <p:xfrm>
          <a:off x="4082122" y="3528511"/>
          <a:ext cx="250825" cy="1889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r:id="rId8" imgW="228600" imgH="228600" progId="Equation.DSMT4">
                  <p:embed/>
                </p:oleObj>
              </mc:Choice>
              <mc:Fallback>
                <p:oleObj r:id="rId8" imgW="2286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082122" y="3528511"/>
                        <a:ext cx="25082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6"/>
          <p:cNvGraphicFramePr>
            <a:graphicFrameLocks noChangeAspect="1"/>
          </p:cNvGraphicFramePr>
          <p:nvPr/>
        </p:nvGraphicFramePr>
        <p:xfrm>
          <a:off x="7047572" y="3391986"/>
          <a:ext cx="1149350" cy="3349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r:id="rId10" imgW="1358265" imgH="406400" progId="Equation.DSMT4">
                  <p:embed/>
                </p:oleObj>
              </mc:Choice>
              <mc:Fallback>
                <p:oleObj r:id="rId10" imgW="1358265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47572" y="3391986"/>
                        <a:ext cx="1149350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2"/>
          <p:cNvGraphicFramePr>
            <a:graphicFrameLocks noChangeAspect="1"/>
          </p:cNvGraphicFramePr>
          <p:nvPr/>
        </p:nvGraphicFramePr>
        <p:xfrm>
          <a:off x="2345397" y="3385636"/>
          <a:ext cx="7378700" cy="7318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name="Equation" r:id="rId12" imgW="7861300" imgH="889000" progId="Equation.DSMT4">
                  <p:embed/>
                </p:oleObj>
              </mc:Choice>
              <mc:Fallback>
                <p:oleObj name="Equation" r:id="rId12" imgW="7861300" imgH="8890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345397" y="3385636"/>
                        <a:ext cx="737870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4"/>
          <p:cNvGrpSpPr/>
          <p:nvPr/>
        </p:nvGrpSpPr>
        <p:grpSpPr>
          <a:xfrm>
            <a:off x="3555865" y="817061"/>
            <a:ext cx="1077913" cy="639763"/>
            <a:chOff x="1450975" y="1605630"/>
            <a:chExt cx="968375" cy="715295"/>
          </a:xfrm>
        </p:grpSpPr>
        <p:sp>
          <p:nvSpPr>
            <p:cNvPr id="9" name="上弧形箭头 11"/>
            <p:cNvSpPr>
              <a:spLocks noChangeArrowheads="1"/>
            </p:cNvSpPr>
            <p:nvPr/>
          </p:nvSpPr>
          <p:spPr bwMode="auto">
            <a:xfrm>
              <a:off x="1450975" y="2085975"/>
              <a:ext cx="968375" cy="234950"/>
            </a:xfrm>
            <a:prstGeom prst="curvedDownArrow">
              <a:avLst>
                <a:gd name="adj1" fmla="val 24997"/>
                <a:gd name="adj2" fmla="val 49994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633526" y="1605630"/>
              <a:ext cx="738760" cy="461480"/>
            </a:xfrm>
            <a:prstGeom prst="rect">
              <a:avLst/>
            </a:prstGeom>
            <a:blipFill rotWithShape="0">
              <a:blip r:embed="rId14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2"/>
          <p:cNvGrpSpPr/>
          <p:nvPr/>
        </p:nvGrpSpPr>
        <p:grpSpPr>
          <a:xfrm>
            <a:off x="3687628" y="2099733"/>
            <a:ext cx="1077912" cy="647700"/>
            <a:chOff x="1450975" y="3295650"/>
            <a:chExt cx="968375" cy="696164"/>
          </a:xfrm>
        </p:grpSpPr>
        <p:sp>
          <p:nvSpPr>
            <p:cNvPr id="12" name="下弧形箭头 13"/>
            <p:cNvSpPr>
              <a:spLocks noChangeArrowheads="1"/>
            </p:cNvSpPr>
            <p:nvPr/>
          </p:nvSpPr>
          <p:spPr bwMode="auto">
            <a:xfrm>
              <a:off x="1450975" y="3295650"/>
              <a:ext cx="968375" cy="296863"/>
            </a:xfrm>
            <a:prstGeom prst="curvedUpArrow">
              <a:avLst>
                <a:gd name="adj1" fmla="val 24994"/>
                <a:gd name="adj2" fmla="val 50003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565069" y="3529411"/>
              <a:ext cx="740186" cy="462403"/>
            </a:xfrm>
            <a:prstGeom prst="rect">
              <a:avLst/>
            </a:prstGeom>
            <a:blipFill rotWithShape="0">
              <a:blip r:embed="rId15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15634" y="782136"/>
            <a:ext cx="1835150" cy="660400"/>
            <a:chOff x="4205288" y="1417914"/>
            <a:chExt cx="1854200" cy="799824"/>
          </a:xfrm>
        </p:grpSpPr>
        <p:sp>
          <p:nvSpPr>
            <p:cNvPr id="15" name="上弧形箭头 17"/>
            <p:cNvSpPr>
              <a:spLocks noChangeArrowheads="1"/>
            </p:cNvSpPr>
            <p:nvPr/>
          </p:nvSpPr>
          <p:spPr bwMode="auto">
            <a:xfrm>
              <a:off x="4205288" y="1924050"/>
              <a:ext cx="1854200" cy="293688"/>
            </a:xfrm>
            <a:prstGeom prst="curvedDownArrow">
              <a:avLst>
                <a:gd name="adj1" fmla="val 24991"/>
                <a:gd name="adj2" fmla="val 49953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763473" y="1417914"/>
              <a:ext cx="928704" cy="461437"/>
            </a:xfrm>
            <a:prstGeom prst="rect">
              <a:avLst/>
            </a:prstGeom>
            <a:blipFill rotWithShape="0">
              <a:blip r:embed="rId16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5"/>
          <p:cNvGrpSpPr/>
          <p:nvPr/>
        </p:nvGrpSpPr>
        <p:grpSpPr>
          <a:xfrm>
            <a:off x="5502934" y="2193424"/>
            <a:ext cx="1835150" cy="663575"/>
            <a:chOff x="4205288" y="3367088"/>
            <a:chExt cx="1854200" cy="804134"/>
          </a:xfrm>
        </p:grpSpPr>
        <p:sp>
          <p:nvSpPr>
            <p:cNvPr id="18" name="下弧形箭头 13"/>
            <p:cNvSpPr>
              <a:spLocks noChangeArrowheads="1"/>
            </p:cNvSpPr>
            <p:nvPr/>
          </p:nvSpPr>
          <p:spPr bwMode="auto">
            <a:xfrm>
              <a:off x="4205288" y="3367088"/>
              <a:ext cx="1854200" cy="390525"/>
            </a:xfrm>
            <a:prstGeom prst="curvedUpArrow">
              <a:avLst>
                <a:gd name="adj1" fmla="val 25059"/>
                <a:gd name="adj2" fmla="val 50161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676858" y="3709518"/>
              <a:ext cx="930308" cy="461704"/>
            </a:xfrm>
            <a:prstGeom prst="rect">
              <a:avLst/>
            </a:prstGeom>
            <a:blipFill rotWithShape="0">
              <a:blip r:embed="rId17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18497" y="4090486"/>
            <a:ext cx="1135062" cy="722313"/>
            <a:chOff x="1649413" y="5892800"/>
            <a:chExt cx="968375" cy="752158"/>
          </a:xfrm>
        </p:grpSpPr>
        <p:sp>
          <p:nvSpPr>
            <p:cNvPr id="21" name="矩形 20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742864" y="6183744"/>
              <a:ext cx="748968" cy="461214"/>
            </a:xfrm>
            <a:prstGeom prst="rect">
              <a:avLst/>
            </a:prstGeom>
            <a:blipFill rotWithShape="0">
              <a:blip r:embed="rId18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下弧形箭头 13"/>
            <p:cNvSpPr>
              <a:spLocks noChangeArrowheads="1"/>
            </p:cNvSpPr>
            <p:nvPr/>
          </p:nvSpPr>
          <p:spPr bwMode="auto">
            <a:xfrm>
              <a:off x="1649413" y="5892800"/>
              <a:ext cx="968375" cy="296863"/>
            </a:xfrm>
            <a:prstGeom prst="curvedUpArrow">
              <a:avLst>
                <a:gd name="adj1" fmla="val 24994"/>
                <a:gd name="adj2" fmla="val 50003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8"/>
          <p:cNvGrpSpPr/>
          <p:nvPr/>
        </p:nvGrpSpPr>
        <p:grpSpPr>
          <a:xfrm>
            <a:off x="3074059" y="2795086"/>
            <a:ext cx="1152525" cy="627063"/>
            <a:chOff x="1633538" y="4165177"/>
            <a:chExt cx="968375" cy="760836"/>
          </a:xfrm>
        </p:grpSpPr>
        <p:sp>
          <p:nvSpPr>
            <p:cNvPr id="24" name="上弧形箭头 21"/>
            <p:cNvSpPr>
              <a:spLocks noChangeArrowheads="1"/>
            </p:cNvSpPr>
            <p:nvPr/>
          </p:nvSpPr>
          <p:spPr bwMode="auto">
            <a:xfrm>
              <a:off x="1633538" y="4691063"/>
              <a:ext cx="968375" cy="234950"/>
            </a:xfrm>
            <a:prstGeom prst="curvedDownArrow">
              <a:avLst>
                <a:gd name="adj1" fmla="val 24997"/>
                <a:gd name="adj2" fmla="val 49994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742914" y="4165177"/>
              <a:ext cx="748290" cy="462280"/>
            </a:xfrm>
            <a:prstGeom prst="rect">
              <a:avLst/>
            </a:prstGeom>
            <a:blipFill rotWithShape="0">
              <a:blip r:embed="rId19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11"/>
          <p:cNvGrpSpPr/>
          <p:nvPr/>
        </p:nvGrpSpPr>
        <p:grpSpPr>
          <a:xfrm>
            <a:off x="5669622" y="2810961"/>
            <a:ext cx="1836737" cy="596900"/>
            <a:chOff x="4300538" y="4183778"/>
            <a:chExt cx="1854200" cy="723185"/>
          </a:xfrm>
        </p:grpSpPr>
        <p:sp>
          <p:nvSpPr>
            <p:cNvPr id="27" name="上弧形箭头 28"/>
            <p:cNvSpPr>
              <a:spLocks noChangeArrowheads="1"/>
            </p:cNvSpPr>
            <p:nvPr/>
          </p:nvSpPr>
          <p:spPr bwMode="auto">
            <a:xfrm>
              <a:off x="4300538" y="4614863"/>
              <a:ext cx="1854200" cy="292100"/>
            </a:xfrm>
            <a:prstGeom prst="curvedDownArrow">
              <a:avLst>
                <a:gd name="adj1" fmla="val 25127"/>
                <a:gd name="adj2" fmla="val 50224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853375" y="4183778"/>
              <a:ext cx="591829" cy="461665"/>
            </a:xfrm>
            <a:prstGeom prst="rect">
              <a:avLst/>
            </a:prstGeom>
            <a:blipFill rotWithShape="0">
              <a:blip r:embed="rId20"/>
              <a:stretch>
                <a:fillRect t="-9211" r="-16495" b="-30263"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组合 10"/>
          <p:cNvGrpSpPr/>
          <p:nvPr/>
        </p:nvGrpSpPr>
        <p:grpSpPr>
          <a:xfrm>
            <a:off x="5545002" y="4183787"/>
            <a:ext cx="2085975" cy="763587"/>
            <a:chOff x="4375150" y="5949950"/>
            <a:chExt cx="1854200" cy="830420"/>
          </a:xfrm>
        </p:grpSpPr>
        <p:sp>
          <p:nvSpPr>
            <p:cNvPr id="30" name="下弧形箭头 13"/>
            <p:cNvSpPr>
              <a:spLocks noChangeArrowheads="1"/>
            </p:cNvSpPr>
            <p:nvPr/>
          </p:nvSpPr>
          <p:spPr bwMode="auto">
            <a:xfrm>
              <a:off x="4375150" y="5949950"/>
              <a:ext cx="1854200" cy="392113"/>
            </a:xfrm>
            <a:prstGeom prst="curvedUpArrow">
              <a:avLst>
                <a:gd name="adj1" fmla="val 24957"/>
                <a:gd name="adj2" fmla="val 49958"/>
                <a:gd name="adj3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矩形 30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015221" y="6318705"/>
              <a:ext cx="591829" cy="461665"/>
            </a:xfrm>
            <a:prstGeom prst="rect">
              <a:avLst/>
            </a:prstGeom>
            <a:blipFill rotWithShape="0">
              <a:blip r:embed="rId21"/>
              <a:stretch>
                <a:fillRect t="-9333" r="-15464" b="-32000"/>
              </a:stretch>
            </a:blipFill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buFontTx/>
                <a:buNone/>
                <a:defRPr/>
              </a:pPr>
              <a:r>
                <a:rPr lang="zh-CN" altLang="en-US" sz="2800" b="1">
                  <a:noFill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 </a:t>
              </a:r>
              <a:endParaRPr lang="zh-CN" altLang="en-US" sz="2800" b="1">
                <a:noFill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2370549" y="4947374"/>
            <a:ext cx="4552157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观察比较区分分子、分母的变化，归纳利用分式的基本性质的注意事项</a:t>
            </a: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7843293" y="4947374"/>
            <a:ext cx="2663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(1)“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都</a:t>
            </a:r>
            <a:r>
              <a:rPr lang="zh-CN" altLang="en-US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endParaRPr lang="zh-CN" altLang="en-US" sz="2400" b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12"/>
          <p:cNvSpPr txBox="1">
            <a:spLocks noChangeArrowheads="1"/>
          </p:cNvSpPr>
          <p:nvPr/>
        </p:nvSpPr>
        <p:spPr bwMode="auto">
          <a:xfrm>
            <a:off x="7843293" y="5435382"/>
            <a:ext cx="287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(2) “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同一个</a:t>
            </a:r>
            <a:r>
              <a:rPr lang="zh-CN" altLang="en-US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endParaRPr lang="zh-CN" altLang="en-US" sz="2400" b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7843293" y="5927442"/>
            <a:ext cx="3384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(3) </a:t>
            </a:r>
            <a:r>
              <a:rPr lang="zh-CN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不为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endParaRPr lang="en-US" altLang="zh-CN" sz="2400" b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15742" y="1516787"/>
            <a:ext cx="1227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8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66"/>
          <p:cNvSpPr>
            <a:spLocks noChangeArrowheads="1"/>
          </p:cNvSpPr>
          <p:nvPr/>
        </p:nvSpPr>
        <p:spPr bwMode="auto">
          <a:xfrm>
            <a:off x="2126838" y="1346200"/>
            <a:ext cx="895869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．把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分式                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都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扩大</a:t>
            </a: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倍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，那么分式的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值（      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扩大为原来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倍          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B.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扩大为原来的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倍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C.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缩小为原来的             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不变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矩形 66"/>
          <p:cNvSpPr>
            <a:spLocks noChangeArrowheads="1"/>
          </p:cNvSpPr>
          <p:nvPr/>
        </p:nvSpPr>
        <p:spPr bwMode="auto">
          <a:xfrm>
            <a:off x="2168112" y="3103679"/>
            <a:ext cx="78581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下列运算正确的是（      ）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A.                 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40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C.           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D.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3746089" y="1392238"/>
          <a:ext cx="876015" cy="63160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name="Equation" r:id="rId2" imgW="546735" imgH="394335" progId="Equation.DSMT4">
                  <p:embed/>
                </p:oleObj>
              </mc:Choice>
              <mc:Fallback>
                <p:oleObj name="Equation" r:id="rId2" imgW="546735" imgH="39433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746089" y="1392238"/>
                        <a:ext cx="876015" cy="6316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9"/>
          <p:cNvGraphicFramePr>
            <a:graphicFrameLocks noChangeAspect="1"/>
          </p:cNvGraphicFramePr>
          <p:nvPr/>
        </p:nvGraphicFramePr>
        <p:xfrm>
          <a:off x="4340225" y="2492375"/>
          <a:ext cx="244475" cy="6064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9" name="Equation" r:id="rId4" imgW="3048000" imgH="8534400" progId="Equation.DSMT4">
                  <p:embed/>
                </p:oleObj>
              </mc:Choice>
              <mc:Fallback>
                <p:oleObj name="Equation" r:id="rId4" imgW="3048000" imgH="8534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40225" y="2492375"/>
                        <a:ext cx="24447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2656964" y="4697006"/>
          <a:ext cx="1841492" cy="71499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name="Equation" r:id="rId6" imgW="1081405" imgH="419735" progId="Equation.DSMT4">
                  <p:embed/>
                </p:oleObj>
              </mc:Choice>
              <mc:Fallback>
                <p:oleObj name="Equation" r:id="rId6" imgW="1081405" imgH="41973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656964" y="4697006"/>
                        <a:ext cx="1841492" cy="7149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1"/>
          <p:cNvGraphicFramePr>
            <a:graphicFrameLocks noChangeAspect="1"/>
          </p:cNvGraphicFramePr>
          <p:nvPr/>
        </p:nvGraphicFramePr>
        <p:xfrm>
          <a:off x="5291964" y="4757482"/>
          <a:ext cx="1610420" cy="7429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name="Equation" r:id="rId8" imgW="966470" imgH="445135" progId="Equation.DSMT4">
                  <p:embed/>
                </p:oleObj>
              </mc:Choice>
              <mc:Fallback>
                <p:oleObj name="Equation" r:id="rId8" imgW="966470" imgH="44513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291964" y="4757482"/>
                        <a:ext cx="1610420" cy="7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2"/>
          <p:cNvGraphicFramePr>
            <a:graphicFrameLocks noChangeAspect="1"/>
          </p:cNvGraphicFramePr>
          <p:nvPr/>
        </p:nvGraphicFramePr>
        <p:xfrm>
          <a:off x="5270527" y="3780112"/>
          <a:ext cx="1227410" cy="7237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name="Equation" r:id="rId10" imgW="711835" imgH="419735" progId="Equation.DSMT4">
                  <p:embed/>
                </p:oleObj>
              </mc:Choice>
              <mc:Fallback>
                <p:oleObj name="Equation" r:id="rId10" imgW="711835" imgH="41973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270527" y="3780112"/>
                        <a:ext cx="1227410" cy="7237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3"/>
          <p:cNvGraphicFramePr>
            <a:graphicFrameLocks noChangeAspect="1"/>
          </p:cNvGraphicFramePr>
          <p:nvPr/>
        </p:nvGraphicFramePr>
        <p:xfrm>
          <a:off x="2574316" y="3750469"/>
          <a:ext cx="1571799" cy="68333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name="Equation" r:id="rId12" imgW="967105" imgH="419735" progId="Equation.DSMT4">
                  <p:embed/>
                </p:oleObj>
              </mc:Choice>
              <mc:Fallback>
                <p:oleObj name="Equation" r:id="rId12" imgW="967105" imgH="41973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74316" y="3750469"/>
                        <a:ext cx="1571799" cy="6833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27"/>
          <p:cNvSpPr txBox="1">
            <a:spLocks noChangeArrowheads="1"/>
          </p:cNvSpPr>
          <p:nvPr/>
        </p:nvSpPr>
        <p:spPr bwMode="auto">
          <a:xfrm flipH="1">
            <a:off x="9808750" y="1465184"/>
            <a:ext cx="814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5227007" y="3261290"/>
            <a:ext cx="657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5454302" y="2896687"/>
          <a:ext cx="114300" cy="215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4" r:id="rId2" imgW="114300" imgH="215900" progId="Equation.3">
                  <p:embed/>
                </p:oleObj>
              </mc:Choice>
              <mc:Fallback>
                <p:oleObj r:id="rId2" imgW="114300" imgH="2159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54302" y="2896687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983003" y="2830704"/>
            <a:ext cx="716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解：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774998" y="854267"/>
            <a:ext cx="8404225" cy="55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defRPr sz="2000" kern="1200">
                <a:solidFill>
                  <a:schemeClr val="tx1"/>
                </a:solidFill>
                <a:latin typeface="Arial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：不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改变分式的值，使下列分子与分母都不含“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-”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 </a:t>
            </a:r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3" name="Object 13"/>
          <p:cNvGraphicFramePr>
            <a:graphicFrameLocks noChangeAspect="1"/>
          </p:cNvGraphicFramePr>
          <p:nvPr/>
        </p:nvGraphicFramePr>
        <p:xfrm>
          <a:off x="1995488" y="1614488"/>
          <a:ext cx="1082675" cy="8667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name="Equation" r:id="rId4" imgW="11582400" imgH="9448800" progId="Equation.DSMT4">
                  <p:embed/>
                </p:oleObj>
              </mc:Choice>
              <mc:Fallback>
                <p:oleObj name="Equation" r:id="rId4" imgW="115824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95488" y="1614488"/>
                        <a:ext cx="1082675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4"/>
          <p:cNvGraphicFramePr>
            <a:graphicFrameLocks noChangeAspect="1"/>
          </p:cNvGraphicFramePr>
          <p:nvPr/>
        </p:nvGraphicFramePr>
        <p:xfrm>
          <a:off x="3533775" y="1587500"/>
          <a:ext cx="1187450" cy="96678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6" name="Equation" r:id="rId6" imgW="12496800" imgH="10058400" progId="Equation.DSMT4">
                  <p:embed/>
                </p:oleObj>
              </mc:Choice>
              <mc:Fallback>
                <p:oleObj name="Equation" r:id="rId6" imgW="12496800" imgH="10058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33775" y="1587500"/>
                        <a:ext cx="1187450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5"/>
          <p:cNvGraphicFramePr>
            <a:graphicFrameLocks noChangeAspect="1"/>
          </p:cNvGraphicFramePr>
          <p:nvPr/>
        </p:nvGraphicFramePr>
        <p:xfrm>
          <a:off x="5110163" y="1603375"/>
          <a:ext cx="1084262" cy="8461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7" name="Equation" r:id="rId8" imgW="11887200" imgH="9448800" progId="Equation.DSMT4">
                  <p:embed/>
                </p:oleObj>
              </mc:Choice>
              <mc:Fallback>
                <p:oleObj name="Equation" r:id="rId8" imgW="118872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10163" y="1603375"/>
                        <a:ext cx="1084262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6"/>
          <p:cNvGraphicFramePr>
            <a:graphicFrameLocks noChangeAspect="1"/>
          </p:cNvGraphicFramePr>
          <p:nvPr/>
        </p:nvGraphicFramePr>
        <p:xfrm>
          <a:off x="6659563" y="1616075"/>
          <a:ext cx="1516062" cy="8350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8" name="Equation" r:id="rId10" imgW="16764000" imgH="9448800" progId="Equation.DSMT4">
                  <p:embed/>
                </p:oleObj>
              </mc:Choice>
              <mc:Fallback>
                <p:oleObj name="Equation" r:id="rId10" imgW="167640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59563" y="1616075"/>
                        <a:ext cx="1516062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7"/>
          <p:cNvGraphicFramePr>
            <a:graphicFrameLocks noChangeAspect="1"/>
          </p:cNvGraphicFramePr>
          <p:nvPr/>
        </p:nvGraphicFramePr>
        <p:xfrm>
          <a:off x="3165475" y="2679700"/>
          <a:ext cx="1717675" cy="8223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9" name="Equation" r:id="rId12" imgW="19507200" imgH="9448800" progId="Equation.DSMT4">
                  <p:embed/>
                </p:oleObj>
              </mc:Choice>
              <mc:Fallback>
                <p:oleObj name="Equation" r:id="rId12" imgW="195072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165475" y="2679700"/>
                        <a:ext cx="171767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8"/>
          <p:cNvGraphicFramePr>
            <a:graphicFrameLocks noChangeAspect="1"/>
          </p:cNvGraphicFramePr>
          <p:nvPr/>
        </p:nvGraphicFramePr>
        <p:xfrm>
          <a:off x="5848785" y="2638616"/>
          <a:ext cx="1901825" cy="8413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0" name="Equation" r:id="rId14" imgW="22860000" imgH="10058400" progId="Equation.DSMT4">
                  <p:embed/>
                </p:oleObj>
              </mc:Choice>
              <mc:Fallback>
                <p:oleObj name="Equation" r:id="rId14" imgW="22860000" imgH="10058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848785" y="2638616"/>
                        <a:ext cx="1901825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9"/>
          <p:cNvGraphicFramePr>
            <a:graphicFrameLocks noChangeAspect="1"/>
          </p:cNvGraphicFramePr>
          <p:nvPr/>
        </p:nvGraphicFramePr>
        <p:xfrm>
          <a:off x="3224279" y="3812480"/>
          <a:ext cx="1825625" cy="7794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1" name="Equation" r:id="rId16" imgW="21945600" imgH="9448800" progId="Equation.DSMT4">
                  <p:embed/>
                </p:oleObj>
              </mc:Choice>
              <mc:Fallback>
                <p:oleObj name="Equation" r:id="rId16" imgW="219456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224279" y="3812480"/>
                        <a:ext cx="1825625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0"/>
          <p:cNvGraphicFramePr>
            <a:graphicFrameLocks noChangeAspect="1"/>
          </p:cNvGraphicFramePr>
          <p:nvPr/>
        </p:nvGraphicFramePr>
        <p:xfrm>
          <a:off x="5977110" y="3825006"/>
          <a:ext cx="2022475" cy="762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2" name="Equation" r:id="rId18" imgW="24688800" imgH="9448800" progId="Equation.DSMT4">
                  <p:embed/>
                </p:oleObj>
              </mc:Choice>
              <mc:Fallback>
                <p:oleObj name="Equation" r:id="rId18" imgW="246888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977110" y="3825006"/>
                        <a:ext cx="20224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2044700" y="2133959"/>
            <a:ext cx="871220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</a:pPr>
            <a:r>
              <a:rPr lang="zh-CN" sz="280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分式的分子、分母与分式本身这三处的正负号，同时改变两处，分式的值不变</a:t>
            </a:r>
            <a:r>
              <a:rPr lang="en-US" altLang="zh-CN" sz="280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44700" y="1487805"/>
            <a:ext cx="2800985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分式的符号法则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44700" y="3360205"/>
            <a:ext cx="871220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用式子表示：               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62773" y="4096979"/>
            <a:ext cx="6784782" cy="911860"/>
            <a:chOff x="1033973" y="3175594"/>
            <a:chExt cx="6784782" cy="911860"/>
          </a:xfrm>
        </p:grpSpPr>
        <p:graphicFrame>
          <p:nvGraphicFramePr>
            <p:cNvPr id="16" name="对象 15">
              <a:hlinkClick action="ppaction://ole?verb=0"/>
            </p:cNvPr>
            <p:cNvGraphicFramePr>
              <a:graphicFrameLocks noChangeAspect="1"/>
            </p:cNvGraphicFramePr>
            <p:nvPr/>
          </p:nvGraphicFramePr>
          <p:xfrm>
            <a:off x="1033973" y="3242904"/>
            <a:ext cx="2949575" cy="84455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73" name="Equation" r:id="rId2" imgW="2870200" imgH="825500" progId="Equation.DSMT4">
                    <p:embed/>
                  </p:oleObj>
                </mc:Choice>
                <mc:Fallback>
                  <p:oleObj name="Equation" r:id="rId2" imgW="2870200" imgH="8255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033973" y="3242904"/>
                          <a:ext cx="2949575" cy="844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hlinkClick action="ppaction://ole?verb=0"/>
            </p:cNvPr>
            <p:cNvGraphicFramePr>
              <a:graphicFrameLocks noChangeAspect="1"/>
            </p:cNvGraphicFramePr>
            <p:nvPr/>
          </p:nvGraphicFramePr>
          <p:xfrm>
            <a:off x="5130165" y="3175594"/>
            <a:ext cx="2688590" cy="85217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74" name="Equation" r:id="rId4" imgW="26822400" imgH="8534400" progId="Equation.DSMT4">
                    <p:embed/>
                  </p:oleObj>
                </mc:Choice>
                <mc:Fallback>
                  <p:oleObj name="Equation" r:id="rId4" imgW="26822400" imgH="85344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130165" y="3175594"/>
                          <a:ext cx="2688590" cy="8521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文本框 10"/>
            <p:cNvSpPr txBox="1"/>
            <p:nvPr/>
          </p:nvSpPr>
          <p:spPr>
            <a:xfrm>
              <a:off x="4263390" y="3242775"/>
              <a:ext cx="586740" cy="656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ct val="150000"/>
                </a:lnSpc>
              </a:pPr>
              <a:r>
                <a:rPr lang="zh-CN" altLang="en-US"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n-ea"/>
                </a:rPr>
                <a:t>或</a:t>
              </a:r>
              <a:endPara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621311" y="2297106"/>
          <a:ext cx="2527300" cy="9969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5" name="Equation" r:id="rId2" imgW="21640800" imgH="8534400" progId="Equation.DSMT4">
                  <p:embed/>
                </p:oleObj>
              </mc:Choice>
              <mc:Fallback>
                <p:oleObj name="Equation" r:id="rId2" imgW="21640800" imgH="8534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21311" y="2297106"/>
                        <a:ext cx="2527300" cy="99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897737" y="2014451"/>
          <a:ext cx="2281237" cy="161131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6" name="Equation" r:id="rId4" imgW="22860000" imgH="16154400" progId="Equation.DSMT4">
                  <p:embed/>
                </p:oleObj>
              </mc:Choice>
              <mc:Fallback>
                <p:oleObj name="Equation" r:id="rId4" imgW="22860000" imgH="16154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97737" y="2014451"/>
                        <a:ext cx="2281237" cy="161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1870554" y="988222"/>
            <a:ext cx="8914356" cy="13088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不改变分式的值，把下列各式的分子与分母的各项系数都化为整数</a:t>
            </a:r>
            <a:r>
              <a:rPr lang="en-US" altLang="zh-CN" sz="28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.</a:t>
            </a:r>
            <a:endParaRPr lang="en-US" altLang="zh-CN" sz="28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4683995" y="3671390"/>
          <a:ext cx="3775367" cy="8305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7" name="Equation" r:id="rId6" imgW="45720000" imgH="10058400" progId="Equation.DSMT4">
                  <p:embed/>
                </p:oleObj>
              </mc:Choice>
              <mc:Fallback>
                <p:oleObj name="Equation" r:id="rId6" imgW="45720000" imgH="10058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83995" y="3671390"/>
                        <a:ext cx="3775367" cy="8305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160217" y="3825058"/>
            <a:ext cx="6752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解：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4518630" y="4767498"/>
          <a:ext cx="4111624" cy="150963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8" name="Equation" r:id="rId8" imgW="46024800" imgH="18288000" progId="Equation.DSMT4">
                  <p:embed/>
                </p:oleObj>
              </mc:Choice>
              <mc:Fallback>
                <p:oleObj name="Equation" r:id="rId8" imgW="46024800" imgH="182880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18630" y="4767498"/>
                        <a:ext cx="4111624" cy="15096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3091927" y="4758609"/>
          <a:ext cx="1342287" cy="151364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9" name="Equation" r:id="rId10" imgW="14325600" imgH="16154400" progId="Equation.DSMT4">
                  <p:embed/>
                </p:oleObj>
              </mc:Choice>
              <mc:Fallback>
                <p:oleObj name="Equation" r:id="rId10" imgW="14325600" imgH="16154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91927" y="4758609"/>
                        <a:ext cx="1342287" cy="15136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060178" y="3648257"/>
          <a:ext cx="1628382" cy="876821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0" name="Equation" r:id="rId12" imgW="15849600" imgH="8534400" progId="Equation.DSMT4">
                  <p:embed/>
                </p:oleObj>
              </mc:Choice>
              <mc:Fallback>
                <p:oleObj name="Equation" r:id="rId12" imgW="15849600" imgH="8534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060178" y="3648257"/>
                        <a:ext cx="1628382" cy="876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634070" y="3264793"/>
          <a:ext cx="5367338" cy="8064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1" name="Equation" r:id="rId2" imgW="140208000" imgH="23469600" progId="Equation.DSMT4">
                  <p:embed/>
                </p:oleObj>
              </mc:Choice>
              <mc:Fallback>
                <p:oleObj name="Equation" r:id="rId2" imgW="140208000" imgH="23469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34070" y="3264793"/>
                        <a:ext cx="5367338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圆角矩形标注 12"/>
          <p:cNvSpPr/>
          <p:nvPr/>
        </p:nvSpPr>
        <p:spPr>
          <a:xfrm flipH="1" flipV="1">
            <a:off x="3418203" y="942340"/>
            <a:ext cx="7116185" cy="1755140"/>
          </a:xfrm>
          <a:prstGeom prst="wedgeRoundRectCallout">
            <a:avLst>
              <a:gd name="adj1" fmla="val 58905"/>
              <a:gd name="adj2" fmla="val 8147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想一想：</a:t>
            </a:r>
            <a:endParaRPr lang="zh-CN" altLang="en-US" sz="24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联想分数的约分，由例</a:t>
            </a:r>
            <a:r>
              <a:rPr lang="en-US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你能想出如何对分式进行约分？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0905" y="798195"/>
            <a:ext cx="1899285" cy="18992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圆角矩形 18"/>
          <p:cNvSpPr/>
          <p:nvPr/>
        </p:nvSpPr>
        <p:spPr>
          <a:xfrm>
            <a:off x="1741170" y="1031875"/>
            <a:ext cx="8710295" cy="1417955"/>
          </a:xfrm>
          <a:prstGeom prst="round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分数的约分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：把一个分数的分子、分母</a:t>
            </a:r>
            <a:r>
              <a:rPr lang="zh-CN" alt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同时除以公因数，分数的值保持不变，这个过程叫做分数的约分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en-US" altLang="zh-CN" sz="28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50803" y="2644775"/>
            <a:ext cx="2834005" cy="694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4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</a:rPr>
              <a:t>分式的约分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0808" y="4823494"/>
            <a:ext cx="8709842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</a:pPr>
            <a:r>
              <a:rPr lang="zh-CN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分子与分母没有公因式的分式，叫做最简分式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1079" y="3292562"/>
            <a:ext cx="8709842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</a:pPr>
            <a:r>
              <a:rPr lang="zh-CN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根据分式的基本性质，把一个分式的分子与分母的公因式约去，叫做分式的约分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50808" y="5837222"/>
            <a:ext cx="745588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因此，约分的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关键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是确定分子分母的公因式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　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https://d.book118.com/996131114053010035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2991,&quot;width&quot;:2991}"/>
</p:tagLst>
</file>

<file path=ppt/tags/tag2.xml><?xml version="1.0" encoding="utf-8"?>
<p:tagLst xmlns:p="http://schemas.openxmlformats.org/presentationml/2006/main">
  <p:tag name="KSO_WM_UNIT_PLACING_PICTURE_USER_VIEWPORT" val="{&quot;height&quot;:2991,&quot;width&quot;:2991}"/>
</p:tagLst>
</file>

<file path=ppt/tags/tag3.xml><?xml version="1.0" encoding="utf-8"?>
<p:tagLst xmlns:p="http://schemas.openxmlformats.org/presentationml/2006/main">
  <p:tag name="MH" val="20161107151013"/>
  <p:tag name="MH_LIBRARY" val="GRAPHIC"/>
  <p:tag name="MH_ORDER" val="2"/>
  <p:tag name="MH_TYPE" val="Other"/>
</p:tagLst>
</file>

<file path=ppt/tags/tag4.xml><?xml version="1.0" encoding="utf-8"?>
<p:tagLst xmlns:p="http://schemas.openxmlformats.org/presentationml/2006/main">
  <p:tag name="MH" val="20161107151013"/>
  <p:tag name="MH_LIBRARY" val="GRAPHIC"/>
  <p:tag name="MH_ORDER" val="1"/>
  <p:tag name="MH_TYPE" val="SubTitle"/>
</p:tagLst>
</file>

<file path=ppt/tags/tag5.xml><?xml version="1.0" encoding="utf-8"?>
<p:tagLst xmlns:p="http://schemas.openxmlformats.org/presentationml/2006/main">
  <p:tag name="KSO_WM_UNIT_PLACING_PICTURE_USER_VIEWPORT" val="{&quot;height&quot;:2991,&quot;width&quot;:2991}"/>
</p:tagLst>
</file>

<file path=ppt/tags/tag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7">
      <vt:lpstr>Arial</vt:lpstr>
      <vt:lpstr>Calibri</vt:lpstr>
      <vt:lpstr>等线 Light</vt:lpstr>
      <vt:lpstr>等线</vt:lpstr>
      <vt:lpstr>思源黑体 CN Heavy</vt:lpstr>
      <vt:lpstr>微软雅黑</vt:lpstr>
      <vt:lpstr>宋体</vt:lpstr>
      <vt:lpstr>Times New Roman</vt:lpstr>
      <vt:lpstr>思源宋体 CN</vt:lpstr>
      <vt:lpstr>黑体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2024-09-05T00:50:18.122</cp:lastPrinted>
  <dcterms:created xsi:type="dcterms:W3CDTF">2024-09-04T16:50:18Z</dcterms:created>
  <dcterms:modified xsi:type="dcterms:W3CDTF">2024-09-04T16:50:20Z</dcterms:modified>
</cp:coreProperties>
</file>