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CA719C-E31C-4107-8717-E75EBD438A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867449-62E5-4448-9FB7-C41165965C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E41C36-D012-47B9-B6EA-EBC1C49A6E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99E711-697B-44AF-A036-8CA3CC87EB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D23BD7E-7428-4598-8EDA-A3C64AE9EF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2EEE1FB-83F6-4847-87B9-2C389BC56A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7DD0D14-5272-4788-A147-CE2261F151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1311EF-E5EE-4CC2-865A-635B7E2A0E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A04574-AECE-42AD-9214-F6E8C37CC0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400F0D-4B86-4F10-BB4F-54A91EF22F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C56E3E-6937-41F5-ADB6-55764DC35D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6133135220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5495" y="927427"/>
            <a:ext cx="812800" cy="7315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2657183">
            <a:off x="7142739" y="769563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2685974">
            <a:off x="6633365" y="506931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685974">
            <a:off x="7446339" y="236818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685974">
            <a:off x="11517212" y="2896896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685974">
            <a:off x="6777271" y="3320747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11116" y="641491"/>
            <a:ext cx="3983355" cy="573214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 rot="2657183">
            <a:off x="11213724" y="770198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2685974">
            <a:off x="10704350" y="507566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2685974">
            <a:off x="11517324" y="237453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931384" y="1759797"/>
            <a:ext cx="7657616" cy="275096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学校副校长个人工作计划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42202" y="3100183"/>
            <a:ext cx="3335655" cy="624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724">
                <a:solidFill>
                  <a:schemeClr val="accent1"/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202" y="2288631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chemeClr val="accent1"/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12220" y="714964"/>
            <a:ext cx="5606620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教育教学管理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校园文化建设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后勤保障工作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个人能力提升计划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通过改进教学方法、提高教师素质、优化课程设置等方式，全面提升学校教育质量。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提升学校教育质量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加强学校管理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推动学校发展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2417" r="2241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完善学校管理制度，提高学校管理水平，确保学校各项工作有序进行。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积极寻求学校发展机遇，拓展学校发展空间，提高学校社会声誉和影响力。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2999626"/>
            <a:ext cx="12192000" cy="2994303"/>
          </a:xfrm>
          <a:custGeom>
            <a:rect l="l" t="t" r="r" b="b"/>
            <a:pathLst>
              <a:path w="3906440" h="959406">
                <a:moveTo>
                  <a:pt x="3906441" y="0"/>
                </a:moveTo>
                <a:cubicBezTo>
                  <a:pt x="3906441" y="0"/>
                  <a:pt x="3440259" y="420722"/>
                  <a:pt x="2248734" y="702350"/>
                </a:cubicBezTo>
                <a:cubicBezTo>
                  <a:pt x="1358146" y="912852"/>
                  <a:pt x="0" y="918924"/>
                  <a:pt x="0" y="918924"/>
                </a:cubicBezTo>
                <a:lnTo>
                  <a:pt x="0" y="959406"/>
                </a:lnTo>
                <a:cubicBezTo>
                  <a:pt x="0" y="959406"/>
                  <a:pt x="1563345" y="913864"/>
                  <a:pt x="2248734" y="759023"/>
                </a:cubicBezTo>
                <a:cubicBezTo>
                  <a:pt x="3467219" y="483751"/>
                  <a:pt x="3906441" y="141684"/>
                  <a:pt x="3906441" y="141684"/>
                </a:cubicBezTo>
                <a:lnTo>
                  <a:pt x="3906441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4600" y="5805199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99431" y="5710833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999059" y="5427737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204880" y="5038512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406737" y="4300183"/>
            <a:ext cx="393189" cy="393189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713700" y="3236486"/>
            <a:ext cx="0" cy="2276186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9" name="Group 9"/>
          <p:cNvGrpSpPr/>
          <p:nvPr/>
        </p:nvGrpSpPr>
        <p:grpSpPr>
          <a:xfrm>
            <a:off x="5221195" y="2558712"/>
            <a:ext cx="2095500" cy="1627035"/>
            <a:chOff x="5221195" y="2558712"/>
            <a:chExt cx="2095500" cy="1627035"/>
          </a:xfrm>
        </p:grpSpPr>
        <p:sp>
          <p:nvSpPr>
            <p:cNvPr id="10" name="TextBox 10"/>
            <p:cNvSpPr txBox="1"/>
            <p:nvPr/>
          </p:nvSpPr>
          <p:spPr>
            <a:xfrm>
              <a:off x="5221195" y="2558712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行政管理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221195" y="2928447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包括人事管理、财务管理、校产管理、安全管理等方面。</a:t>
              </a:r>
            </a:p>
          </p:txBody>
        </p:sp>
      </p:grpSp>
      <p:cxnSp>
        <p:nvCxnSpPr>
          <p:cNvPr id="12" name="Connector 12"/>
          <p:cNvCxnSpPr/>
          <p:nvPr/>
        </p:nvCxnSpPr>
        <p:spPr>
          <a:xfrm flipH="1">
            <a:off x="2993796" y="291529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 flipH="1">
            <a:off x="5189375" y="2671457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 flipH="1">
            <a:off x="7346428" y="2084183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 flipH="1">
            <a:off x="9603332" y="109654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Freeform 16"/>
          <p:cNvSpPr/>
          <p:nvPr/>
        </p:nvSpPr>
        <p:spPr>
          <a:xfrm>
            <a:off x="542293" y="6131193"/>
            <a:ext cx="373344" cy="373344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2815760" y="6056840"/>
            <a:ext cx="356071" cy="356071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44051" y="5862988"/>
            <a:ext cx="411257" cy="41125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7160112" y="5465972"/>
            <a:ext cx="421401" cy="421401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9431121" y="4890685"/>
            <a:ext cx="393189" cy="393189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829278" y="3169358"/>
            <a:ext cx="2095500" cy="1627035"/>
            <a:chOff x="829278" y="3169358"/>
            <a:chExt cx="2095500" cy="1627035"/>
          </a:xfrm>
        </p:grpSpPr>
        <p:sp>
          <p:nvSpPr>
            <p:cNvPr id="22" name="TextBox 22"/>
            <p:cNvSpPr txBox="1"/>
            <p:nvPr/>
          </p:nvSpPr>
          <p:spPr>
            <a:xfrm>
              <a:off x="829278" y="316935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教育教学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29278" y="353909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包括教学计划、课程设置、教材选用、考试评价等方面。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993796" y="2858559"/>
            <a:ext cx="2095500" cy="1627035"/>
            <a:chOff x="2993796" y="2858559"/>
            <a:chExt cx="2095500" cy="1627035"/>
          </a:xfrm>
        </p:grpSpPr>
        <p:sp>
          <p:nvSpPr>
            <p:cNvPr id="25" name="TextBox 25"/>
            <p:cNvSpPr txBox="1"/>
            <p:nvPr/>
          </p:nvSpPr>
          <p:spPr>
            <a:xfrm>
              <a:off x="2993796" y="2858559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德育工作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993796" y="3228294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包括学生思想教育、心理健康教育、校园文化建设等方面。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443964" y="1853208"/>
            <a:ext cx="2095500" cy="1627035"/>
            <a:chOff x="7443964" y="1853208"/>
            <a:chExt cx="2095500" cy="1627035"/>
          </a:xfrm>
        </p:grpSpPr>
        <p:sp>
          <p:nvSpPr>
            <p:cNvPr id="28" name="TextBox 28"/>
            <p:cNvSpPr txBox="1"/>
            <p:nvPr/>
          </p:nvSpPr>
          <p:spPr>
            <a:xfrm>
              <a:off x="7443964" y="185320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招生与就业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443964" y="222294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包括招生计划、招生宣传、就业指导、校企合作等方面。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712443" y="988925"/>
            <a:ext cx="2095500" cy="1627034"/>
            <a:chOff x="9712443" y="988925"/>
            <a:chExt cx="2095500" cy="1627034"/>
          </a:xfrm>
        </p:grpSpPr>
        <p:sp>
          <p:nvSpPr>
            <p:cNvPr id="31" name="TextBox 31"/>
            <p:cNvSpPr txBox="1"/>
            <p:nvPr/>
          </p:nvSpPr>
          <p:spPr>
            <a:xfrm>
              <a:off x="9712443" y="988925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后勤保障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712443" y="1358659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包括校园建设、宿舍管理、食堂管理、医疗卫生等方面。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工作计划范围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教育教学管理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提升教学质量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制定科学的教学计划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根据学校的教学大纲和实际情况，制定合理的教学计划，确保教学进度与教学质量的有效提升。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加强教学督导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通过定期听课、评课等方式，对教师的教学质量进行督导，及时发现问题并予以解决。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推广优秀教学经验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鼓励教师积极分享自己的教学经验和方法，促进教师之间的交流和合作，提升整体教学水平。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通过招聘、引进等方式，积极吸引优秀人才加入学校教师队伍，提升教师队伍的整体素质。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优化教师队伍结构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定期组织教师培训活动，包括教学理念、教学方法、教育技术等方面的培训，提高教师的教育教学能力。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加强教师培训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建立合理的教师激励机制，包括薪酬、晋升、奖励等方面，激发教师的工作积极性和创造力。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完善教师激励机制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加强师资队伍建设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创新教学方式方法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鼓励教师积极探索新的教学方式和方法，如翻转课堂、在线教学等，提高学生的学习兴趣和效果。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深化课程改革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根据时代发展的需要和学生的学习需求，对学校的课程进行深化改革，构建符合学生全面发展的课程体系。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强化实践教学环节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加强实践教学环节的设计和实施，提高学生的实践能力和创新精神，培养适应社会需要的高素质人才。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333" r="16333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8417" r="1841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推进教育教学改革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学生管理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确保德育课程在学校教育体系中的核心地位，通过道德讲堂、主题班会等形式，引导学生树立正确的世界观、人生观和价值观。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落实德育课程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积极培育健康向上的校园文化，通过举办艺术节、运动会等活动，营造浓厚的文化氛围，让学生在潜移默化中受到熏陶。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培育校园文化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加强教师职业道德教育，提高教师德育意识和能力，发挥教师在学生德育工作中的示范引领作用。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强化师德建设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6958" b="16958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加强学生德育工作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深化课程改革，优化课程设置，注重培养学生的创新精神和实践能力，促进学生全面发展。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333" r="15333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7125" r="1712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推进课程改革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鼓励学生参与社会实践活动，如志愿服务、社会调查等，增强学生的社会责任感和团队协作能力。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开展社会实践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加强国际交流与合作，引进优质教育资源，为学生提供更广阔的发展空间和机会。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拓展国际视野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提升学生综合素质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加强心理危机干预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建立心理危机干预机制，对出现心理问题的学生进行及时有效的干预和救助，防止极端事件发生。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促进家校合作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加强与家长的沟通与联系，指导家长关注学生的心理健康状况，共同促进学生的健康成长。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完善心理辅导机制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建立健全学生心理辅导机制，配备专业心理教师，定期开展心理健康教育和辅导活动，帮助学生解决心理问题。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加强学生心理健康教育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https://d.book118.com/996133135220010045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2024-09-14T18:50:37.667</cp:lastPrinted>
  <dcterms:created xsi:type="dcterms:W3CDTF">2024-09-14T10:50:37Z</dcterms:created>
  <dcterms:modified xsi:type="dcterms:W3CDTF">2024-09-14T10:50:39Z</dcterms:modified>
</cp:coreProperties>
</file>